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68" r:id="rId4"/>
    <p:sldId id="267" r:id="rId5"/>
    <p:sldId id="264" r:id="rId6"/>
    <p:sldId id="275" r:id="rId7"/>
    <p:sldId id="277" r:id="rId8"/>
    <p:sldId id="274" r:id="rId9"/>
    <p:sldId id="273" r:id="rId10"/>
    <p:sldId id="272" r:id="rId11"/>
    <p:sldId id="269" r:id="rId12"/>
    <p:sldId id="270" r:id="rId13"/>
    <p:sldId id="271"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3" r:id="rId27"/>
    <p:sldId id="290" r:id="rId28"/>
    <p:sldId id="294" r:id="rId29"/>
    <p:sldId id="291" r:id="rId30"/>
    <p:sldId id="29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59" autoAdjust="0"/>
  </p:normalViewPr>
  <p:slideViewPr>
    <p:cSldViewPr snapToGrid="0" snapToObjects="1">
      <p:cViewPr>
        <p:scale>
          <a:sx n="150" d="100"/>
          <a:sy n="150" d="100"/>
        </p:scale>
        <p:origin x="-552" y="-1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744429-33AD-804B-B632-7D1FD875A0B9}" type="datetimeFigureOut">
              <a:rPr lang="en-US" smtClean="0"/>
              <a:t>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453FA5-CD2C-5C49-BA98-F4A2C9494430}" type="slidenum">
              <a:rPr lang="en-US" smtClean="0"/>
              <a:t>‹#›</a:t>
            </a:fld>
            <a:endParaRPr lang="en-US"/>
          </a:p>
        </p:txBody>
      </p:sp>
    </p:spTree>
    <p:extLst>
      <p:ext uri="{BB962C8B-B14F-4D97-AF65-F5344CB8AC3E}">
        <p14:creationId xmlns:p14="http://schemas.microsoft.com/office/powerpoint/2010/main" val="141875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28841E-9A68-EF41-9274-FD2E8D56EE52}" type="datetimeFigureOut">
              <a:rPr lang="en-US" smtClean="0"/>
              <a:t>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BC6E6-982A-BA4C-8702-C546EB0D4931}" type="slidenum">
              <a:rPr lang="en-US" smtClean="0"/>
              <a:t>‹#›</a:t>
            </a:fld>
            <a:endParaRPr lang="en-US"/>
          </a:p>
        </p:txBody>
      </p:sp>
    </p:spTree>
    <p:extLst>
      <p:ext uri="{BB962C8B-B14F-4D97-AF65-F5344CB8AC3E}">
        <p14:creationId xmlns:p14="http://schemas.microsoft.com/office/powerpoint/2010/main" val="2682013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1</a:t>
            </a:fld>
            <a:endParaRPr lang="en-US"/>
          </a:p>
        </p:txBody>
      </p:sp>
    </p:spTree>
    <p:extLst>
      <p:ext uri="{BB962C8B-B14F-4D97-AF65-F5344CB8AC3E}">
        <p14:creationId xmlns:p14="http://schemas.microsoft.com/office/powerpoint/2010/main" val="427777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10</a:t>
            </a:fld>
            <a:endParaRPr lang="en-US"/>
          </a:p>
        </p:txBody>
      </p:sp>
    </p:spTree>
    <p:extLst>
      <p:ext uri="{BB962C8B-B14F-4D97-AF65-F5344CB8AC3E}">
        <p14:creationId xmlns:p14="http://schemas.microsoft.com/office/powerpoint/2010/main" val="59978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 is </a:t>
            </a:r>
            <a:r>
              <a:rPr lang="en-US" sz="1200" b="1" dirty="0" smtClean="0">
                <a:solidFill>
                  <a:srgbClr val="FF0000"/>
                </a:solidFill>
              </a:rPr>
              <a:t>low agreement </a:t>
            </a:r>
            <a:r>
              <a:rPr lang="en-US" sz="1200" dirty="0" smtClean="0"/>
              <a:t>on the sign of the net change in global mean temperature as a result of land use change. </a:t>
            </a:r>
            <a:br>
              <a:rPr lang="en-US" sz="1200" dirty="0" smtClean="0"/>
            </a:br>
            <a:r>
              <a:rPr lang="en-US" sz="1200" dirty="0" smtClean="0"/>
              <a:t>there is </a:t>
            </a:r>
            <a:r>
              <a:rPr lang="en-US" sz="1200" b="1" dirty="0" smtClean="0">
                <a:solidFill>
                  <a:srgbClr val="FF0000"/>
                </a:solidFill>
              </a:rPr>
              <a:t>robust evidence</a:t>
            </a:r>
            <a:r>
              <a:rPr lang="en-US" sz="1200" dirty="0" smtClean="0"/>
              <a:t> that anthropogenic land use change has increased the land surface albedo, which leads to an RF of -0.15±0.10 Wm</a:t>
            </a:r>
            <a:r>
              <a:rPr lang="en-US" sz="1200" baseline="30000" dirty="0" smtClean="0"/>
              <a:t>-2</a:t>
            </a:r>
            <a:endParaRPr lang="en-US" dirty="0"/>
          </a:p>
        </p:txBody>
      </p:sp>
      <p:sp>
        <p:nvSpPr>
          <p:cNvPr id="4" name="Slide Number Placeholder 3"/>
          <p:cNvSpPr>
            <a:spLocks noGrp="1"/>
          </p:cNvSpPr>
          <p:nvPr>
            <p:ph type="sldNum" sz="quarter" idx="10"/>
          </p:nvPr>
        </p:nvSpPr>
        <p:spPr/>
        <p:txBody>
          <a:bodyPr/>
          <a:lstStyle/>
          <a:p>
            <a:fld id="{6E3BC6E6-982A-BA4C-8702-C546EB0D4931}" type="slidenum">
              <a:rPr lang="en-US" smtClean="0"/>
              <a:t>11</a:t>
            </a:fld>
            <a:endParaRPr lang="en-US"/>
          </a:p>
        </p:txBody>
      </p:sp>
    </p:spTree>
    <p:extLst>
      <p:ext uri="{BB962C8B-B14F-4D97-AF65-F5344CB8AC3E}">
        <p14:creationId xmlns:p14="http://schemas.microsoft.com/office/powerpoint/2010/main" val="1840869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 is </a:t>
            </a:r>
            <a:r>
              <a:rPr lang="en-US" sz="1200" b="1" dirty="0" smtClean="0">
                <a:solidFill>
                  <a:srgbClr val="FF0000"/>
                </a:solidFill>
              </a:rPr>
              <a:t>very low confidence </a:t>
            </a:r>
            <a:r>
              <a:rPr lang="en-US" sz="1200" dirty="0" smtClean="0"/>
              <a:t>concerning the future solar forcing estimates, but there is </a:t>
            </a:r>
            <a:r>
              <a:rPr lang="en-US" sz="1200" b="1" dirty="0" smtClean="0">
                <a:solidFill>
                  <a:srgbClr val="FF0000"/>
                </a:solidFill>
              </a:rPr>
              <a:t>high confidence </a:t>
            </a:r>
            <a:r>
              <a:rPr lang="en-US" sz="1200" dirty="0" smtClean="0"/>
              <a:t>that the TSI RF variation will be much smaller than the projected increased forcing due to the GHG during the forthcoming decades.</a:t>
            </a:r>
            <a:endParaRPr lang="en-US" dirty="0"/>
          </a:p>
        </p:txBody>
      </p:sp>
      <p:sp>
        <p:nvSpPr>
          <p:cNvPr id="4" name="Slide Number Placeholder 3"/>
          <p:cNvSpPr>
            <a:spLocks noGrp="1"/>
          </p:cNvSpPr>
          <p:nvPr>
            <p:ph type="sldNum" sz="quarter" idx="10"/>
          </p:nvPr>
        </p:nvSpPr>
        <p:spPr/>
        <p:txBody>
          <a:bodyPr/>
          <a:lstStyle/>
          <a:p>
            <a:fld id="{6E3BC6E6-982A-BA4C-8702-C546EB0D4931}" type="slidenum">
              <a:rPr lang="en-US" smtClean="0"/>
              <a:t>12</a:t>
            </a:fld>
            <a:endParaRPr lang="en-US"/>
          </a:p>
        </p:txBody>
      </p:sp>
    </p:spTree>
    <p:extLst>
      <p:ext uri="{BB962C8B-B14F-4D97-AF65-F5344CB8AC3E}">
        <p14:creationId xmlns:p14="http://schemas.microsoft.com/office/powerpoint/2010/main" val="4105879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13</a:t>
            </a:fld>
            <a:endParaRPr lang="en-US"/>
          </a:p>
        </p:txBody>
      </p:sp>
    </p:spTree>
    <p:extLst>
      <p:ext uri="{BB962C8B-B14F-4D97-AF65-F5344CB8AC3E}">
        <p14:creationId xmlns:p14="http://schemas.microsoft.com/office/powerpoint/2010/main" val="1924933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2</a:t>
            </a:fld>
            <a:endParaRPr lang="en-US"/>
          </a:p>
        </p:txBody>
      </p:sp>
    </p:spTree>
    <p:extLst>
      <p:ext uri="{BB962C8B-B14F-4D97-AF65-F5344CB8AC3E}">
        <p14:creationId xmlns:p14="http://schemas.microsoft.com/office/powerpoint/2010/main" val="374548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3</a:t>
            </a:fld>
            <a:endParaRPr lang="en-US"/>
          </a:p>
        </p:txBody>
      </p:sp>
    </p:spTree>
    <p:extLst>
      <p:ext uri="{BB962C8B-B14F-4D97-AF65-F5344CB8AC3E}">
        <p14:creationId xmlns:p14="http://schemas.microsoft.com/office/powerpoint/2010/main" val="345092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4</a:t>
            </a:fld>
            <a:endParaRPr lang="en-US"/>
          </a:p>
        </p:txBody>
      </p:sp>
    </p:spTree>
    <p:extLst>
      <p:ext uri="{BB962C8B-B14F-4D97-AF65-F5344CB8AC3E}">
        <p14:creationId xmlns:p14="http://schemas.microsoft.com/office/powerpoint/2010/main" val="96760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5</a:t>
            </a:fld>
            <a:endParaRPr lang="en-US"/>
          </a:p>
        </p:txBody>
      </p:sp>
    </p:spTree>
    <p:extLst>
      <p:ext uri="{BB962C8B-B14F-4D97-AF65-F5344CB8AC3E}">
        <p14:creationId xmlns:p14="http://schemas.microsoft.com/office/powerpoint/2010/main" val="155059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6</a:t>
            </a:fld>
            <a:endParaRPr lang="en-US"/>
          </a:p>
        </p:txBody>
      </p:sp>
    </p:spTree>
    <p:extLst>
      <p:ext uri="{BB962C8B-B14F-4D97-AF65-F5344CB8AC3E}">
        <p14:creationId xmlns:p14="http://schemas.microsoft.com/office/powerpoint/2010/main" val="331707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7</a:t>
            </a:fld>
            <a:endParaRPr lang="en-US"/>
          </a:p>
        </p:txBody>
      </p:sp>
    </p:spTree>
    <p:extLst>
      <p:ext uri="{BB962C8B-B14F-4D97-AF65-F5344CB8AC3E}">
        <p14:creationId xmlns:p14="http://schemas.microsoft.com/office/powerpoint/2010/main" val="304226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C6E6-982A-BA4C-8702-C546EB0D4931}" type="slidenum">
              <a:rPr lang="en-US" smtClean="0"/>
              <a:t>8</a:t>
            </a:fld>
            <a:endParaRPr lang="en-US"/>
          </a:p>
        </p:txBody>
      </p:sp>
    </p:spTree>
    <p:extLst>
      <p:ext uri="{BB962C8B-B14F-4D97-AF65-F5344CB8AC3E}">
        <p14:creationId xmlns:p14="http://schemas.microsoft.com/office/powerpoint/2010/main" val="374093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Due to the increased concentrations, RF from WMGHGs has increased by 0.20 Wm-2 (0.-18 to 0.22, 8%) since the AR4 estimate for the year of 2005.2. here is high confidence that the overall growth rate in the RF from all WMGHG is small </a:t>
            </a:r>
            <a:r>
              <a:rPr lang="en-US" sz="1200" dirty="0" err="1" smtClean="0"/>
              <a:t>er</a:t>
            </a:r>
            <a:r>
              <a:rPr lang="en-US" sz="1200" dirty="0" smtClean="0"/>
              <a:t> over the last decade than in the 1970s and 1980s owing to a reduced rate of increase in the combined non-CO2 RF.</a:t>
            </a:r>
            <a:endParaRPr lang="en-US" dirty="0"/>
          </a:p>
        </p:txBody>
      </p:sp>
      <p:sp>
        <p:nvSpPr>
          <p:cNvPr id="4" name="Slide Number Placeholder 3"/>
          <p:cNvSpPr>
            <a:spLocks noGrp="1"/>
          </p:cNvSpPr>
          <p:nvPr>
            <p:ph type="sldNum" sz="quarter" idx="10"/>
          </p:nvPr>
        </p:nvSpPr>
        <p:spPr/>
        <p:txBody>
          <a:bodyPr/>
          <a:lstStyle/>
          <a:p>
            <a:fld id="{6E3BC6E6-982A-BA4C-8702-C546EB0D4931}" type="slidenum">
              <a:rPr lang="en-US" smtClean="0"/>
              <a:t>9</a:t>
            </a:fld>
            <a:endParaRPr lang="en-US"/>
          </a:p>
        </p:txBody>
      </p:sp>
    </p:spTree>
    <p:extLst>
      <p:ext uri="{BB962C8B-B14F-4D97-AF65-F5344CB8AC3E}">
        <p14:creationId xmlns:p14="http://schemas.microsoft.com/office/powerpoint/2010/main" val="270724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815066-1BFA-1D49-B0C5-E8AA955E524F}" type="datetime1">
              <a:rPr lang="x-none"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2299886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619FBD-EF3B-6344-85AB-EA8EDB623B4C}" type="datetime1">
              <a:rPr lang="x-none"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380539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9B1EA-2E94-404B-9D1E-792A932EDDF3}" type="datetime1">
              <a:rPr lang="x-none"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3803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73433-FEED-EF4B-9833-482F57992BD7}" type="datetime1">
              <a:rPr lang="x-none"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364958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8AF973-98C6-204B-8B63-868A56763845}" type="datetime1">
              <a:rPr lang="x-none"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158135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EA2779-0549-3847-A198-49D3C416031A}" type="datetime1">
              <a:rPr lang="x-none" smtClean="0"/>
              <a:t>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307427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9A38A-6DD4-9F44-A3F4-B0F39512398A}" type="datetime1">
              <a:rPr lang="x-none" smtClean="0"/>
              <a:t>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195470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C3BC21-B14E-A84B-8ED1-3CC9EBD65F85}" type="datetime1">
              <a:rPr lang="x-none" smtClean="0"/>
              <a:t>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119660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44C1-47B6-4C49-A5F3-0D31F67028F0}" type="datetime1">
              <a:rPr lang="x-none" smtClean="0"/>
              <a:t>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1174339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F8C60-E400-1C42-A28F-E66B0E2D66CB}" type="datetime1">
              <a:rPr lang="x-none" smtClean="0"/>
              <a:t>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1799050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20D53-E288-5947-B600-717A9A09053E}" type="datetime1">
              <a:rPr lang="x-none" smtClean="0"/>
              <a:t>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4AAE1-D667-3242-A3B5-63F5A32B51D5}" type="slidenum">
              <a:rPr lang="en-US" smtClean="0"/>
              <a:t>‹#›</a:t>
            </a:fld>
            <a:endParaRPr lang="en-US"/>
          </a:p>
        </p:txBody>
      </p:sp>
    </p:spTree>
    <p:extLst>
      <p:ext uri="{BB962C8B-B14F-4D97-AF65-F5344CB8AC3E}">
        <p14:creationId xmlns:p14="http://schemas.microsoft.com/office/powerpoint/2010/main" val="39808753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F6F84-9E24-C948-99C0-E7A24DDE5913}" type="datetime1">
              <a:rPr lang="x-none" smtClean="0"/>
              <a:t>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4AAE1-D667-3242-A3B5-63F5A32B51D5}" type="slidenum">
              <a:rPr lang="en-US" smtClean="0"/>
              <a:t>‹#›</a:t>
            </a:fld>
            <a:endParaRPr lang="en-US"/>
          </a:p>
        </p:txBody>
      </p:sp>
    </p:spTree>
    <p:extLst>
      <p:ext uri="{BB962C8B-B14F-4D97-AF65-F5344CB8AC3E}">
        <p14:creationId xmlns:p14="http://schemas.microsoft.com/office/powerpoint/2010/main" val="200646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502" y="1043476"/>
            <a:ext cx="8279276" cy="2529464"/>
          </a:xfrm>
        </p:spPr>
        <p:txBody>
          <a:bodyPr>
            <a:normAutofit/>
          </a:bodyPr>
          <a:lstStyle/>
          <a:p>
            <a:r>
              <a:rPr lang="en-US" dirty="0" smtClean="0"/>
              <a:t>Chapter 8 </a:t>
            </a:r>
            <a:br>
              <a:rPr lang="en-US" dirty="0" smtClean="0"/>
            </a:br>
            <a:r>
              <a:rPr lang="en-US" dirty="0" smtClean="0"/>
              <a:t>Anthropogenic and Natural Radiative Forcing</a:t>
            </a:r>
            <a:endParaRPr lang="en-US" dirty="0"/>
          </a:p>
        </p:txBody>
      </p:sp>
      <p:sp>
        <p:nvSpPr>
          <p:cNvPr id="3" name="Subtitle 2"/>
          <p:cNvSpPr>
            <a:spLocks noGrp="1"/>
          </p:cNvSpPr>
          <p:nvPr>
            <p:ph type="subTitle" idx="1"/>
          </p:nvPr>
        </p:nvSpPr>
        <p:spPr/>
        <p:txBody>
          <a:bodyPr/>
          <a:lstStyle/>
          <a:p>
            <a:pPr algn="r"/>
            <a:r>
              <a:rPr lang="en-US" dirty="0" smtClean="0">
                <a:solidFill>
                  <a:schemeClr val="tx1">
                    <a:lumMod val="50000"/>
                    <a:lumOff val="50000"/>
                  </a:schemeClr>
                </a:solidFill>
              </a:rPr>
              <a:t>David I. Duncan</a:t>
            </a:r>
          </a:p>
          <a:p>
            <a:pPr algn="r"/>
            <a:r>
              <a:rPr lang="en-US" dirty="0" smtClean="0">
                <a:solidFill>
                  <a:schemeClr val="tx1">
                    <a:lumMod val="50000"/>
                    <a:lumOff val="50000"/>
                  </a:schemeClr>
                </a:solidFill>
              </a:rPr>
              <a:t>Jianbo Liu</a:t>
            </a:r>
          </a:p>
          <a:p>
            <a:pPr algn="r"/>
            <a:r>
              <a:rPr lang="en-US" dirty="0" smtClean="0">
                <a:solidFill>
                  <a:schemeClr val="tx1">
                    <a:lumMod val="50000"/>
                    <a:lumOff val="50000"/>
                  </a:schemeClr>
                </a:solidFill>
              </a:rPr>
              <a:t>Oct 20, 2014</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BB94AAE1-D667-3242-A3B5-63F5A32B51D5}" type="slidenum">
              <a:rPr lang="en-US" smtClean="0"/>
              <a:t>1</a:t>
            </a:fld>
            <a:endParaRPr lang="en-US"/>
          </a:p>
        </p:txBody>
      </p:sp>
    </p:spTree>
    <p:extLst>
      <p:ext uri="{BB962C8B-B14F-4D97-AF65-F5344CB8AC3E}">
        <p14:creationId xmlns:p14="http://schemas.microsoft.com/office/powerpoint/2010/main" val="34041159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indent="-342900" algn="l">
              <a:buFont typeface="Arial"/>
              <a:buChar char="•"/>
            </a:pPr>
            <a:r>
              <a:rPr lang="en-US" sz="2000" dirty="0" smtClean="0"/>
              <a:t>Despite the </a:t>
            </a:r>
            <a:r>
              <a:rPr lang="en-US" sz="2000" b="1" dirty="0" smtClean="0">
                <a:solidFill>
                  <a:srgbClr val="FF0000"/>
                </a:solidFill>
              </a:rPr>
              <a:t>large</a:t>
            </a:r>
            <a:r>
              <a:rPr lang="en-US" sz="2000" dirty="0" smtClean="0"/>
              <a:t> uncertainty range, there is a </a:t>
            </a:r>
            <a:r>
              <a:rPr lang="en-US" sz="2000" b="1" dirty="0" smtClean="0">
                <a:solidFill>
                  <a:srgbClr val="FF0000"/>
                </a:solidFill>
              </a:rPr>
              <a:t>high confidence </a:t>
            </a:r>
            <a:r>
              <a:rPr lang="en-US" sz="2000" dirty="0" smtClean="0"/>
              <a:t>that aerosols have offset a substantial portion of the WMGHG global mean forcing.</a:t>
            </a:r>
            <a:endParaRPr lang="en-US" sz="2000" dirty="0"/>
          </a:p>
        </p:txBody>
      </p:sp>
      <p:pic>
        <p:nvPicPr>
          <p:cNvPr id="4" name="Content Placeholder 3"/>
          <p:cNvPicPr>
            <a:picLocks noGrp="1" noChangeAspect="1"/>
          </p:cNvPicPr>
          <p:nvPr>
            <p:ph idx="1"/>
          </p:nvPr>
        </p:nvPicPr>
        <p:blipFill rotWithShape="1">
          <a:blip r:embed="rId3"/>
          <a:srcRect l="417" r="700"/>
          <a:stretch/>
        </p:blipFill>
        <p:spPr>
          <a:xfrm>
            <a:off x="21532" y="2159817"/>
            <a:ext cx="4769850" cy="3543973"/>
          </a:xfrm>
        </p:spPr>
      </p:pic>
      <p:grpSp>
        <p:nvGrpSpPr>
          <p:cNvPr id="7" name="Group 6"/>
          <p:cNvGrpSpPr/>
          <p:nvPr/>
        </p:nvGrpSpPr>
        <p:grpSpPr>
          <a:xfrm>
            <a:off x="4866783" y="2159817"/>
            <a:ext cx="4227445" cy="3648278"/>
            <a:chOff x="6428678" y="3056366"/>
            <a:chExt cx="2389547" cy="1498600"/>
          </a:xfrm>
        </p:grpSpPr>
        <p:pic>
          <p:nvPicPr>
            <p:cNvPr id="5" name="Picture 4"/>
            <p:cNvPicPr>
              <a:picLocks noChangeAspect="1"/>
            </p:cNvPicPr>
            <p:nvPr/>
          </p:nvPicPr>
          <p:blipFill>
            <a:blip r:embed="rId4"/>
            <a:stretch>
              <a:fillRect/>
            </a:stretch>
          </p:blipFill>
          <p:spPr>
            <a:xfrm>
              <a:off x="7522825" y="3056366"/>
              <a:ext cx="1295400" cy="1498600"/>
            </a:xfrm>
            <a:prstGeom prst="rect">
              <a:avLst/>
            </a:prstGeom>
            <a:ln w="12700" cmpd="sng">
              <a:solidFill>
                <a:srgbClr val="000000"/>
              </a:solidFill>
            </a:ln>
          </p:spPr>
        </p:pic>
        <p:pic>
          <p:nvPicPr>
            <p:cNvPr id="6" name="Picture 5"/>
            <p:cNvPicPr>
              <a:picLocks noChangeAspect="1"/>
            </p:cNvPicPr>
            <p:nvPr/>
          </p:nvPicPr>
          <p:blipFill>
            <a:blip r:embed="rId5"/>
            <a:stretch>
              <a:fillRect/>
            </a:stretch>
          </p:blipFill>
          <p:spPr>
            <a:xfrm>
              <a:off x="6428678" y="3056366"/>
              <a:ext cx="1079500" cy="1498600"/>
            </a:xfrm>
            <a:prstGeom prst="rect">
              <a:avLst/>
            </a:prstGeom>
            <a:ln w="12700" cmpd="sng">
              <a:solidFill>
                <a:srgbClr val="000000"/>
              </a:solidFill>
            </a:ln>
          </p:spPr>
        </p:pic>
      </p:grpSp>
      <p:sp>
        <p:nvSpPr>
          <p:cNvPr id="8" name="Slide Number Placeholder 7"/>
          <p:cNvSpPr>
            <a:spLocks noGrp="1"/>
          </p:cNvSpPr>
          <p:nvPr>
            <p:ph type="sldNum" sz="quarter" idx="12"/>
          </p:nvPr>
        </p:nvSpPr>
        <p:spPr/>
        <p:txBody>
          <a:bodyPr/>
          <a:lstStyle/>
          <a:p>
            <a:fld id="{BB94AAE1-D667-3242-A3B5-63F5A32B51D5}" type="slidenum">
              <a:rPr lang="en-US" smtClean="0"/>
              <a:t>10</a:t>
            </a:fld>
            <a:endParaRPr lang="en-US"/>
          </a:p>
        </p:txBody>
      </p:sp>
    </p:spTree>
    <p:extLst>
      <p:ext uri="{BB962C8B-B14F-4D97-AF65-F5344CB8AC3E}">
        <p14:creationId xmlns:p14="http://schemas.microsoft.com/office/powerpoint/2010/main" val="403097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ntitled.png"/>
          <p:cNvPicPr>
            <a:picLocks noChangeAspect="1"/>
          </p:cNvPicPr>
          <p:nvPr/>
        </p:nvPicPr>
        <p:blipFill rotWithShape="1">
          <a:blip r:embed="rId3">
            <a:extLst>
              <a:ext uri="{28A0092B-C50C-407E-A947-70E740481C1C}">
                <a14:useLocalDpi xmlns:a14="http://schemas.microsoft.com/office/drawing/2010/main" val="0"/>
              </a:ext>
            </a:extLst>
          </a:blip>
          <a:srcRect b="69772"/>
          <a:stretch/>
        </p:blipFill>
        <p:spPr>
          <a:xfrm>
            <a:off x="48203" y="1973457"/>
            <a:ext cx="4487221" cy="2073005"/>
          </a:xfrm>
          <a:prstGeom prst="rect">
            <a:avLst/>
          </a:prstGeom>
          <a:ln>
            <a:solidFill>
              <a:schemeClr val="tx1"/>
            </a:solidFill>
          </a:ln>
        </p:spPr>
      </p:pic>
      <p:pic>
        <p:nvPicPr>
          <p:cNvPr id="13" name="Picture 12" descr="Untitled.png"/>
          <p:cNvPicPr>
            <a:picLocks/>
          </p:cNvPicPr>
          <p:nvPr/>
        </p:nvPicPr>
        <p:blipFill rotWithShape="1">
          <a:blip r:embed="rId3">
            <a:extLst>
              <a:ext uri="{28A0092B-C50C-407E-A947-70E740481C1C}">
                <a14:useLocalDpi xmlns:a14="http://schemas.microsoft.com/office/drawing/2010/main" val="0"/>
              </a:ext>
            </a:extLst>
          </a:blip>
          <a:srcRect t="29816" b="40683"/>
          <a:stretch/>
        </p:blipFill>
        <p:spPr>
          <a:xfrm>
            <a:off x="4578476" y="1973457"/>
            <a:ext cx="4489704" cy="2075688"/>
          </a:xfrm>
          <a:prstGeom prst="rect">
            <a:avLst/>
          </a:prstGeom>
          <a:ln>
            <a:solidFill>
              <a:srgbClr val="000000"/>
            </a:solidFill>
          </a:ln>
        </p:spPr>
      </p:pic>
      <p:pic>
        <p:nvPicPr>
          <p:cNvPr id="14" name="Picture 13" descr="Untitled.png"/>
          <p:cNvPicPr>
            <a:picLocks noChangeAspect="1"/>
          </p:cNvPicPr>
          <p:nvPr/>
        </p:nvPicPr>
        <p:blipFill rotWithShape="1">
          <a:blip r:embed="rId3">
            <a:extLst>
              <a:ext uri="{28A0092B-C50C-407E-A947-70E740481C1C}">
                <a14:useLocalDpi xmlns:a14="http://schemas.microsoft.com/office/drawing/2010/main" val="0"/>
              </a:ext>
            </a:extLst>
          </a:blip>
          <a:srcRect t="59318" b="11181"/>
          <a:stretch/>
        </p:blipFill>
        <p:spPr>
          <a:xfrm>
            <a:off x="48203" y="4369318"/>
            <a:ext cx="4487221" cy="2023231"/>
          </a:xfrm>
          <a:prstGeom prst="rect">
            <a:avLst/>
          </a:prstGeom>
          <a:ln>
            <a:solidFill>
              <a:srgbClr val="000000"/>
            </a:solidFill>
          </a:ln>
        </p:spPr>
      </p:pic>
      <p:pic>
        <p:nvPicPr>
          <p:cNvPr id="15" name="Picture 14" descr="Untitled.png"/>
          <p:cNvPicPr>
            <a:picLocks noChangeAspect="1"/>
          </p:cNvPicPr>
          <p:nvPr/>
        </p:nvPicPr>
        <p:blipFill rotWithShape="1">
          <a:blip r:embed="rId3">
            <a:extLst>
              <a:ext uri="{28A0092B-C50C-407E-A947-70E740481C1C}">
                <a14:useLocalDpi xmlns:a14="http://schemas.microsoft.com/office/drawing/2010/main" val="0"/>
              </a:ext>
            </a:extLst>
          </a:blip>
          <a:srcRect t="88662" r="56335"/>
          <a:stretch/>
        </p:blipFill>
        <p:spPr>
          <a:xfrm rot="16200000">
            <a:off x="3980198" y="5006373"/>
            <a:ext cx="1862604" cy="739159"/>
          </a:xfrm>
          <a:prstGeom prst="rect">
            <a:avLst/>
          </a:prstGeom>
        </p:spPr>
      </p:pic>
      <p:sp>
        <p:nvSpPr>
          <p:cNvPr id="16" name="TextBox 15"/>
          <p:cNvSpPr txBox="1"/>
          <p:nvPr/>
        </p:nvSpPr>
        <p:spPr>
          <a:xfrm>
            <a:off x="316564" y="312095"/>
            <a:ext cx="8261065" cy="1323439"/>
          </a:xfrm>
          <a:prstGeom prst="rect">
            <a:avLst/>
          </a:prstGeom>
          <a:noFill/>
        </p:spPr>
        <p:txBody>
          <a:bodyPr wrap="square" rtlCol="0">
            <a:spAutoFit/>
          </a:bodyPr>
          <a:lstStyle/>
          <a:p>
            <a:pPr marL="285750" indent="-285750">
              <a:buFont typeface="Arial"/>
              <a:buChar char="•"/>
            </a:pPr>
            <a:r>
              <a:rPr lang="en-US" sz="2000" dirty="0" smtClean="0"/>
              <a:t>There </a:t>
            </a:r>
            <a:r>
              <a:rPr lang="en-US" sz="2000" dirty="0"/>
              <a:t>is </a:t>
            </a:r>
            <a:r>
              <a:rPr lang="en-US" sz="2000" b="1" dirty="0">
                <a:solidFill>
                  <a:srgbClr val="FF0000"/>
                </a:solidFill>
              </a:rPr>
              <a:t>low agreement </a:t>
            </a:r>
            <a:r>
              <a:rPr lang="en-US" sz="2000" dirty="0"/>
              <a:t>on the sign of the net change in global mean temperature as a result of land use change</a:t>
            </a:r>
            <a:endParaRPr lang="en-US" sz="2000" dirty="0" smtClean="0"/>
          </a:p>
          <a:p>
            <a:pPr marL="285750" indent="-285750">
              <a:buFont typeface="Arial"/>
              <a:buChar char="•"/>
            </a:pPr>
            <a:r>
              <a:rPr lang="en-US" sz="2000" dirty="0" smtClean="0"/>
              <a:t>There </a:t>
            </a:r>
            <a:r>
              <a:rPr lang="en-US" sz="2000" dirty="0"/>
              <a:t>is </a:t>
            </a:r>
            <a:r>
              <a:rPr lang="en-US" sz="2000" b="1" dirty="0" smtClean="0">
                <a:solidFill>
                  <a:srgbClr val="FF0000"/>
                </a:solidFill>
              </a:rPr>
              <a:t>very likely </a:t>
            </a:r>
            <a:r>
              <a:rPr lang="en-US" sz="2000" dirty="0" smtClean="0"/>
              <a:t>that </a:t>
            </a:r>
            <a:r>
              <a:rPr lang="en-US" sz="2000" dirty="0"/>
              <a:t>anthropogenic land use change has increased the land surface albedo, which leads to an RF of -0.15±0.10 Wm</a:t>
            </a:r>
            <a:r>
              <a:rPr lang="en-US" sz="2000" baseline="30000" dirty="0"/>
              <a:t>-</a:t>
            </a:r>
            <a:r>
              <a:rPr lang="en-US" sz="2000" baseline="30000" dirty="0" smtClean="0"/>
              <a:t>2</a:t>
            </a:r>
            <a:endParaRPr lang="en-US" sz="2000" dirty="0"/>
          </a:p>
        </p:txBody>
      </p:sp>
      <p:sp>
        <p:nvSpPr>
          <p:cNvPr id="17" name="Slide Number Placeholder 16"/>
          <p:cNvSpPr>
            <a:spLocks noGrp="1"/>
          </p:cNvSpPr>
          <p:nvPr>
            <p:ph type="sldNum" sz="quarter" idx="12"/>
          </p:nvPr>
        </p:nvSpPr>
        <p:spPr/>
        <p:txBody>
          <a:bodyPr/>
          <a:lstStyle/>
          <a:p>
            <a:fld id="{BB94AAE1-D667-3242-A3B5-63F5A32B51D5}" type="slidenum">
              <a:rPr lang="en-US" smtClean="0"/>
              <a:t>11</a:t>
            </a:fld>
            <a:endParaRPr lang="en-US"/>
          </a:p>
        </p:txBody>
      </p:sp>
    </p:spTree>
    <p:extLst>
      <p:ext uri="{BB962C8B-B14F-4D97-AF65-F5344CB8AC3E}">
        <p14:creationId xmlns:p14="http://schemas.microsoft.com/office/powerpoint/2010/main" val="88955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1"/>
          </p:nvPr>
        </p:nvPicPr>
        <p:blipFill>
          <a:blip r:embed="rId3"/>
          <a:srcRect t="-8162" b="-8162"/>
          <a:stretch>
            <a:fillRect/>
          </a:stretch>
        </p:blipFill>
        <p:spPr>
          <a:xfrm>
            <a:off x="134332" y="1600200"/>
            <a:ext cx="4429949" cy="4964539"/>
          </a:xfrm>
        </p:spPr>
      </p:pic>
      <p:pic>
        <p:nvPicPr>
          <p:cNvPr id="13" name="Content Placeholder 12"/>
          <p:cNvPicPr>
            <a:picLocks noGrp="1" noChangeAspect="1"/>
          </p:cNvPicPr>
          <p:nvPr>
            <p:ph sz="half" idx="2"/>
          </p:nvPr>
        </p:nvPicPr>
        <p:blipFill>
          <a:blip r:embed="rId4"/>
          <a:srcRect t="-7423" b="-7423"/>
          <a:stretch>
            <a:fillRect/>
          </a:stretch>
        </p:blipFill>
        <p:spPr>
          <a:xfrm>
            <a:off x="4648199" y="1643247"/>
            <a:ext cx="4429949" cy="4964539"/>
          </a:xfrm>
        </p:spPr>
      </p:pic>
      <p:sp>
        <p:nvSpPr>
          <p:cNvPr id="15" name="TextBox 14"/>
          <p:cNvSpPr txBox="1"/>
          <p:nvPr/>
        </p:nvSpPr>
        <p:spPr>
          <a:xfrm>
            <a:off x="431521" y="319808"/>
            <a:ext cx="8265520" cy="1631216"/>
          </a:xfrm>
          <a:prstGeom prst="rect">
            <a:avLst/>
          </a:prstGeom>
          <a:noFill/>
        </p:spPr>
        <p:txBody>
          <a:bodyPr wrap="square" rtlCol="0">
            <a:spAutoFit/>
          </a:bodyPr>
          <a:lstStyle/>
          <a:p>
            <a:pPr marL="285750" indent="-285750">
              <a:buFont typeface="Arial"/>
              <a:buChar char="•"/>
            </a:pPr>
            <a:r>
              <a:rPr lang="en-US" sz="2000" dirty="0" smtClean="0"/>
              <a:t>There is a </a:t>
            </a:r>
            <a:r>
              <a:rPr lang="en-US" sz="2000" b="1" dirty="0" smtClean="0">
                <a:solidFill>
                  <a:srgbClr val="FF0000"/>
                </a:solidFill>
              </a:rPr>
              <a:t>very </a:t>
            </a:r>
            <a:r>
              <a:rPr lang="en-US" sz="2000" b="1" dirty="0">
                <a:solidFill>
                  <a:srgbClr val="FF0000"/>
                </a:solidFill>
              </a:rPr>
              <a:t>low confidence </a:t>
            </a:r>
            <a:r>
              <a:rPr lang="en-US" sz="2000" dirty="0"/>
              <a:t>concerning the future solar forcing </a:t>
            </a:r>
            <a:r>
              <a:rPr lang="en-US" sz="2000" dirty="0" smtClean="0"/>
              <a:t>estimates (from 1745 to 2008, 0.05 Wm</a:t>
            </a:r>
            <a:r>
              <a:rPr lang="en-US" sz="2000" baseline="30000" dirty="0" smtClean="0"/>
              <a:t>-2</a:t>
            </a:r>
            <a:r>
              <a:rPr lang="en-US" sz="2000" dirty="0" smtClean="0"/>
              <a:t>, </a:t>
            </a:r>
            <a:r>
              <a:rPr lang="en-US" sz="2000" b="1" dirty="0" smtClean="0">
                <a:solidFill>
                  <a:srgbClr val="FF0000"/>
                </a:solidFill>
              </a:rPr>
              <a:t>medium confidence</a:t>
            </a:r>
            <a:r>
              <a:rPr lang="en-US" sz="2000" dirty="0" smtClean="0"/>
              <a:t>)</a:t>
            </a:r>
          </a:p>
          <a:p>
            <a:pPr marL="285750" indent="-285750">
              <a:buFont typeface="Arial"/>
              <a:buChar char="•"/>
            </a:pPr>
            <a:r>
              <a:rPr lang="en-US" sz="2000" dirty="0" smtClean="0"/>
              <a:t>There </a:t>
            </a:r>
            <a:r>
              <a:rPr lang="en-US" sz="2000" dirty="0"/>
              <a:t>is </a:t>
            </a:r>
            <a:r>
              <a:rPr lang="en-US" sz="2000" dirty="0" smtClean="0"/>
              <a:t>a </a:t>
            </a:r>
            <a:r>
              <a:rPr lang="en-US" sz="2000" b="1" dirty="0" smtClean="0">
                <a:solidFill>
                  <a:srgbClr val="FF0000"/>
                </a:solidFill>
              </a:rPr>
              <a:t>high </a:t>
            </a:r>
            <a:r>
              <a:rPr lang="en-US" sz="2000" b="1" dirty="0">
                <a:solidFill>
                  <a:srgbClr val="FF0000"/>
                </a:solidFill>
              </a:rPr>
              <a:t>confidence </a:t>
            </a:r>
            <a:r>
              <a:rPr lang="en-US" sz="2000" dirty="0"/>
              <a:t>that the TSI RF variation will be much smaller than the projected increased forcing due to the GHG during the forthcoming decades</a:t>
            </a:r>
          </a:p>
        </p:txBody>
      </p:sp>
      <p:sp>
        <p:nvSpPr>
          <p:cNvPr id="16" name="Slide Number Placeholder 15"/>
          <p:cNvSpPr>
            <a:spLocks noGrp="1"/>
          </p:cNvSpPr>
          <p:nvPr>
            <p:ph type="sldNum" sz="quarter" idx="12"/>
          </p:nvPr>
        </p:nvSpPr>
        <p:spPr/>
        <p:txBody>
          <a:bodyPr/>
          <a:lstStyle/>
          <a:p>
            <a:fld id="{BB94AAE1-D667-3242-A3B5-63F5A32B51D5}" type="slidenum">
              <a:rPr lang="en-US" smtClean="0"/>
              <a:t>12</a:t>
            </a:fld>
            <a:endParaRPr lang="en-US"/>
          </a:p>
        </p:txBody>
      </p:sp>
    </p:spTree>
    <p:extLst>
      <p:ext uri="{BB962C8B-B14F-4D97-AF65-F5344CB8AC3E}">
        <p14:creationId xmlns:p14="http://schemas.microsoft.com/office/powerpoint/2010/main" val="96203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1295" r="1027"/>
          <a:stretch/>
        </p:blipFill>
        <p:spPr>
          <a:xfrm>
            <a:off x="435676" y="1740334"/>
            <a:ext cx="7819082" cy="5117666"/>
          </a:xfrm>
        </p:spPr>
      </p:pic>
      <p:sp>
        <p:nvSpPr>
          <p:cNvPr id="8" name="TextBox 7"/>
          <p:cNvSpPr txBox="1"/>
          <p:nvPr/>
        </p:nvSpPr>
        <p:spPr>
          <a:xfrm>
            <a:off x="228600" y="159918"/>
            <a:ext cx="8572500" cy="1631216"/>
          </a:xfrm>
          <a:prstGeom prst="rect">
            <a:avLst/>
          </a:prstGeom>
          <a:noFill/>
        </p:spPr>
        <p:txBody>
          <a:bodyPr wrap="square" rtlCol="0">
            <a:spAutoFit/>
          </a:bodyPr>
          <a:lstStyle/>
          <a:p>
            <a:pPr marL="285750" indent="-285750">
              <a:buFont typeface="Arial"/>
              <a:buChar char="•"/>
            </a:pPr>
            <a:r>
              <a:rPr lang="en-US" sz="2000" dirty="0" smtClean="0"/>
              <a:t>The RF of volcanic aerosols is </a:t>
            </a:r>
            <a:r>
              <a:rPr lang="en-US" sz="2000" b="1" dirty="0" smtClean="0">
                <a:solidFill>
                  <a:srgbClr val="FF0000"/>
                </a:solidFill>
              </a:rPr>
              <a:t>well understood </a:t>
            </a:r>
            <a:r>
              <a:rPr lang="en-US" sz="2000" dirty="0" smtClean="0"/>
              <a:t>and is </a:t>
            </a:r>
            <a:r>
              <a:rPr lang="en-US" sz="2000" b="1" dirty="0" smtClean="0">
                <a:solidFill>
                  <a:srgbClr val="FF0000"/>
                </a:solidFill>
              </a:rPr>
              <a:t>greatest for a short period</a:t>
            </a:r>
            <a:r>
              <a:rPr lang="en-US" sz="2000" dirty="0" smtClean="0"/>
              <a:t> (~2 years) following volcanic eruptions</a:t>
            </a:r>
          </a:p>
          <a:p>
            <a:pPr marL="285750" indent="-285750">
              <a:buFont typeface="Arial"/>
              <a:buChar char="•"/>
            </a:pPr>
            <a:r>
              <a:rPr lang="en-US" sz="2000" dirty="0" smtClean="0"/>
              <a:t>There is </a:t>
            </a:r>
            <a:r>
              <a:rPr lang="en-US" sz="2000" b="1" dirty="0" smtClean="0">
                <a:solidFill>
                  <a:srgbClr val="FF0000"/>
                </a:solidFill>
              </a:rPr>
              <a:t>very high confidence </a:t>
            </a:r>
            <a:r>
              <a:rPr lang="en-US" sz="2000" dirty="0" smtClean="0"/>
              <a:t>that industrial-era natural forcing is a small fraction of the anthropogenic forcing except for brief periods following large volcanic eruptions.</a:t>
            </a:r>
            <a:endParaRPr lang="en-US" sz="2000" dirty="0"/>
          </a:p>
        </p:txBody>
      </p:sp>
      <p:sp>
        <p:nvSpPr>
          <p:cNvPr id="9" name="Slide Number Placeholder 8"/>
          <p:cNvSpPr>
            <a:spLocks noGrp="1"/>
          </p:cNvSpPr>
          <p:nvPr>
            <p:ph type="sldNum" sz="quarter" idx="12"/>
          </p:nvPr>
        </p:nvSpPr>
        <p:spPr/>
        <p:txBody>
          <a:bodyPr/>
          <a:lstStyle/>
          <a:p>
            <a:fld id="{BB94AAE1-D667-3242-A3B5-63F5A32B51D5}" type="slidenum">
              <a:rPr lang="en-US" smtClean="0"/>
              <a:t>13</a:t>
            </a:fld>
            <a:endParaRPr lang="en-US"/>
          </a:p>
        </p:txBody>
      </p:sp>
    </p:spTree>
    <p:extLst>
      <p:ext uri="{BB962C8B-B14F-4D97-AF65-F5344CB8AC3E}">
        <p14:creationId xmlns:p14="http://schemas.microsoft.com/office/powerpoint/2010/main" val="11877227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45516"/>
            <a:ext cx="7772400" cy="1956666"/>
          </a:xfrm>
        </p:spPr>
        <p:txBody>
          <a:bodyPr>
            <a:normAutofit/>
          </a:bodyPr>
          <a:lstStyle/>
          <a:p>
            <a:r>
              <a:rPr lang="en-US" dirty="0" smtClean="0"/>
              <a:t>Sections 8.5, </a:t>
            </a:r>
            <a:r>
              <a:rPr lang="en-US" dirty="0" smtClean="0"/>
              <a:t>(8.6</a:t>
            </a:r>
            <a:r>
              <a:rPr lang="en-US" dirty="0" smtClean="0"/>
              <a:t>, </a:t>
            </a:r>
            <a:r>
              <a:rPr lang="en-US" dirty="0" smtClean="0"/>
              <a:t>8.7)</a:t>
            </a:r>
            <a:r>
              <a:rPr lang="en-US" dirty="0" smtClean="0"/>
              <a:t/>
            </a:r>
            <a:br>
              <a:rPr lang="en-US" dirty="0" smtClean="0"/>
            </a:br>
            <a:endParaRPr lang="en-US" i="1" dirty="0"/>
          </a:p>
        </p:txBody>
      </p:sp>
      <p:sp>
        <p:nvSpPr>
          <p:cNvPr id="4" name="TextBox 3"/>
          <p:cNvSpPr txBox="1"/>
          <p:nvPr/>
        </p:nvSpPr>
        <p:spPr>
          <a:xfrm>
            <a:off x="2937857" y="4537425"/>
            <a:ext cx="5916027" cy="2031325"/>
          </a:xfrm>
          <a:prstGeom prst="rect">
            <a:avLst/>
          </a:prstGeom>
          <a:noFill/>
        </p:spPr>
        <p:txBody>
          <a:bodyPr wrap="none" rtlCol="0">
            <a:spAutoFit/>
          </a:bodyPr>
          <a:lstStyle/>
          <a:p>
            <a:r>
              <a:rPr lang="en-US" dirty="0" smtClean="0"/>
              <a:t>At the risk of coming across glibly... Here’s the</a:t>
            </a:r>
          </a:p>
          <a:p>
            <a:r>
              <a:rPr lang="en-US" dirty="0" smtClean="0"/>
              <a:t>SDS (Summary for Disinterested Students):</a:t>
            </a:r>
          </a:p>
          <a:p>
            <a:r>
              <a:rPr lang="en-US" dirty="0" smtClean="0"/>
              <a:t> </a:t>
            </a:r>
          </a:p>
          <a:p>
            <a:pPr marL="285750" indent="-285750">
              <a:buFont typeface="Arial"/>
              <a:buChar char="•"/>
            </a:pPr>
            <a:r>
              <a:rPr lang="en-US" dirty="0" smtClean="0"/>
              <a:t>Aerosol people need to try harder </a:t>
            </a:r>
          </a:p>
          <a:p>
            <a:pPr marL="285750" indent="-285750">
              <a:buFont typeface="Arial"/>
              <a:buChar char="•"/>
            </a:pPr>
            <a:r>
              <a:rPr lang="en-US" dirty="0" err="1" smtClean="0"/>
              <a:t>Shindell</a:t>
            </a:r>
            <a:r>
              <a:rPr lang="en-US" dirty="0" smtClean="0"/>
              <a:t> et al. ad nauseam (16 lead author self-citations!)</a:t>
            </a:r>
          </a:p>
          <a:p>
            <a:pPr marL="285750" indent="-285750">
              <a:buFont typeface="Arial"/>
              <a:buChar char="•"/>
            </a:pPr>
            <a:r>
              <a:rPr lang="en-US" dirty="0" smtClean="0"/>
              <a:t>People like bar graphs</a:t>
            </a:r>
          </a:p>
          <a:p>
            <a:pPr marL="285750" indent="-285750">
              <a:buFont typeface="Arial"/>
              <a:buChar char="•"/>
            </a:pPr>
            <a:r>
              <a:rPr lang="en-US" dirty="0" smtClean="0"/>
              <a:t>Not well written</a:t>
            </a:r>
            <a:endParaRPr lang="en-US" dirty="0"/>
          </a:p>
        </p:txBody>
      </p:sp>
      <p:pic>
        <p:nvPicPr>
          <p:cNvPr id="3" name="Picture 2" descr="Screen Shot 2014-10-15 at 1.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37358"/>
            <a:ext cx="2646509" cy="3720642"/>
          </a:xfrm>
          <a:prstGeom prst="rect">
            <a:avLst/>
          </a:prstGeom>
        </p:spPr>
      </p:pic>
    </p:spTree>
    <p:extLst>
      <p:ext uri="{BB962C8B-B14F-4D97-AF65-F5344CB8AC3E}">
        <p14:creationId xmlns:p14="http://schemas.microsoft.com/office/powerpoint/2010/main" val="1470855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45516"/>
            <a:ext cx="7772400" cy="1956666"/>
          </a:xfrm>
        </p:spPr>
        <p:txBody>
          <a:bodyPr>
            <a:normAutofit fontScale="90000"/>
          </a:bodyPr>
          <a:lstStyle/>
          <a:p>
            <a:r>
              <a:rPr lang="en-US" dirty="0" smtClean="0"/>
              <a:t>Section 8.5</a:t>
            </a:r>
            <a:br>
              <a:rPr lang="en-US" dirty="0" smtClean="0"/>
            </a:br>
            <a:r>
              <a:rPr lang="en-US" i="1" dirty="0" smtClean="0"/>
              <a:t>Synthesis of global mean radiative forcing, past and future</a:t>
            </a:r>
            <a:endParaRPr lang="en-US" i="1" dirty="0"/>
          </a:p>
        </p:txBody>
      </p:sp>
    </p:spTree>
    <p:extLst>
      <p:ext uri="{BB962C8B-B14F-4D97-AF65-F5344CB8AC3E}">
        <p14:creationId xmlns:p14="http://schemas.microsoft.com/office/powerpoint/2010/main" val="20242951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5485" y="5622636"/>
            <a:ext cx="4132036" cy="646331"/>
          </a:xfrm>
          <a:prstGeom prst="rect">
            <a:avLst/>
          </a:prstGeom>
          <a:noFill/>
        </p:spPr>
        <p:txBody>
          <a:bodyPr wrap="none" rtlCol="0">
            <a:spAutoFit/>
          </a:bodyPr>
          <a:lstStyle/>
          <a:p>
            <a:pPr algn="ctr"/>
            <a:r>
              <a:rPr lang="en-US" b="1" dirty="0" smtClean="0"/>
              <a:t>Hansen et al (1981)</a:t>
            </a:r>
          </a:p>
          <a:p>
            <a:pPr algn="ctr"/>
            <a:r>
              <a:rPr lang="en-US" dirty="0" smtClean="0"/>
              <a:t>Equilibrium response? Temperature units.</a:t>
            </a:r>
            <a:endParaRPr lang="en-US" dirty="0"/>
          </a:p>
        </p:txBody>
      </p:sp>
      <p:sp>
        <p:nvSpPr>
          <p:cNvPr id="7" name="TextBox 6"/>
          <p:cNvSpPr txBox="1"/>
          <p:nvPr/>
        </p:nvSpPr>
        <p:spPr>
          <a:xfrm>
            <a:off x="5532670" y="5622636"/>
            <a:ext cx="3714666" cy="646331"/>
          </a:xfrm>
          <a:prstGeom prst="rect">
            <a:avLst/>
          </a:prstGeom>
          <a:noFill/>
        </p:spPr>
        <p:txBody>
          <a:bodyPr wrap="none" rtlCol="0">
            <a:spAutoFit/>
          </a:bodyPr>
          <a:lstStyle/>
          <a:p>
            <a:pPr algn="ctr"/>
            <a:r>
              <a:rPr lang="en-US" b="1" dirty="0" smtClean="0"/>
              <a:t>Hansen et al (1993)</a:t>
            </a:r>
          </a:p>
          <a:p>
            <a:pPr algn="ctr"/>
            <a:r>
              <a:rPr lang="en-US" dirty="0" smtClean="0"/>
              <a:t>Against 1850 reference, now in W/m</a:t>
            </a:r>
            <a:r>
              <a:rPr lang="en-US" baseline="30000" dirty="0" smtClean="0"/>
              <a:t>2</a:t>
            </a:r>
            <a:endParaRPr lang="en-US" dirty="0"/>
          </a:p>
        </p:txBody>
      </p:sp>
      <p:sp>
        <p:nvSpPr>
          <p:cNvPr id="8" name="TextBox 7"/>
          <p:cNvSpPr txBox="1"/>
          <p:nvPr/>
        </p:nvSpPr>
        <p:spPr>
          <a:xfrm>
            <a:off x="684621" y="142330"/>
            <a:ext cx="7593470" cy="646331"/>
          </a:xfrm>
          <a:prstGeom prst="rect">
            <a:avLst/>
          </a:prstGeom>
          <a:noFill/>
        </p:spPr>
        <p:txBody>
          <a:bodyPr wrap="square" rtlCol="0">
            <a:spAutoFit/>
          </a:bodyPr>
          <a:lstStyle/>
          <a:p>
            <a:pPr algn="ctr"/>
            <a:r>
              <a:rPr lang="en-US" sz="2000" dirty="0" smtClean="0"/>
              <a:t>Some historical context </a:t>
            </a:r>
            <a:endParaRPr lang="en-US" sz="2000" dirty="0" smtClean="0"/>
          </a:p>
          <a:p>
            <a:pPr algn="ctr"/>
            <a:r>
              <a:rPr lang="en-US" sz="1600" dirty="0" smtClean="0"/>
              <a:t>(</a:t>
            </a:r>
            <a:r>
              <a:rPr lang="en-US" sz="1200" dirty="0" smtClean="0"/>
              <a:t>http://</a:t>
            </a:r>
            <a:r>
              <a:rPr lang="en-US" sz="1200" dirty="0" err="1" smtClean="0"/>
              <a:t>www.realclimate.org</a:t>
            </a:r>
            <a:r>
              <a:rPr lang="en-US" sz="1200" dirty="0" smtClean="0"/>
              <a:t>/</a:t>
            </a:r>
            <a:r>
              <a:rPr lang="en-US" sz="1200" dirty="0" err="1" smtClean="0"/>
              <a:t>index.php</a:t>
            </a:r>
            <a:r>
              <a:rPr lang="en-US" sz="1200" dirty="0" smtClean="0"/>
              <a:t>/archives/2013/10/the-evolution-of-radiative-forcing-bar-charts/</a:t>
            </a:r>
            <a:r>
              <a:rPr lang="en-US" sz="1600" dirty="0" smtClean="0"/>
              <a:t>):</a:t>
            </a:r>
            <a:endParaRPr lang="en-US" sz="1600" dirty="0"/>
          </a:p>
        </p:txBody>
      </p:sp>
      <p:pic>
        <p:nvPicPr>
          <p:cNvPr id="10" name="Picture 9"/>
          <p:cNvPicPr>
            <a:picLocks noChangeAspect="1"/>
          </p:cNvPicPr>
          <p:nvPr/>
        </p:nvPicPr>
        <p:blipFill>
          <a:blip r:embed="rId2"/>
          <a:stretch>
            <a:fillRect/>
          </a:stretch>
        </p:blipFill>
        <p:spPr>
          <a:xfrm>
            <a:off x="196272" y="1362097"/>
            <a:ext cx="4917778" cy="4041175"/>
          </a:xfrm>
          <a:prstGeom prst="rect">
            <a:avLst/>
          </a:prstGeom>
        </p:spPr>
      </p:pic>
      <p:pic>
        <p:nvPicPr>
          <p:cNvPr id="11" name="Picture 10"/>
          <p:cNvPicPr>
            <a:picLocks noChangeAspect="1"/>
          </p:cNvPicPr>
          <p:nvPr/>
        </p:nvPicPr>
        <p:blipFill>
          <a:blip r:embed="rId3"/>
          <a:stretch>
            <a:fillRect/>
          </a:stretch>
        </p:blipFill>
        <p:spPr>
          <a:xfrm>
            <a:off x="5532670" y="1731818"/>
            <a:ext cx="3611330" cy="3544454"/>
          </a:xfrm>
          <a:prstGeom prst="rect">
            <a:avLst/>
          </a:prstGeom>
        </p:spPr>
      </p:pic>
    </p:spTree>
    <p:extLst>
      <p:ext uri="{BB962C8B-B14F-4D97-AF65-F5344CB8AC3E}">
        <p14:creationId xmlns:p14="http://schemas.microsoft.com/office/powerpoint/2010/main" val="37780600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80796"/>
            <a:ext cx="4270127" cy="3360239"/>
          </a:xfrm>
          <a:prstGeom prst="rect">
            <a:avLst/>
          </a:prstGeom>
        </p:spPr>
      </p:pic>
      <p:sp>
        <p:nvSpPr>
          <p:cNvPr id="5" name="TextBox 4"/>
          <p:cNvSpPr txBox="1"/>
          <p:nvPr/>
        </p:nvSpPr>
        <p:spPr>
          <a:xfrm>
            <a:off x="459656" y="5771463"/>
            <a:ext cx="3810471" cy="646331"/>
          </a:xfrm>
          <a:prstGeom prst="rect">
            <a:avLst/>
          </a:prstGeom>
          <a:noFill/>
        </p:spPr>
        <p:txBody>
          <a:bodyPr wrap="none" rtlCol="0">
            <a:spAutoFit/>
          </a:bodyPr>
          <a:lstStyle/>
          <a:p>
            <a:pPr algn="ctr"/>
            <a:r>
              <a:rPr lang="en-US" b="1" dirty="0" smtClean="0"/>
              <a:t>SAR (1995)</a:t>
            </a:r>
          </a:p>
          <a:p>
            <a:pPr algn="ctr"/>
            <a:r>
              <a:rPr lang="en-US" dirty="0" smtClean="0"/>
              <a:t>Confidence levels, aerosol prominence</a:t>
            </a:r>
            <a:endParaRPr lang="en-US" dirty="0"/>
          </a:p>
        </p:txBody>
      </p:sp>
      <p:sp>
        <p:nvSpPr>
          <p:cNvPr id="7" name="TextBox 6"/>
          <p:cNvSpPr txBox="1"/>
          <p:nvPr/>
        </p:nvSpPr>
        <p:spPr>
          <a:xfrm>
            <a:off x="4905587" y="5771463"/>
            <a:ext cx="3674767" cy="923330"/>
          </a:xfrm>
          <a:prstGeom prst="rect">
            <a:avLst/>
          </a:prstGeom>
          <a:noFill/>
        </p:spPr>
        <p:txBody>
          <a:bodyPr wrap="none" rtlCol="0">
            <a:spAutoFit/>
          </a:bodyPr>
          <a:lstStyle/>
          <a:p>
            <a:pPr algn="ctr"/>
            <a:r>
              <a:rPr lang="en-US" b="1" dirty="0"/>
              <a:t>T</a:t>
            </a:r>
            <a:r>
              <a:rPr lang="en-US" b="1" dirty="0" smtClean="0"/>
              <a:t>AR (2001)</a:t>
            </a:r>
          </a:p>
          <a:p>
            <a:pPr algn="ctr"/>
            <a:r>
              <a:rPr lang="en-US" dirty="0" smtClean="0"/>
              <a:t>More aerosols! Add land-use, BC/OC.</a:t>
            </a:r>
            <a:br>
              <a:rPr lang="en-US" dirty="0" smtClean="0"/>
            </a:br>
            <a:r>
              <a:rPr lang="en-US" dirty="0" smtClean="0"/>
              <a:t>Lots of ‘very low’ LOSU</a:t>
            </a:r>
            <a:endParaRPr lang="en-US" dirty="0"/>
          </a:p>
        </p:txBody>
      </p:sp>
      <p:pic>
        <p:nvPicPr>
          <p:cNvPr id="3" name="Picture 2"/>
          <p:cNvPicPr>
            <a:picLocks noChangeAspect="1"/>
          </p:cNvPicPr>
          <p:nvPr/>
        </p:nvPicPr>
        <p:blipFill>
          <a:blip r:embed="rId3"/>
          <a:stretch>
            <a:fillRect/>
          </a:stretch>
        </p:blipFill>
        <p:spPr>
          <a:xfrm>
            <a:off x="4352636" y="1280796"/>
            <a:ext cx="4791364" cy="3415604"/>
          </a:xfrm>
          <a:prstGeom prst="rect">
            <a:avLst/>
          </a:prstGeom>
        </p:spPr>
      </p:pic>
    </p:spTree>
    <p:extLst>
      <p:ext uri="{BB962C8B-B14F-4D97-AF65-F5344CB8AC3E}">
        <p14:creationId xmlns:p14="http://schemas.microsoft.com/office/powerpoint/2010/main" val="22566233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1533" y="5586797"/>
            <a:ext cx="3013716" cy="923330"/>
          </a:xfrm>
          <a:prstGeom prst="rect">
            <a:avLst/>
          </a:prstGeom>
          <a:noFill/>
        </p:spPr>
        <p:txBody>
          <a:bodyPr wrap="none" rtlCol="0">
            <a:spAutoFit/>
          </a:bodyPr>
          <a:lstStyle/>
          <a:p>
            <a:pPr algn="ctr"/>
            <a:r>
              <a:rPr lang="en-US" b="1" dirty="0" smtClean="0"/>
              <a:t>AR4 (2007)</a:t>
            </a:r>
          </a:p>
          <a:p>
            <a:pPr algn="ctr"/>
            <a:r>
              <a:rPr lang="en-US" dirty="0" smtClean="0"/>
              <a:t>Turn it 90°! Add color!</a:t>
            </a:r>
          </a:p>
          <a:p>
            <a:pPr algn="ctr"/>
            <a:r>
              <a:rPr lang="en-US" dirty="0" smtClean="0"/>
              <a:t>BC on snow, stratospheric WV</a:t>
            </a:r>
          </a:p>
        </p:txBody>
      </p:sp>
      <p:sp>
        <p:nvSpPr>
          <p:cNvPr id="7" name="TextBox 6"/>
          <p:cNvSpPr txBox="1"/>
          <p:nvPr/>
        </p:nvSpPr>
        <p:spPr>
          <a:xfrm>
            <a:off x="5884784" y="5771463"/>
            <a:ext cx="2540216" cy="923330"/>
          </a:xfrm>
          <a:prstGeom prst="rect">
            <a:avLst/>
          </a:prstGeom>
          <a:noFill/>
        </p:spPr>
        <p:txBody>
          <a:bodyPr wrap="none" rtlCol="0">
            <a:spAutoFit/>
          </a:bodyPr>
          <a:lstStyle/>
          <a:p>
            <a:pPr algn="ctr"/>
            <a:r>
              <a:rPr lang="en-US" b="1" dirty="0" smtClean="0"/>
              <a:t>AR5 SPM (2013)</a:t>
            </a:r>
          </a:p>
          <a:p>
            <a:pPr algn="ctr"/>
            <a:r>
              <a:rPr lang="en-US" dirty="0" smtClean="0"/>
              <a:t>Separated by compound</a:t>
            </a:r>
          </a:p>
          <a:p>
            <a:pPr algn="ctr"/>
            <a:r>
              <a:rPr lang="en-US" dirty="0" smtClean="0"/>
              <a:t>Compare historically</a:t>
            </a:r>
            <a:endParaRPr lang="en-US" dirty="0"/>
          </a:p>
        </p:txBody>
      </p:sp>
      <p:pic>
        <p:nvPicPr>
          <p:cNvPr id="2" name="Picture 1"/>
          <p:cNvPicPr>
            <a:picLocks noChangeAspect="1"/>
          </p:cNvPicPr>
          <p:nvPr/>
        </p:nvPicPr>
        <p:blipFill>
          <a:blip r:embed="rId2"/>
          <a:stretch>
            <a:fillRect/>
          </a:stretch>
        </p:blipFill>
        <p:spPr>
          <a:xfrm>
            <a:off x="23095" y="1524001"/>
            <a:ext cx="4352636" cy="3121462"/>
          </a:xfrm>
          <a:prstGeom prst="rect">
            <a:avLst/>
          </a:prstGeom>
        </p:spPr>
      </p:pic>
      <p:pic>
        <p:nvPicPr>
          <p:cNvPr id="10" name="Picture 9"/>
          <p:cNvPicPr>
            <a:picLocks noChangeAspect="1"/>
          </p:cNvPicPr>
          <p:nvPr/>
        </p:nvPicPr>
        <p:blipFill>
          <a:blip r:embed="rId3"/>
          <a:stretch>
            <a:fillRect/>
          </a:stretch>
        </p:blipFill>
        <p:spPr>
          <a:xfrm>
            <a:off x="4375731" y="1058334"/>
            <a:ext cx="4771706" cy="4063059"/>
          </a:xfrm>
          <a:prstGeom prst="rect">
            <a:avLst/>
          </a:prstGeom>
        </p:spPr>
      </p:pic>
    </p:spTree>
    <p:extLst>
      <p:ext uri="{BB962C8B-B14F-4D97-AF65-F5344CB8AC3E}">
        <p14:creationId xmlns:p14="http://schemas.microsoft.com/office/powerpoint/2010/main" val="37486678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789544" y="130430"/>
            <a:ext cx="5576455" cy="6727570"/>
          </a:xfrm>
          <a:prstGeom prst="rect">
            <a:avLst/>
          </a:prstGeom>
        </p:spPr>
      </p:pic>
      <p:sp>
        <p:nvSpPr>
          <p:cNvPr id="4" name="TextBox 3"/>
          <p:cNvSpPr txBox="1"/>
          <p:nvPr/>
        </p:nvSpPr>
        <p:spPr>
          <a:xfrm>
            <a:off x="7365999" y="4664364"/>
            <a:ext cx="1611251" cy="923330"/>
          </a:xfrm>
          <a:prstGeom prst="rect">
            <a:avLst/>
          </a:prstGeom>
          <a:noFill/>
        </p:spPr>
        <p:txBody>
          <a:bodyPr wrap="none" rtlCol="0">
            <a:spAutoFit/>
          </a:bodyPr>
          <a:lstStyle/>
          <a:p>
            <a:pPr algn="ctr"/>
            <a:r>
              <a:rPr lang="en-US" b="1" dirty="0" smtClean="0"/>
              <a:t>AR5 TS (2013)</a:t>
            </a:r>
          </a:p>
          <a:p>
            <a:pPr algn="ctr"/>
            <a:r>
              <a:rPr lang="en-US" dirty="0" smtClean="0"/>
              <a:t>Give me a PDF!</a:t>
            </a:r>
          </a:p>
          <a:p>
            <a:pPr algn="ctr"/>
            <a:r>
              <a:rPr lang="en-US" dirty="0" smtClean="0"/>
              <a:t>No numbers</a:t>
            </a:r>
            <a:endParaRPr lang="en-US" dirty="0"/>
          </a:p>
        </p:txBody>
      </p:sp>
      <p:sp>
        <p:nvSpPr>
          <p:cNvPr id="10" name="TextBox 9"/>
          <p:cNvSpPr txBox="1"/>
          <p:nvPr/>
        </p:nvSpPr>
        <p:spPr>
          <a:xfrm>
            <a:off x="300182" y="1766454"/>
            <a:ext cx="1372416" cy="646331"/>
          </a:xfrm>
          <a:prstGeom prst="rect">
            <a:avLst/>
          </a:prstGeom>
          <a:noFill/>
        </p:spPr>
        <p:txBody>
          <a:bodyPr wrap="none" rtlCol="0">
            <a:spAutoFit/>
          </a:bodyPr>
          <a:lstStyle/>
          <a:p>
            <a:pPr algn="ctr"/>
            <a:r>
              <a:rPr lang="en-US" dirty="0" smtClean="0"/>
              <a:t>RF (hatched)</a:t>
            </a:r>
          </a:p>
          <a:p>
            <a:pPr algn="ctr"/>
            <a:r>
              <a:rPr lang="en-US" dirty="0" smtClean="0"/>
              <a:t>ERF (solid)</a:t>
            </a:r>
            <a:endParaRPr lang="en-US" dirty="0"/>
          </a:p>
        </p:txBody>
      </p:sp>
    </p:spTree>
    <p:extLst>
      <p:ext uri="{BB962C8B-B14F-4D97-AF65-F5344CB8AC3E}">
        <p14:creationId xmlns:p14="http://schemas.microsoft.com/office/powerpoint/2010/main" val="31705834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236773" y="1600200"/>
            <a:ext cx="8717539" cy="4792349"/>
          </a:xfrm>
        </p:spPr>
        <p:txBody>
          <a:bodyPr>
            <a:normAutofit/>
          </a:bodyPr>
          <a:lstStyle/>
          <a:p>
            <a:r>
              <a:rPr lang="en-US" sz="2800" dirty="0" smtClean="0">
                <a:solidFill>
                  <a:srgbClr val="3366FF"/>
                </a:solidFill>
              </a:rPr>
              <a:t>8.1 Radiative Forcing</a:t>
            </a:r>
          </a:p>
          <a:p>
            <a:r>
              <a:rPr lang="en-US" sz="2800" dirty="0" smtClean="0">
                <a:solidFill>
                  <a:srgbClr val="3366FF"/>
                </a:solidFill>
              </a:rPr>
              <a:t>8.2 Atmospheric Chemistry</a:t>
            </a:r>
          </a:p>
          <a:p>
            <a:r>
              <a:rPr lang="en-US" sz="2800" dirty="0" smtClean="0">
                <a:solidFill>
                  <a:srgbClr val="3366FF"/>
                </a:solidFill>
              </a:rPr>
              <a:t>8.3 Present-Day Anthropogenic Radiative Forcing</a:t>
            </a:r>
          </a:p>
          <a:p>
            <a:r>
              <a:rPr lang="en-US" sz="2800" dirty="0" smtClean="0">
                <a:solidFill>
                  <a:srgbClr val="3366FF"/>
                </a:solidFill>
              </a:rPr>
              <a:t>8.4 Natural Forcing Changes: Solar and Volcanic</a:t>
            </a:r>
          </a:p>
          <a:p>
            <a:r>
              <a:rPr lang="en-US" sz="2800" dirty="0" smtClean="0">
                <a:solidFill>
                  <a:srgbClr val="FF6600"/>
                </a:solidFill>
              </a:rPr>
              <a:t>8.5 Synthesis of Global Mean Radiative Forcing, Past and Future</a:t>
            </a:r>
          </a:p>
          <a:p>
            <a:r>
              <a:rPr lang="en-US" sz="2800" dirty="0" smtClean="0">
                <a:solidFill>
                  <a:srgbClr val="FF6600"/>
                </a:solidFill>
              </a:rPr>
              <a:t>8.6 Geographic Distribution of Radiative Forcing</a:t>
            </a:r>
          </a:p>
          <a:p>
            <a:r>
              <a:rPr lang="en-US" sz="2800" dirty="0" smtClean="0">
                <a:solidFill>
                  <a:srgbClr val="FF6600"/>
                </a:solidFill>
              </a:rPr>
              <a:t>8.7 Emission Metrics</a:t>
            </a:r>
            <a:endParaRPr lang="en-US" sz="2800" dirty="0">
              <a:solidFill>
                <a:srgbClr val="FF6600"/>
              </a:solidFill>
            </a:endParaRPr>
          </a:p>
        </p:txBody>
      </p:sp>
      <p:sp>
        <p:nvSpPr>
          <p:cNvPr id="4" name="Slide Number Placeholder 3"/>
          <p:cNvSpPr>
            <a:spLocks noGrp="1"/>
          </p:cNvSpPr>
          <p:nvPr>
            <p:ph type="sldNum" sz="quarter" idx="12"/>
          </p:nvPr>
        </p:nvSpPr>
        <p:spPr/>
        <p:txBody>
          <a:bodyPr/>
          <a:lstStyle/>
          <a:p>
            <a:fld id="{BB94AAE1-D667-3242-A3B5-63F5A32B51D5}" type="slidenum">
              <a:rPr lang="en-US" smtClean="0"/>
              <a:t>2</a:t>
            </a:fld>
            <a:endParaRPr lang="en-US"/>
          </a:p>
        </p:txBody>
      </p:sp>
    </p:spTree>
    <p:extLst>
      <p:ext uri="{BB962C8B-B14F-4D97-AF65-F5344CB8AC3E}">
        <p14:creationId xmlns:p14="http://schemas.microsoft.com/office/powerpoint/2010/main" val="10010754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83070" y="0"/>
            <a:ext cx="5050727" cy="6858000"/>
          </a:xfrm>
          <a:prstGeom prst="rect">
            <a:avLst/>
          </a:prstGeom>
        </p:spPr>
      </p:pic>
      <p:sp>
        <p:nvSpPr>
          <p:cNvPr id="2" name="TextBox 1"/>
          <p:cNvSpPr txBox="1"/>
          <p:nvPr/>
        </p:nvSpPr>
        <p:spPr>
          <a:xfrm>
            <a:off x="6811511" y="2909455"/>
            <a:ext cx="2332489" cy="1754327"/>
          </a:xfrm>
          <a:prstGeom prst="rect">
            <a:avLst/>
          </a:prstGeom>
          <a:noFill/>
        </p:spPr>
        <p:txBody>
          <a:bodyPr wrap="none" rtlCol="0">
            <a:spAutoFit/>
          </a:bodyPr>
          <a:lstStyle/>
          <a:p>
            <a:pPr algn="ctr"/>
            <a:r>
              <a:rPr lang="en-US" b="1" dirty="0" smtClean="0"/>
              <a:t>AR5 ch8 (2013)</a:t>
            </a:r>
          </a:p>
          <a:p>
            <a:pPr algn="ctr"/>
            <a:r>
              <a:rPr lang="en-US" dirty="0" smtClean="0"/>
              <a:t>Give me a more </a:t>
            </a:r>
          </a:p>
          <a:p>
            <a:pPr algn="ctr"/>
            <a:r>
              <a:rPr lang="en-US" dirty="0" smtClean="0"/>
              <a:t>complicated graphic!</a:t>
            </a:r>
          </a:p>
          <a:p>
            <a:pPr algn="ctr"/>
            <a:r>
              <a:rPr lang="en-US" dirty="0" smtClean="0"/>
              <a:t>And combined effects!</a:t>
            </a:r>
          </a:p>
          <a:p>
            <a:pPr algn="ctr"/>
            <a:r>
              <a:rPr lang="en-US" dirty="0" smtClean="0"/>
              <a:t>And secondary effects!</a:t>
            </a:r>
          </a:p>
          <a:p>
            <a:pPr algn="ctr"/>
            <a:r>
              <a:rPr lang="en-US" dirty="0" smtClean="0"/>
              <a:t>But not SOA...</a:t>
            </a:r>
            <a:endParaRPr lang="en-US" dirty="0"/>
          </a:p>
        </p:txBody>
      </p:sp>
    </p:spTree>
    <p:extLst>
      <p:ext uri="{BB962C8B-B14F-4D97-AF65-F5344CB8AC3E}">
        <p14:creationId xmlns:p14="http://schemas.microsoft.com/office/powerpoint/2010/main" val="11052251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4730"/>
          </a:xfrm>
        </p:spPr>
        <p:txBody>
          <a:bodyPr>
            <a:normAutofit/>
          </a:bodyPr>
          <a:lstStyle/>
          <a:p>
            <a:r>
              <a:rPr lang="en-US" sz="3600" dirty="0" smtClean="0"/>
              <a:t>Comparison to AR4</a:t>
            </a:r>
            <a:endParaRPr lang="en-US" sz="3600" dirty="0"/>
          </a:p>
        </p:txBody>
      </p:sp>
      <p:pic>
        <p:nvPicPr>
          <p:cNvPr id="6" name="Picture 5" descr="Screen Shot 2014-10-15 at 3.0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35" y="1606932"/>
            <a:ext cx="7435273" cy="5251068"/>
          </a:xfrm>
          <a:prstGeom prst="rect">
            <a:avLst/>
          </a:prstGeom>
        </p:spPr>
      </p:pic>
      <p:sp>
        <p:nvSpPr>
          <p:cNvPr id="7" name="Rectangle 6"/>
          <p:cNvSpPr/>
          <p:nvPr/>
        </p:nvSpPr>
        <p:spPr>
          <a:xfrm>
            <a:off x="3567545" y="2228273"/>
            <a:ext cx="3452091" cy="4260272"/>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ross 7"/>
          <p:cNvSpPr/>
          <p:nvPr/>
        </p:nvSpPr>
        <p:spPr>
          <a:xfrm>
            <a:off x="6834908" y="4214091"/>
            <a:ext cx="184727" cy="200892"/>
          </a:xfrm>
          <a:prstGeom prst="plus">
            <a:avLst>
              <a:gd name="adj" fmla="val 3649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Cross 8"/>
          <p:cNvSpPr/>
          <p:nvPr/>
        </p:nvSpPr>
        <p:spPr>
          <a:xfrm>
            <a:off x="6606308" y="3856182"/>
            <a:ext cx="173182" cy="210128"/>
          </a:xfrm>
          <a:prstGeom prst="plus">
            <a:avLst>
              <a:gd name="adj" fmla="val 3649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Cross 9"/>
          <p:cNvSpPr/>
          <p:nvPr/>
        </p:nvSpPr>
        <p:spPr>
          <a:xfrm>
            <a:off x="7770090" y="5858163"/>
            <a:ext cx="334818" cy="323274"/>
          </a:xfrm>
          <a:prstGeom prst="plus">
            <a:avLst>
              <a:gd name="adj" fmla="val 3649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Cross 10"/>
          <p:cNvSpPr/>
          <p:nvPr/>
        </p:nvSpPr>
        <p:spPr>
          <a:xfrm>
            <a:off x="6667499" y="2657762"/>
            <a:ext cx="167409" cy="205511"/>
          </a:xfrm>
          <a:prstGeom prst="plus">
            <a:avLst>
              <a:gd name="adj" fmla="val 3649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TextBox 11"/>
          <p:cNvSpPr txBox="1"/>
          <p:nvPr/>
        </p:nvSpPr>
        <p:spPr>
          <a:xfrm>
            <a:off x="0" y="681418"/>
            <a:ext cx="9144000" cy="692497"/>
          </a:xfrm>
          <a:prstGeom prst="rect">
            <a:avLst/>
          </a:prstGeom>
          <a:noFill/>
        </p:spPr>
        <p:txBody>
          <a:bodyPr wrap="square" rtlCol="0">
            <a:spAutoFit/>
          </a:bodyPr>
          <a:lstStyle/>
          <a:p>
            <a:r>
              <a:rPr lang="en-US" sz="1300" i="1" dirty="0" smtClean="0"/>
              <a:t>“The best estimates for RF due to aerosol-radiation interactions, BC on snow and solar irradiance are all substantially decreased in magnitude compared to AR4; otherwise the modifications to the best estimates are rather small. For the RF due to aerosol-radiation interaction and BC on snow the changes in the estimates are based on additional new studies since AR4”</a:t>
            </a:r>
            <a:endParaRPr lang="en-US" sz="1300" i="1" dirty="0"/>
          </a:p>
        </p:txBody>
      </p:sp>
    </p:spTree>
    <p:extLst>
      <p:ext uri="{BB962C8B-B14F-4D97-AF65-F5344CB8AC3E}">
        <p14:creationId xmlns:p14="http://schemas.microsoft.com/office/powerpoint/2010/main" val="15933846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summary</a:t>
            </a:r>
            <a:endParaRPr lang="en-US" dirty="0"/>
          </a:p>
        </p:txBody>
      </p:sp>
      <p:sp>
        <p:nvSpPr>
          <p:cNvPr id="3" name="Content Placeholder 2"/>
          <p:cNvSpPr>
            <a:spLocks noGrp="1"/>
          </p:cNvSpPr>
          <p:nvPr>
            <p:ph idx="1"/>
          </p:nvPr>
        </p:nvSpPr>
        <p:spPr/>
        <p:txBody>
          <a:bodyPr>
            <a:noAutofit/>
          </a:bodyPr>
          <a:lstStyle/>
          <a:p>
            <a:pPr>
              <a:spcAft>
                <a:spcPts val="1200"/>
              </a:spcAft>
            </a:pPr>
            <a:r>
              <a:rPr lang="en-US" sz="2000" dirty="0" smtClean="0"/>
              <a:t>“...the </a:t>
            </a:r>
            <a:r>
              <a:rPr lang="en-US" sz="2000" dirty="0" smtClean="0">
                <a:solidFill>
                  <a:srgbClr val="000000"/>
                </a:solidFill>
              </a:rPr>
              <a:t>large uncertainty in the </a:t>
            </a:r>
            <a:r>
              <a:rPr lang="en-US" sz="2000" dirty="0" smtClean="0">
                <a:solidFill>
                  <a:srgbClr val="FF0000"/>
                </a:solidFill>
              </a:rPr>
              <a:t>aerosol forcing </a:t>
            </a:r>
            <a:r>
              <a:rPr lang="en-US" sz="2000" dirty="0" smtClean="0">
                <a:solidFill>
                  <a:srgbClr val="000000"/>
                </a:solidFill>
              </a:rPr>
              <a:t>is the main cause of the large uncertainty in the total anthropogenic ERF</a:t>
            </a:r>
            <a:r>
              <a:rPr lang="en-US" sz="2000" dirty="0" smtClean="0">
                <a:solidFill>
                  <a:srgbClr val="000000"/>
                </a:solidFill>
              </a:rPr>
              <a:t>.” </a:t>
            </a:r>
          </a:p>
          <a:p>
            <a:pPr>
              <a:spcAft>
                <a:spcPts val="1200"/>
              </a:spcAft>
            </a:pPr>
            <a:r>
              <a:rPr lang="en-US" sz="2000" dirty="0" smtClean="0">
                <a:solidFill>
                  <a:srgbClr val="000000"/>
                </a:solidFill>
              </a:rPr>
              <a:t>“</a:t>
            </a:r>
            <a:r>
              <a:rPr lang="en-US" sz="2000" dirty="0" smtClean="0">
                <a:solidFill>
                  <a:srgbClr val="000000"/>
                </a:solidFill>
              </a:rPr>
              <a:t>The </a:t>
            </a:r>
            <a:r>
              <a:rPr lang="en-US" sz="2000" dirty="0" smtClean="0">
                <a:solidFill>
                  <a:srgbClr val="000000"/>
                </a:solidFill>
              </a:rPr>
              <a:t>total anthropogenic forcing is </a:t>
            </a:r>
            <a:r>
              <a:rPr lang="en-US" sz="2000" i="1" dirty="0" smtClean="0">
                <a:solidFill>
                  <a:srgbClr val="FF0000"/>
                </a:solidFill>
              </a:rPr>
              <a:t>virtually certain</a:t>
            </a:r>
            <a:r>
              <a:rPr lang="en-US" sz="2000" dirty="0" smtClean="0">
                <a:solidFill>
                  <a:srgbClr val="FF0000"/>
                </a:solidFill>
              </a:rPr>
              <a:t> to be positive </a:t>
            </a:r>
            <a:r>
              <a:rPr lang="en-US" sz="2000" dirty="0" smtClean="0">
                <a:solidFill>
                  <a:srgbClr val="000000"/>
                </a:solidFill>
              </a:rPr>
              <a:t>with the probability for a negative value less than 0.1%.”</a:t>
            </a:r>
          </a:p>
          <a:p>
            <a:pPr>
              <a:spcAft>
                <a:spcPts val="1200"/>
              </a:spcAft>
            </a:pPr>
            <a:r>
              <a:rPr lang="en-US" sz="2000" dirty="0" smtClean="0"/>
              <a:t>Anthropogenic ERF increased 43% from AR4 to AR5 </a:t>
            </a:r>
            <a:r>
              <a:rPr lang="en-US" sz="2000" dirty="0"/>
              <a:t>d</a:t>
            </a:r>
            <a:r>
              <a:rPr lang="en-US" sz="2000" dirty="0" smtClean="0"/>
              <a:t>ue to higher GHG concentrations and </a:t>
            </a:r>
            <a:r>
              <a:rPr lang="en-US" sz="2000" dirty="0" smtClean="0">
                <a:solidFill>
                  <a:srgbClr val="FF0000"/>
                </a:solidFill>
              </a:rPr>
              <a:t>weaker ERF estimates of aerosol </a:t>
            </a:r>
            <a:r>
              <a:rPr lang="en-US" sz="2000" dirty="0" err="1" smtClean="0">
                <a:solidFill>
                  <a:srgbClr val="FF0000"/>
                </a:solidFill>
              </a:rPr>
              <a:t>forcings</a:t>
            </a:r>
            <a:endParaRPr lang="en-US" sz="2000" dirty="0" smtClean="0">
              <a:solidFill>
                <a:srgbClr val="FF0000"/>
              </a:solidFill>
            </a:endParaRPr>
          </a:p>
          <a:p>
            <a:pPr>
              <a:spcAft>
                <a:spcPts val="1200"/>
              </a:spcAft>
            </a:pPr>
            <a:r>
              <a:rPr lang="en-US" sz="2000" dirty="0" smtClean="0"/>
              <a:t>“</a:t>
            </a:r>
            <a:r>
              <a:rPr lang="en-US" sz="2000" dirty="0" smtClean="0">
                <a:solidFill>
                  <a:srgbClr val="FF0000"/>
                </a:solidFill>
              </a:rPr>
              <a:t>Additionally indirect </a:t>
            </a:r>
            <a:r>
              <a:rPr lang="en-US" sz="2000" dirty="0" smtClean="0"/>
              <a:t>effects from </a:t>
            </a:r>
            <a:r>
              <a:rPr lang="en-US" sz="2000" dirty="0" err="1" smtClean="0"/>
              <a:t>sulphate</a:t>
            </a:r>
            <a:r>
              <a:rPr lang="en-US" sz="2000" dirty="0" smtClean="0"/>
              <a:t> on atmospheric compounds are not included here as models typically simulate a small effect...</a:t>
            </a:r>
            <a:r>
              <a:rPr lang="en-US" sz="2000" dirty="0" smtClean="0"/>
              <a:t>”</a:t>
            </a:r>
            <a:endParaRPr lang="en-US" sz="2000" i="1" dirty="0" smtClean="0"/>
          </a:p>
        </p:txBody>
      </p:sp>
    </p:spTree>
    <p:extLst>
      <p:ext uri="{BB962C8B-B14F-4D97-AF65-F5344CB8AC3E}">
        <p14:creationId xmlns:p14="http://schemas.microsoft.com/office/powerpoint/2010/main" val="40066750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0763" y="23091"/>
            <a:ext cx="2294168" cy="646331"/>
          </a:xfrm>
          <a:prstGeom prst="rect">
            <a:avLst/>
          </a:prstGeom>
          <a:noFill/>
        </p:spPr>
        <p:txBody>
          <a:bodyPr wrap="none" rtlCol="0">
            <a:spAutoFit/>
          </a:bodyPr>
          <a:lstStyle/>
          <a:p>
            <a:pPr algn="ctr"/>
            <a:r>
              <a:rPr lang="en-US" b="1" dirty="0" smtClean="0"/>
              <a:t>AR5 ch8 (2013)</a:t>
            </a:r>
          </a:p>
          <a:p>
            <a:pPr algn="ctr"/>
            <a:r>
              <a:rPr lang="en-US" dirty="0" smtClean="0"/>
              <a:t>Historical Perspectives</a:t>
            </a:r>
            <a:endParaRPr lang="en-US" dirty="0"/>
          </a:p>
        </p:txBody>
      </p:sp>
      <p:pic>
        <p:nvPicPr>
          <p:cNvPr id="4" name="Picture 3"/>
          <p:cNvPicPr>
            <a:picLocks noChangeAspect="1"/>
          </p:cNvPicPr>
          <p:nvPr/>
        </p:nvPicPr>
        <p:blipFill>
          <a:blip r:embed="rId2"/>
          <a:stretch>
            <a:fillRect/>
          </a:stretch>
        </p:blipFill>
        <p:spPr>
          <a:xfrm>
            <a:off x="681182" y="669422"/>
            <a:ext cx="7654636" cy="4806574"/>
          </a:xfrm>
          <a:prstGeom prst="rect">
            <a:avLst/>
          </a:prstGeom>
        </p:spPr>
      </p:pic>
      <p:sp>
        <p:nvSpPr>
          <p:cNvPr id="7" name="TextBox 6"/>
          <p:cNvSpPr txBox="1"/>
          <p:nvPr/>
        </p:nvSpPr>
        <p:spPr>
          <a:xfrm>
            <a:off x="1362366" y="5691909"/>
            <a:ext cx="6419272" cy="830997"/>
          </a:xfrm>
          <a:prstGeom prst="rect">
            <a:avLst/>
          </a:prstGeom>
          <a:noFill/>
        </p:spPr>
        <p:txBody>
          <a:bodyPr wrap="square" rtlCol="0">
            <a:spAutoFit/>
          </a:bodyPr>
          <a:lstStyle/>
          <a:p>
            <a:pPr algn="ctr"/>
            <a:r>
              <a:rPr lang="en-US" sz="1600" dirty="0" smtClean="0"/>
              <a:t>Even though most of the data in this is necessarily quite contrived, it’s still </a:t>
            </a:r>
            <a:r>
              <a:rPr lang="en-US" sz="1600" b="1" dirty="0" smtClean="0"/>
              <a:t>my favorite graphic of the chapter</a:t>
            </a:r>
            <a:r>
              <a:rPr lang="en-US" sz="1600" dirty="0" smtClean="0"/>
              <a:t>. Simple, colorful, present day with historical record, positive vs. negative </a:t>
            </a:r>
            <a:r>
              <a:rPr lang="en-US" sz="1600" dirty="0" err="1" smtClean="0"/>
              <a:t>forcings</a:t>
            </a:r>
            <a:r>
              <a:rPr lang="en-US" sz="1600" dirty="0" smtClean="0"/>
              <a:t>...</a:t>
            </a:r>
            <a:endParaRPr lang="en-US" sz="1600" dirty="0"/>
          </a:p>
        </p:txBody>
      </p:sp>
      <p:sp>
        <p:nvSpPr>
          <p:cNvPr id="8" name="TextBox 7"/>
          <p:cNvSpPr txBox="1"/>
          <p:nvPr/>
        </p:nvSpPr>
        <p:spPr>
          <a:xfrm>
            <a:off x="1399313" y="5453166"/>
            <a:ext cx="6419272" cy="1077218"/>
          </a:xfrm>
          <a:prstGeom prst="rect">
            <a:avLst/>
          </a:prstGeom>
          <a:noFill/>
        </p:spPr>
        <p:txBody>
          <a:bodyPr wrap="square" rtlCol="0">
            <a:spAutoFit/>
          </a:bodyPr>
          <a:lstStyle/>
          <a:p>
            <a:pPr algn="ctr"/>
            <a:r>
              <a:rPr lang="en-US" sz="1600" i="1" dirty="0" smtClean="0"/>
              <a:t>“Similar to the results for 1970-2011 in Figure 8.19, Box 13.1 shows that the global energy budget is dominated by anthropogenic forcing compared to the natural forcing, except for the two major volcanic eruption in the period as can be easily seen in Figure 8.18”</a:t>
            </a:r>
            <a:endParaRPr lang="en-US" sz="1600" i="1" dirty="0"/>
          </a:p>
        </p:txBody>
      </p:sp>
    </p:spTree>
    <p:extLst>
      <p:ext uri="{BB962C8B-B14F-4D97-AF65-F5344CB8AC3E}">
        <p14:creationId xmlns:p14="http://schemas.microsoft.com/office/powerpoint/2010/main" val="3234516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0763" y="23091"/>
            <a:ext cx="2294168" cy="646331"/>
          </a:xfrm>
          <a:prstGeom prst="rect">
            <a:avLst/>
          </a:prstGeom>
          <a:noFill/>
        </p:spPr>
        <p:txBody>
          <a:bodyPr wrap="none" rtlCol="0">
            <a:spAutoFit/>
          </a:bodyPr>
          <a:lstStyle/>
          <a:p>
            <a:pPr algn="ctr"/>
            <a:r>
              <a:rPr lang="en-US" b="1" dirty="0" smtClean="0"/>
              <a:t>AR5 ch8 (2013)</a:t>
            </a:r>
          </a:p>
          <a:p>
            <a:pPr algn="ctr"/>
            <a:r>
              <a:rPr lang="en-US" dirty="0" smtClean="0"/>
              <a:t>Historical Perspectives</a:t>
            </a:r>
            <a:endParaRPr lang="en-US" dirty="0"/>
          </a:p>
        </p:txBody>
      </p:sp>
      <p:pic>
        <p:nvPicPr>
          <p:cNvPr id="5" name="Picture 4"/>
          <p:cNvPicPr>
            <a:picLocks noChangeAspect="1"/>
          </p:cNvPicPr>
          <p:nvPr/>
        </p:nvPicPr>
        <p:blipFill>
          <a:blip r:embed="rId2"/>
          <a:stretch>
            <a:fillRect/>
          </a:stretch>
        </p:blipFill>
        <p:spPr>
          <a:xfrm>
            <a:off x="4770395" y="2023958"/>
            <a:ext cx="4373605" cy="3136842"/>
          </a:xfrm>
          <a:prstGeom prst="rect">
            <a:avLst/>
          </a:prstGeom>
        </p:spPr>
      </p:pic>
      <p:pic>
        <p:nvPicPr>
          <p:cNvPr id="6" name="Picture 5"/>
          <p:cNvPicPr>
            <a:picLocks noChangeAspect="1"/>
          </p:cNvPicPr>
          <p:nvPr/>
        </p:nvPicPr>
        <p:blipFill>
          <a:blip r:embed="rId3"/>
          <a:stretch>
            <a:fillRect/>
          </a:stretch>
        </p:blipFill>
        <p:spPr>
          <a:xfrm>
            <a:off x="188191" y="961803"/>
            <a:ext cx="4544077" cy="5676841"/>
          </a:xfrm>
          <a:prstGeom prst="rect">
            <a:avLst/>
          </a:prstGeom>
        </p:spPr>
      </p:pic>
      <p:sp>
        <p:nvSpPr>
          <p:cNvPr id="3" name="TextBox 2"/>
          <p:cNvSpPr txBox="1"/>
          <p:nvPr/>
        </p:nvSpPr>
        <p:spPr>
          <a:xfrm>
            <a:off x="4770395" y="5772727"/>
            <a:ext cx="4405393" cy="646331"/>
          </a:xfrm>
          <a:prstGeom prst="rect">
            <a:avLst/>
          </a:prstGeom>
          <a:noFill/>
        </p:spPr>
        <p:txBody>
          <a:bodyPr wrap="square" rtlCol="0">
            <a:spAutoFit/>
          </a:bodyPr>
          <a:lstStyle/>
          <a:p>
            <a:pPr algn="ctr"/>
            <a:r>
              <a:rPr lang="en-US" dirty="0" smtClean="0"/>
              <a:t>Weird year ranges</a:t>
            </a:r>
          </a:p>
          <a:p>
            <a:pPr algn="ctr"/>
            <a:r>
              <a:rPr lang="en-US" dirty="0" smtClean="0"/>
              <a:t>Explaining slowdown of warming?</a:t>
            </a:r>
            <a:endParaRPr lang="en-US" dirty="0"/>
          </a:p>
        </p:txBody>
      </p:sp>
      <p:sp>
        <p:nvSpPr>
          <p:cNvPr id="4" name="TextBox 3"/>
          <p:cNvSpPr txBox="1"/>
          <p:nvPr/>
        </p:nvSpPr>
        <p:spPr>
          <a:xfrm>
            <a:off x="7061200" y="1456267"/>
            <a:ext cx="900494" cy="369332"/>
          </a:xfrm>
          <a:prstGeom prst="rect">
            <a:avLst/>
          </a:prstGeom>
          <a:noFill/>
        </p:spPr>
        <p:txBody>
          <a:bodyPr wrap="none" rtlCol="0">
            <a:spAutoFit/>
          </a:bodyPr>
          <a:lstStyle/>
          <a:p>
            <a:r>
              <a:rPr lang="en-US" dirty="0" smtClean="0"/>
              <a:t>Trends!</a:t>
            </a:r>
            <a:endParaRPr lang="en-US" dirty="0"/>
          </a:p>
        </p:txBody>
      </p:sp>
    </p:spTree>
    <p:extLst>
      <p:ext uri="{BB962C8B-B14F-4D97-AF65-F5344CB8AC3E}">
        <p14:creationId xmlns:p14="http://schemas.microsoft.com/office/powerpoint/2010/main" val="7013099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summary</a:t>
            </a:r>
            <a:endParaRPr lang="en-US" dirty="0"/>
          </a:p>
        </p:txBody>
      </p:sp>
      <p:sp>
        <p:nvSpPr>
          <p:cNvPr id="3" name="Content Placeholder 2"/>
          <p:cNvSpPr>
            <a:spLocks noGrp="1"/>
          </p:cNvSpPr>
          <p:nvPr>
            <p:ph idx="1"/>
          </p:nvPr>
        </p:nvSpPr>
        <p:spPr/>
        <p:txBody>
          <a:bodyPr>
            <a:normAutofit/>
          </a:bodyPr>
          <a:lstStyle/>
          <a:p>
            <a:pPr>
              <a:spcAft>
                <a:spcPts val="1200"/>
              </a:spcAft>
            </a:pPr>
            <a:r>
              <a:rPr lang="en-US" sz="2000" dirty="0" smtClean="0"/>
              <a:t>“There is </a:t>
            </a:r>
            <a:r>
              <a:rPr lang="en-US" sz="2000" i="1" dirty="0" smtClean="0"/>
              <a:t>very low confidence</a:t>
            </a:r>
            <a:r>
              <a:rPr lang="en-US" sz="2000" dirty="0" smtClean="0"/>
              <a:t> for the trend in the total aerosol forcing during the past two to three decades, even the sign; however, there is </a:t>
            </a:r>
            <a:r>
              <a:rPr lang="en-US" sz="2000" i="1" dirty="0" smtClean="0"/>
              <a:t>high confidence</a:t>
            </a:r>
            <a:r>
              <a:rPr lang="en-US" sz="2000" dirty="0" smtClean="0"/>
              <a:t> that the offset from aerosol forcing to WMGHG forcing during this period was much smaller than over the 1950-1980 period.”</a:t>
            </a:r>
          </a:p>
          <a:p>
            <a:pPr>
              <a:spcAft>
                <a:spcPts val="1200"/>
              </a:spcAft>
            </a:pPr>
            <a:r>
              <a:rPr lang="en-US" sz="2000" dirty="0" smtClean="0"/>
              <a:t>“For the 1998-2011 period the natural forcing is </a:t>
            </a:r>
            <a:r>
              <a:rPr lang="en-US" sz="2000" i="1" dirty="0" smtClean="0"/>
              <a:t>very likely</a:t>
            </a:r>
            <a:r>
              <a:rPr lang="en-US" sz="2000" dirty="0" smtClean="0"/>
              <a:t> negative and has offset 2-89% of the anthropogenic forcing. It is </a:t>
            </a:r>
            <a:r>
              <a:rPr lang="en-US" sz="2000" i="1" dirty="0" smtClean="0"/>
              <a:t>likely</a:t>
            </a:r>
            <a:r>
              <a:rPr lang="en-US" sz="2000" dirty="0" smtClean="0"/>
              <a:t> that the natural forcing change has offset at least 30% of the anthropogenic forcing increase and </a:t>
            </a:r>
            <a:r>
              <a:rPr lang="en-US" sz="2000" i="1" dirty="0" smtClean="0"/>
              <a:t>very likely</a:t>
            </a:r>
            <a:r>
              <a:rPr lang="en-US" sz="2000" dirty="0" smtClean="0"/>
              <a:t> that it has offset at least 10% of the anthropogenic increase.</a:t>
            </a:r>
            <a:r>
              <a:rPr lang="en-US" sz="2000" dirty="0" smtClean="0"/>
              <a:t>”</a:t>
            </a:r>
          </a:p>
        </p:txBody>
      </p:sp>
    </p:spTree>
    <p:extLst>
      <p:ext uri="{BB962C8B-B14F-4D97-AF65-F5344CB8AC3E}">
        <p14:creationId xmlns:p14="http://schemas.microsoft.com/office/powerpoint/2010/main" val="23170396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Forcing?</a:t>
            </a:r>
            <a:endParaRPr lang="en-US" dirty="0"/>
          </a:p>
        </p:txBody>
      </p:sp>
      <p:sp>
        <p:nvSpPr>
          <p:cNvPr id="3" name="Content Placeholder 2"/>
          <p:cNvSpPr>
            <a:spLocks noGrp="1"/>
          </p:cNvSpPr>
          <p:nvPr>
            <p:ph idx="1"/>
          </p:nvPr>
        </p:nvSpPr>
        <p:spPr/>
        <p:txBody>
          <a:bodyPr>
            <a:normAutofit/>
          </a:bodyPr>
          <a:lstStyle/>
          <a:p>
            <a:pPr>
              <a:spcAft>
                <a:spcPts val="1200"/>
              </a:spcAft>
            </a:pPr>
            <a:r>
              <a:rPr lang="en-US" sz="2000" dirty="0" smtClean="0"/>
              <a:t>“</a:t>
            </a:r>
            <a:r>
              <a:rPr lang="en-US" sz="2000" dirty="0"/>
              <a:t>Of course the projections of drastic reduction in primary aerosol as well as aerosol and ozone precursor emissions may be overly optimistic as they assume virtually all nations in the world become wealthy and that emissions reductions are directly dependent on wealth.</a:t>
            </a:r>
            <a:r>
              <a:rPr lang="en-US" sz="2000" dirty="0" smtClean="0"/>
              <a:t>”</a:t>
            </a:r>
          </a:p>
          <a:p>
            <a:pPr>
              <a:spcAft>
                <a:spcPts val="1200"/>
              </a:spcAft>
            </a:pPr>
            <a:r>
              <a:rPr lang="en-US" sz="2000" dirty="0" smtClean="0"/>
              <a:t>“Natural </a:t>
            </a:r>
            <a:r>
              <a:rPr lang="en-US" sz="2000" dirty="0" err="1" smtClean="0"/>
              <a:t>forcings</a:t>
            </a:r>
            <a:r>
              <a:rPr lang="en-US" sz="2000" dirty="0" smtClean="0"/>
              <a:t> will also change in the future. The magnitudes cannot be reliably project, but are likely to be small...”</a:t>
            </a:r>
            <a:endParaRPr lang="en-US" sz="2000" dirty="0"/>
          </a:p>
        </p:txBody>
      </p:sp>
      <p:pic>
        <p:nvPicPr>
          <p:cNvPr id="4" name="Picture 3" descr="Screen Shot 2014-10-20 at 10.58.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533" y="3885808"/>
            <a:ext cx="4089399" cy="2972192"/>
          </a:xfrm>
          <a:prstGeom prst="rect">
            <a:avLst/>
          </a:prstGeom>
        </p:spPr>
      </p:pic>
    </p:spTree>
    <p:extLst>
      <p:ext uri="{BB962C8B-B14F-4D97-AF65-F5344CB8AC3E}">
        <p14:creationId xmlns:p14="http://schemas.microsoft.com/office/powerpoint/2010/main" val="13996345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t>Section 8.6</a:t>
            </a:r>
            <a:br>
              <a:rPr lang="en-US" sz="3600" dirty="0" smtClean="0"/>
            </a:br>
            <a:r>
              <a:rPr lang="en-US" sz="3600" dirty="0" smtClean="0"/>
              <a:t>Geographic distribution of radiative forcing</a:t>
            </a:r>
            <a:endParaRPr lang="en-US" sz="3600" dirty="0"/>
          </a:p>
        </p:txBody>
      </p:sp>
      <p:pic>
        <p:nvPicPr>
          <p:cNvPr id="4" name="Picture 3"/>
          <p:cNvPicPr>
            <a:picLocks noChangeAspect="1"/>
          </p:cNvPicPr>
          <p:nvPr/>
        </p:nvPicPr>
        <p:blipFill>
          <a:blip r:embed="rId2"/>
          <a:stretch>
            <a:fillRect/>
          </a:stretch>
        </p:blipFill>
        <p:spPr>
          <a:xfrm>
            <a:off x="2934083" y="1239727"/>
            <a:ext cx="3271983" cy="5618273"/>
          </a:xfrm>
          <a:prstGeom prst="rect">
            <a:avLst/>
          </a:prstGeom>
        </p:spPr>
      </p:pic>
      <p:sp>
        <p:nvSpPr>
          <p:cNvPr id="3" name="TextBox 2"/>
          <p:cNvSpPr txBox="1"/>
          <p:nvPr/>
        </p:nvSpPr>
        <p:spPr>
          <a:xfrm>
            <a:off x="2687231" y="3896267"/>
            <a:ext cx="299631" cy="369332"/>
          </a:xfrm>
          <a:prstGeom prst="rect">
            <a:avLst/>
          </a:prstGeom>
          <a:noFill/>
        </p:spPr>
        <p:txBody>
          <a:bodyPr wrap="none" rtlCol="0">
            <a:spAutoFit/>
          </a:bodyPr>
          <a:lstStyle/>
          <a:p>
            <a:r>
              <a:rPr lang="en-US" dirty="0" smtClean="0"/>
              <a:t>*</a:t>
            </a:r>
            <a:endParaRPr lang="en-US" dirty="0"/>
          </a:p>
        </p:txBody>
      </p:sp>
      <p:sp>
        <p:nvSpPr>
          <p:cNvPr id="5" name="TextBox 4"/>
          <p:cNvSpPr txBox="1"/>
          <p:nvPr/>
        </p:nvSpPr>
        <p:spPr>
          <a:xfrm>
            <a:off x="2634452" y="6104466"/>
            <a:ext cx="299631"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6183964" y="6104466"/>
            <a:ext cx="299631"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26182704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t>Section 8.6</a:t>
            </a:r>
            <a:br>
              <a:rPr lang="en-US" sz="3600" dirty="0" smtClean="0"/>
            </a:br>
            <a:r>
              <a:rPr lang="en-US" sz="3600" dirty="0" smtClean="0"/>
              <a:t>Regional Forcing and Climate Response</a:t>
            </a:r>
            <a:endParaRPr lang="en-US" sz="3600" dirty="0"/>
          </a:p>
        </p:txBody>
      </p:sp>
      <p:sp>
        <p:nvSpPr>
          <p:cNvPr id="7" name="TextBox 6"/>
          <p:cNvSpPr txBox="1"/>
          <p:nvPr/>
        </p:nvSpPr>
        <p:spPr>
          <a:xfrm>
            <a:off x="618067" y="1693333"/>
            <a:ext cx="7907866" cy="4031873"/>
          </a:xfrm>
          <a:prstGeom prst="rect">
            <a:avLst/>
          </a:prstGeom>
          <a:noFill/>
        </p:spPr>
        <p:txBody>
          <a:bodyPr wrap="square" rtlCol="0">
            <a:spAutoFit/>
          </a:bodyPr>
          <a:lstStyle/>
          <a:p>
            <a:pPr marL="285750" indent="-285750">
              <a:spcAft>
                <a:spcPts val="1200"/>
              </a:spcAft>
              <a:buFont typeface="Arial"/>
              <a:buChar char="•"/>
            </a:pPr>
            <a:r>
              <a:rPr lang="en-US" dirty="0" smtClean="0"/>
              <a:t>“</a:t>
            </a:r>
            <a:r>
              <a:rPr lang="en-US" dirty="0" smtClean="0">
                <a:solidFill>
                  <a:srgbClr val="FF0000"/>
                </a:solidFill>
              </a:rPr>
              <a:t>Detection and attribution methods</a:t>
            </a:r>
            <a:r>
              <a:rPr lang="en-US" dirty="0" smtClean="0"/>
              <a:t> have had </a:t>
            </a:r>
            <a:r>
              <a:rPr lang="en-US" dirty="0" smtClean="0">
                <a:solidFill>
                  <a:srgbClr val="FF0000"/>
                </a:solidFill>
              </a:rPr>
              <a:t>limited success </a:t>
            </a:r>
            <a:r>
              <a:rPr lang="en-US" dirty="0" smtClean="0"/>
              <a:t>in discerning statistically significant regional climate signals from regional forcing, due to large internal climate variability at regional scales, uncertainty in model process and sparse regional observational records”</a:t>
            </a:r>
          </a:p>
          <a:p>
            <a:pPr marL="285750" indent="-285750">
              <a:spcAft>
                <a:spcPts val="1200"/>
              </a:spcAft>
              <a:buFont typeface="Arial"/>
              <a:buChar char="•"/>
            </a:pPr>
            <a:r>
              <a:rPr lang="en-US" dirty="0" smtClean="0"/>
              <a:t>Significant regional cooling and hydrological shifts in eastern USA and Eastern Asia attributed to local aerosols</a:t>
            </a:r>
          </a:p>
          <a:p>
            <a:pPr marL="285750" indent="-285750">
              <a:spcAft>
                <a:spcPts val="1200"/>
              </a:spcAft>
              <a:buFont typeface="Arial"/>
              <a:buChar char="•"/>
            </a:pPr>
            <a:r>
              <a:rPr lang="en-US" dirty="0"/>
              <a:t>I</a:t>
            </a:r>
            <a:r>
              <a:rPr lang="en-US" dirty="0" smtClean="0"/>
              <a:t>ncreased aerosol loading and subsequent reduction in NH surface energy fluxes have “been implicated in the observed southward shift of the ITCZ...”</a:t>
            </a:r>
          </a:p>
          <a:p>
            <a:pPr marL="285750" indent="-285750">
              <a:spcAft>
                <a:spcPts val="1200"/>
              </a:spcAft>
              <a:buFont typeface="Arial"/>
              <a:buChar char="•"/>
            </a:pPr>
            <a:r>
              <a:rPr lang="en-US" dirty="0" smtClean="0"/>
              <a:t>Aerosols “are more effective than an equivalent WMGHG forcing for shifting precipitation...”</a:t>
            </a:r>
          </a:p>
          <a:p>
            <a:pPr marL="285750" indent="-285750">
              <a:spcAft>
                <a:spcPts val="1200"/>
              </a:spcAft>
              <a:buFont typeface="Arial"/>
              <a:buChar char="•"/>
            </a:pPr>
            <a:r>
              <a:rPr lang="en-US" dirty="0" smtClean="0"/>
              <a:t>However, confidence in attributing human influence to shifts in zonal precipitation is only </a:t>
            </a:r>
            <a:r>
              <a:rPr lang="en-US" i="1" dirty="0" smtClean="0"/>
              <a:t>medium.</a:t>
            </a:r>
            <a:endParaRPr lang="en-US" dirty="0"/>
          </a:p>
        </p:txBody>
      </p:sp>
    </p:spTree>
    <p:extLst>
      <p:ext uri="{BB962C8B-B14F-4D97-AF65-F5344CB8AC3E}">
        <p14:creationId xmlns:p14="http://schemas.microsoft.com/office/powerpoint/2010/main" val="27143011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Section 8.7</a:t>
            </a:r>
            <a:br>
              <a:rPr lang="en-US" dirty="0" smtClean="0"/>
            </a:br>
            <a:r>
              <a:rPr lang="en-US" dirty="0" smtClean="0"/>
              <a:t>Emission metrics</a:t>
            </a:r>
            <a:endParaRPr lang="en-US" dirty="0"/>
          </a:p>
        </p:txBody>
      </p:sp>
      <p:sp>
        <p:nvSpPr>
          <p:cNvPr id="3" name="Content Placeholder 2"/>
          <p:cNvSpPr>
            <a:spLocks noGrp="1"/>
          </p:cNvSpPr>
          <p:nvPr>
            <p:ph idx="1"/>
          </p:nvPr>
        </p:nvSpPr>
        <p:spPr>
          <a:xfrm>
            <a:off x="457200" y="1600200"/>
            <a:ext cx="8229600" cy="5037667"/>
          </a:xfrm>
        </p:spPr>
        <p:txBody>
          <a:bodyPr>
            <a:normAutofit fontScale="70000" lnSpcReduction="20000"/>
          </a:bodyPr>
          <a:lstStyle/>
          <a:p>
            <a:pPr>
              <a:spcAft>
                <a:spcPts val="1200"/>
              </a:spcAft>
            </a:pPr>
            <a:r>
              <a:rPr lang="en-US" sz="2400" dirty="0" smtClean="0"/>
              <a:t>GWP – Global Warming Potential: </a:t>
            </a:r>
            <a:r>
              <a:rPr lang="en-US" sz="2400" i="1" dirty="0" smtClean="0"/>
              <a:t>the time-integrated RF due to a pulse emission of a given component, relative to a pulse emission of an equal mass of CO</a:t>
            </a:r>
            <a:r>
              <a:rPr lang="en-US" sz="2400" i="1" baseline="-25000" dirty="0" smtClean="0"/>
              <a:t>2</a:t>
            </a:r>
            <a:endParaRPr lang="en-US" sz="2400" i="1" dirty="0" smtClean="0"/>
          </a:p>
          <a:p>
            <a:pPr>
              <a:spcAft>
                <a:spcPts val="1200"/>
              </a:spcAft>
            </a:pPr>
            <a:r>
              <a:rPr lang="en-US" sz="2400" dirty="0" smtClean="0"/>
              <a:t>GWP is the default metric for translating emissions of gases to a common scale, often called ‘CO</a:t>
            </a:r>
            <a:r>
              <a:rPr lang="en-US" sz="2400" baseline="-25000" dirty="0" smtClean="0"/>
              <a:t>2</a:t>
            </a:r>
            <a:r>
              <a:rPr lang="en-US" sz="2400" dirty="0" smtClean="0"/>
              <a:t> equivalent emissions’</a:t>
            </a:r>
          </a:p>
          <a:p>
            <a:pPr>
              <a:spcAft>
                <a:spcPts val="1200"/>
              </a:spcAft>
            </a:pPr>
            <a:r>
              <a:rPr lang="en-US" sz="2400" dirty="0" smtClean="0"/>
              <a:t>Name is misleading, ‘relative cumulative forcing index’ is maybe better</a:t>
            </a:r>
          </a:p>
          <a:p>
            <a:pPr>
              <a:spcAft>
                <a:spcPts val="1200"/>
              </a:spcAft>
            </a:pPr>
            <a:endParaRPr lang="en-US" sz="2400" dirty="0" smtClean="0"/>
          </a:p>
          <a:p>
            <a:pPr>
              <a:spcAft>
                <a:spcPts val="1200"/>
              </a:spcAft>
            </a:pPr>
            <a:r>
              <a:rPr lang="en-US" sz="2400" dirty="0" smtClean="0"/>
              <a:t>GTP – Global Temperature change Potential: </a:t>
            </a:r>
            <a:r>
              <a:rPr lang="en-US" sz="2400" i="1" dirty="0" smtClean="0"/>
              <a:t>the change in global mean surface temperature at a chosen point in time in response to an emission pulse, relative to that of CO</a:t>
            </a:r>
            <a:r>
              <a:rPr lang="en-US" sz="2400" i="1" baseline="-25000" dirty="0" smtClean="0"/>
              <a:t>2</a:t>
            </a:r>
            <a:r>
              <a:rPr lang="en-US" sz="2400" i="1" dirty="0" smtClean="0"/>
              <a:t> </a:t>
            </a:r>
          </a:p>
          <a:p>
            <a:pPr>
              <a:spcAft>
                <a:spcPts val="1200"/>
              </a:spcAft>
            </a:pPr>
            <a:r>
              <a:rPr lang="en-US" sz="2400" dirty="0" smtClean="0"/>
              <a:t>GTP can be misleading due to dependence on the timeframe chosen</a:t>
            </a:r>
          </a:p>
          <a:p>
            <a:pPr>
              <a:spcAft>
                <a:spcPts val="1200"/>
              </a:spcAft>
            </a:pPr>
            <a:r>
              <a:rPr lang="en-US" sz="2400" dirty="0" smtClean="0"/>
              <a:t>GTP implicitly accounts for the climate sensitivity and exchange of heat between atmosphere and ocean</a:t>
            </a:r>
          </a:p>
          <a:p>
            <a:pPr>
              <a:spcAft>
                <a:spcPts val="1200"/>
              </a:spcAft>
            </a:pPr>
            <a:endParaRPr lang="en-US" sz="2400" dirty="0" smtClean="0"/>
          </a:p>
          <a:p>
            <a:pPr>
              <a:spcAft>
                <a:spcPts val="1200"/>
              </a:spcAft>
            </a:pPr>
            <a:r>
              <a:rPr lang="en-US" sz="2400" dirty="0" smtClean="0"/>
              <a:t>“As metrics use parameters further down the cause effect chain the metrics become in general more policy relevant, but at the same time the uncertainties increase”</a:t>
            </a:r>
            <a:endParaRPr lang="en-US" sz="2400" dirty="0"/>
          </a:p>
        </p:txBody>
      </p:sp>
    </p:spTree>
    <p:extLst>
      <p:ext uri="{BB962C8B-B14F-4D97-AF65-F5344CB8AC3E}">
        <p14:creationId xmlns:p14="http://schemas.microsoft.com/office/powerpoint/2010/main" val="23005265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Roadmap for the First Half</a:t>
            </a:r>
            <a:endParaRPr lang="en-US" dirty="0"/>
          </a:p>
        </p:txBody>
      </p:sp>
      <p:sp>
        <p:nvSpPr>
          <p:cNvPr id="3" name="Content Placeholder 2"/>
          <p:cNvSpPr>
            <a:spLocks noGrp="1"/>
          </p:cNvSpPr>
          <p:nvPr>
            <p:ph idx="1"/>
          </p:nvPr>
        </p:nvSpPr>
        <p:spPr>
          <a:xfrm>
            <a:off x="457200" y="1600200"/>
            <a:ext cx="8572450" cy="4525963"/>
          </a:xfrm>
        </p:spPr>
        <p:txBody>
          <a:bodyPr>
            <a:normAutofit fontScale="85000" lnSpcReduction="20000"/>
          </a:bodyPr>
          <a:lstStyle/>
          <a:p>
            <a:r>
              <a:rPr lang="en-US" dirty="0" smtClean="0">
                <a:solidFill>
                  <a:srgbClr val="3366FF"/>
                </a:solidFill>
              </a:rPr>
              <a:t>Radiative Forcing (RF)  </a:t>
            </a:r>
            <a:r>
              <a:rPr lang="en-US" sz="2100" dirty="0" smtClean="0">
                <a:latin typeface="Wingdings"/>
                <a:ea typeface="Wingdings"/>
                <a:cs typeface="Wingdings"/>
                <a:sym typeface="Wingdings"/>
              </a:rPr>
              <a:t></a:t>
            </a:r>
            <a:r>
              <a:rPr lang="en-US" dirty="0"/>
              <a:t> </a:t>
            </a:r>
            <a:r>
              <a:rPr lang="en-US" dirty="0" smtClean="0"/>
              <a:t> Section 8.1</a:t>
            </a:r>
          </a:p>
          <a:p>
            <a:pPr lvl="1"/>
            <a:r>
              <a:rPr lang="en-US" dirty="0" smtClean="0">
                <a:solidFill>
                  <a:srgbClr val="FF0000"/>
                </a:solidFill>
              </a:rPr>
              <a:t>RF, instantaneous RF, and effective RF</a:t>
            </a:r>
            <a:endParaRPr lang="en-US" dirty="0">
              <a:solidFill>
                <a:srgbClr val="FF0000"/>
              </a:solidFill>
            </a:endParaRPr>
          </a:p>
          <a:p>
            <a:r>
              <a:rPr lang="en-US" dirty="0" smtClean="0">
                <a:solidFill>
                  <a:srgbClr val="3366FF"/>
                </a:solidFill>
              </a:rPr>
              <a:t>RFs by Individual Chemical Species</a:t>
            </a:r>
            <a:r>
              <a:rPr lang="en-US" dirty="0">
                <a:solidFill>
                  <a:srgbClr val="3366FF"/>
                </a:solidFill>
              </a:rPr>
              <a:t> </a:t>
            </a:r>
            <a:r>
              <a:rPr lang="en-US" sz="2100" dirty="0">
                <a:solidFill>
                  <a:srgbClr val="000000"/>
                </a:solidFill>
                <a:latin typeface="Wingdings"/>
                <a:ea typeface="Wingdings"/>
                <a:cs typeface="Wingdings"/>
                <a:sym typeface="Wingdings"/>
              </a:rPr>
              <a:t></a:t>
            </a:r>
            <a:r>
              <a:rPr lang="en-US" dirty="0">
                <a:solidFill>
                  <a:srgbClr val="000000"/>
                </a:solidFill>
              </a:rPr>
              <a:t> </a:t>
            </a:r>
            <a:r>
              <a:rPr lang="en-US" dirty="0" smtClean="0">
                <a:solidFill>
                  <a:srgbClr val="000000"/>
                </a:solidFill>
              </a:rPr>
              <a:t>Section 8.2 &amp; 8.3</a:t>
            </a:r>
          </a:p>
          <a:p>
            <a:pPr lvl="1"/>
            <a:r>
              <a:rPr lang="en-US" dirty="0" smtClean="0">
                <a:solidFill>
                  <a:srgbClr val="FF0000"/>
                </a:solidFill>
              </a:rPr>
              <a:t>Ozone</a:t>
            </a:r>
          </a:p>
          <a:p>
            <a:pPr lvl="1"/>
            <a:r>
              <a:rPr lang="en-US" dirty="0" smtClean="0">
                <a:solidFill>
                  <a:srgbClr val="FF0000"/>
                </a:solidFill>
              </a:rPr>
              <a:t>Stratospheric Water Vapor</a:t>
            </a:r>
          </a:p>
          <a:p>
            <a:pPr lvl="1"/>
            <a:r>
              <a:rPr lang="en-US" dirty="0" smtClean="0">
                <a:solidFill>
                  <a:srgbClr val="FF0000"/>
                </a:solidFill>
              </a:rPr>
              <a:t>WMGHG: </a:t>
            </a:r>
            <a:r>
              <a:rPr lang="en-US" dirty="0">
                <a:solidFill>
                  <a:srgbClr val="FF0000"/>
                </a:solidFill>
              </a:rPr>
              <a:t>CO</a:t>
            </a:r>
            <a:r>
              <a:rPr lang="en-US" baseline="-25000" dirty="0">
                <a:solidFill>
                  <a:srgbClr val="FF0000"/>
                </a:solidFill>
              </a:rPr>
              <a:t>2</a:t>
            </a:r>
            <a:r>
              <a:rPr lang="en-US" dirty="0">
                <a:solidFill>
                  <a:srgbClr val="FF0000"/>
                </a:solidFill>
              </a:rPr>
              <a:t>, CH</a:t>
            </a:r>
            <a:r>
              <a:rPr lang="en-US" baseline="-25000" dirty="0">
                <a:solidFill>
                  <a:srgbClr val="FF0000"/>
                </a:solidFill>
              </a:rPr>
              <a:t>4</a:t>
            </a:r>
            <a:r>
              <a:rPr lang="en-US" dirty="0">
                <a:solidFill>
                  <a:srgbClr val="FF0000"/>
                </a:solidFill>
              </a:rPr>
              <a:t>, N</a:t>
            </a:r>
            <a:r>
              <a:rPr lang="en-US" baseline="-25000" dirty="0">
                <a:solidFill>
                  <a:srgbClr val="FF0000"/>
                </a:solidFill>
              </a:rPr>
              <a:t>2</a:t>
            </a:r>
            <a:r>
              <a:rPr lang="en-US" dirty="0">
                <a:solidFill>
                  <a:srgbClr val="FF0000"/>
                </a:solidFill>
              </a:rPr>
              <a:t>O</a:t>
            </a:r>
          </a:p>
          <a:p>
            <a:pPr lvl="1"/>
            <a:r>
              <a:rPr lang="en-US" dirty="0" smtClean="0">
                <a:solidFill>
                  <a:srgbClr val="FF0000"/>
                </a:solidFill>
              </a:rPr>
              <a:t>Aerosols</a:t>
            </a:r>
          </a:p>
          <a:p>
            <a:pPr lvl="1"/>
            <a:r>
              <a:rPr lang="en-US" dirty="0" smtClean="0">
                <a:solidFill>
                  <a:srgbClr val="FF0000"/>
                </a:solidFill>
              </a:rPr>
              <a:t>Land Surface Changes</a:t>
            </a:r>
          </a:p>
          <a:p>
            <a:r>
              <a:rPr lang="en-US" dirty="0" smtClean="0">
                <a:solidFill>
                  <a:srgbClr val="3366FF"/>
                </a:solidFill>
              </a:rPr>
              <a:t>Natural </a:t>
            </a:r>
            <a:r>
              <a:rPr lang="en-US" dirty="0">
                <a:solidFill>
                  <a:srgbClr val="3366FF"/>
                </a:solidFill>
              </a:rPr>
              <a:t>Forcing </a:t>
            </a:r>
            <a:r>
              <a:rPr lang="en-US" dirty="0" smtClean="0">
                <a:solidFill>
                  <a:srgbClr val="3366FF"/>
                </a:solidFill>
              </a:rPr>
              <a:t>Changes</a:t>
            </a:r>
            <a:r>
              <a:rPr lang="en-US" dirty="0">
                <a:solidFill>
                  <a:srgbClr val="3366FF"/>
                </a:solidFill>
              </a:rPr>
              <a:t> </a:t>
            </a:r>
            <a:r>
              <a:rPr lang="en-US" sz="2100" dirty="0">
                <a:solidFill>
                  <a:srgbClr val="000000"/>
                </a:solidFill>
                <a:latin typeface="Wingdings"/>
                <a:ea typeface="Wingdings"/>
                <a:cs typeface="Wingdings"/>
                <a:sym typeface="Wingdings"/>
              </a:rPr>
              <a:t></a:t>
            </a:r>
            <a:r>
              <a:rPr lang="en-US" dirty="0">
                <a:solidFill>
                  <a:srgbClr val="000000"/>
                </a:solidFill>
              </a:rPr>
              <a:t> </a:t>
            </a:r>
            <a:r>
              <a:rPr lang="en-US" dirty="0" smtClean="0">
                <a:solidFill>
                  <a:srgbClr val="000000"/>
                </a:solidFill>
              </a:rPr>
              <a:t>Section 8.4</a:t>
            </a:r>
          </a:p>
          <a:p>
            <a:pPr lvl="1"/>
            <a:r>
              <a:rPr lang="en-US" dirty="0" smtClean="0">
                <a:solidFill>
                  <a:srgbClr val="FF0000"/>
                </a:solidFill>
              </a:rPr>
              <a:t>Solar Irradiance</a:t>
            </a:r>
          </a:p>
          <a:p>
            <a:pPr lvl="1"/>
            <a:r>
              <a:rPr lang="en-US" dirty="0" smtClean="0">
                <a:solidFill>
                  <a:srgbClr val="FF0000"/>
                </a:solidFill>
              </a:rPr>
              <a:t>Volcanic Eruptions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BB94AAE1-D667-3242-A3B5-63F5A32B51D5}" type="slidenum">
              <a:rPr lang="en-US" smtClean="0"/>
              <a:t>3</a:t>
            </a:fld>
            <a:endParaRPr lang="en-US"/>
          </a:p>
        </p:txBody>
      </p:sp>
    </p:spTree>
    <p:extLst>
      <p:ext uri="{BB962C8B-B14F-4D97-AF65-F5344CB8AC3E}">
        <p14:creationId xmlns:p14="http://schemas.microsoft.com/office/powerpoint/2010/main" val="1087919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joke slide</a:t>
            </a:r>
            <a:endParaRPr lang="en-US" dirty="0"/>
          </a:p>
        </p:txBody>
      </p:sp>
      <p:pic>
        <p:nvPicPr>
          <p:cNvPr id="4" name="Picture 3" descr="skeptic_forcing1.png~orig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2" y="1417638"/>
            <a:ext cx="6938819" cy="5601468"/>
          </a:xfrm>
          <a:prstGeom prst="rect">
            <a:avLst/>
          </a:prstGeom>
        </p:spPr>
      </p:pic>
    </p:spTree>
    <p:extLst>
      <p:ext uri="{BB962C8B-B14F-4D97-AF65-F5344CB8AC3E}">
        <p14:creationId xmlns:p14="http://schemas.microsoft.com/office/powerpoint/2010/main" val="223279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RF…</a:t>
            </a:r>
            <a:endParaRPr lang="en-US" dirty="0"/>
          </a:p>
        </p:txBody>
      </p:sp>
      <p:sp>
        <p:nvSpPr>
          <p:cNvPr id="3" name="Content Placeholder 2"/>
          <p:cNvSpPr>
            <a:spLocks noGrp="1"/>
          </p:cNvSpPr>
          <p:nvPr>
            <p:ph idx="1"/>
          </p:nvPr>
        </p:nvSpPr>
        <p:spPr>
          <a:xfrm>
            <a:off x="457200" y="1395722"/>
            <a:ext cx="8229600" cy="5169015"/>
          </a:xfrm>
        </p:spPr>
        <p:txBody>
          <a:bodyPr>
            <a:normAutofit fontScale="62500" lnSpcReduction="20000"/>
          </a:bodyPr>
          <a:lstStyle/>
          <a:p>
            <a:r>
              <a:rPr lang="en-US" dirty="0" smtClean="0">
                <a:solidFill>
                  <a:srgbClr val="FF0000"/>
                </a:solidFill>
              </a:rPr>
              <a:t>RF (stratospherically adjusted RF, inherited from AR4)</a:t>
            </a:r>
          </a:p>
          <a:p>
            <a:pPr lvl="1"/>
            <a:r>
              <a:rPr lang="en-US" dirty="0" smtClean="0"/>
              <a:t>Change in the net (down minus up) downward radiative flux </a:t>
            </a:r>
            <a:r>
              <a:rPr lang="en-US" dirty="0"/>
              <a:t>(SW+LW) </a:t>
            </a:r>
            <a:r>
              <a:rPr lang="en-US" dirty="0" smtClean="0"/>
              <a:t>at the tropopause</a:t>
            </a:r>
          </a:p>
          <a:p>
            <a:pPr lvl="1"/>
            <a:r>
              <a:rPr lang="en-US" dirty="0" smtClean="0"/>
              <a:t>Allow stratospheric temperature to readjust</a:t>
            </a:r>
          </a:p>
          <a:p>
            <a:pPr lvl="1"/>
            <a:r>
              <a:rPr lang="en-US" dirty="0" smtClean="0"/>
              <a:t>Surface tropospheric temperatures and state variables fixed</a:t>
            </a:r>
          </a:p>
          <a:p>
            <a:r>
              <a:rPr lang="en-US" dirty="0" smtClean="0">
                <a:solidFill>
                  <a:srgbClr val="FF0000"/>
                </a:solidFill>
              </a:rPr>
              <a:t>Instantaneous RF</a:t>
            </a:r>
          </a:p>
          <a:p>
            <a:pPr lvl="1"/>
            <a:r>
              <a:rPr lang="en-US" dirty="0" smtClean="0"/>
              <a:t>Change in the net flux at TOA or climatological tropopause</a:t>
            </a:r>
          </a:p>
          <a:p>
            <a:pPr lvl="1"/>
            <a:r>
              <a:rPr lang="en-US" dirty="0" smtClean="0"/>
              <a:t>Temperature fixed everywhere</a:t>
            </a:r>
          </a:p>
          <a:p>
            <a:pPr lvl="1"/>
            <a:r>
              <a:rPr lang="en-US" dirty="0" smtClean="0"/>
              <a:t>In response to the imposed forcing alone</a:t>
            </a:r>
          </a:p>
          <a:p>
            <a:pPr lvl="1"/>
            <a:r>
              <a:rPr lang="en-US" dirty="0" smtClean="0"/>
              <a:t>Counteractions by the climate system are excluded</a:t>
            </a:r>
          </a:p>
          <a:p>
            <a:r>
              <a:rPr lang="en-US" dirty="0" smtClean="0">
                <a:solidFill>
                  <a:srgbClr val="FF0000"/>
                </a:solidFill>
              </a:rPr>
              <a:t>Effective RF</a:t>
            </a:r>
          </a:p>
          <a:p>
            <a:pPr lvl="1"/>
            <a:r>
              <a:rPr lang="en-US" dirty="0"/>
              <a:t>Change in the net flux at TOA</a:t>
            </a:r>
          </a:p>
          <a:p>
            <a:pPr lvl="1"/>
            <a:r>
              <a:rPr lang="en-US" dirty="0"/>
              <a:t>Allow atmospheric temperatures, water vapor and clouds to adjust, </a:t>
            </a:r>
            <a:r>
              <a:rPr lang="en-US" dirty="0" smtClean="0"/>
              <a:t>and partially fix surface temperature</a:t>
            </a:r>
            <a:endParaRPr lang="en-US" dirty="0"/>
          </a:p>
          <a:p>
            <a:pPr lvl="1"/>
            <a:r>
              <a:rPr lang="en-US" dirty="0"/>
              <a:t>Including the forcing agent and the rapid </a:t>
            </a:r>
            <a:r>
              <a:rPr lang="en-US" dirty="0" smtClean="0"/>
              <a:t>adjustments</a:t>
            </a:r>
            <a:endParaRPr lang="en-US" b="1" dirty="0" smtClean="0"/>
          </a:p>
          <a:p>
            <a:r>
              <a:rPr lang="en-US" altLang="zh-CN" dirty="0" smtClean="0">
                <a:solidFill>
                  <a:srgbClr val="FF0000"/>
                </a:solidFill>
              </a:rPr>
              <a:t>A combination of RF and ERF will be used in this chapter</a:t>
            </a:r>
          </a:p>
          <a:p>
            <a:pPr lvl="1"/>
            <a:r>
              <a:rPr lang="en-US" altLang="zh-CN" dirty="0" smtClean="0">
                <a:solidFill>
                  <a:srgbClr val="000000"/>
                </a:solidFill>
              </a:rPr>
              <a:t>In most cases, RF and ERF only differ by a few percent</a:t>
            </a:r>
          </a:p>
          <a:p>
            <a:pPr lvl="1"/>
            <a:r>
              <a:rPr lang="en-US" altLang="zh-CN" dirty="0" smtClean="0">
                <a:solidFill>
                  <a:srgbClr val="000000"/>
                </a:solidFill>
              </a:rPr>
              <a:t>Pre-Industrial Value (1750), Present Value (2011), Projected Value (2100)</a:t>
            </a:r>
          </a:p>
        </p:txBody>
      </p:sp>
      <p:sp>
        <p:nvSpPr>
          <p:cNvPr id="4" name="Slide Number Placeholder 3"/>
          <p:cNvSpPr>
            <a:spLocks noGrp="1"/>
          </p:cNvSpPr>
          <p:nvPr>
            <p:ph type="sldNum" sz="quarter" idx="12"/>
          </p:nvPr>
        </p:nvSpPr>
        <p:spPr/>
        <p:txBody>
          <a:bodyPr/>
          <a:lstStyle/>
          <a:p>
            <a:fld id="{BB94AAE1-D667-3242-A3B5-63F5A32B51D5}" type="slidenum">
              <a:rPr lang="en-US" smtClean="0"/>
              <a:t>4</a:t>
            </a:fld>
            <a:endParaRPr lang="en-US"/>
          </a:p>
        </p:txBody>
      </p:sp>
    </p:spTree>
    <p:extLst>
      <p:ext uri="{BB962C8B-B14F-4D97-AF65-F5344CB8AC3E}">
        <p14:creationId xmlns:p14="http://schemas.microsoft.com/office/powerpoint/2010/main" val="20598681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333096"/>
            <a:ext cx="9145679" cy="5220887"/>
          </a:xfrm>
          <a:prstGeom prst="rect">
            <a:avLst/>
          </a:prstGeom>
        </p:spPr>
      </p:pic>
      <p:sp>
        <p:nvSpPr>
          <p:cNvPr id="5" name="TextBox 4"/>
          <p:cNvSpPr txBox="1"/>
          <p:nvPr/>
        </p:nvSpPr>
        <p:spPr>
          <a:xfrm>
            <a:off x="613453" y="664175"/>
            <a:ext cx="1603596" cy="646331"/>
          </a:xfrm>
          <a:prstGeom prst="rect">
            <a:avLst/>
          </a:prstGeom>
          <a:noFill/>
          <a:ln>
            <a:solidFill>
              <a:schemeClr val="tx1"/>
            </a:solidFill>
          </a:ln>
        </p:spPr>
        <p:txBody>
          <a:bodyPr wrap="square" rtlCol="0">
            <a:spAutoFit/>
          </a:bodyPr>
          <a:lstStyle/>
          <a:p>
            <a:pPr algn="ctr"/>
            <a:r>
              <a:rPr lang="en-US" altLang="zh-CN" dirty="0" smtClean="0"/>
              <a:t>Instantaneous RF</a:t>
            </a:r>
            <a:endParaRPr lang="en-US" dirty="0"/>
          </a:p>
        </p:txBody>
      </p:sp>
      <p:sp>
        <p:nvSpPr>
          <p:cNvPr id="6" name="TextBox 5"/>
          <p:cNvSpPr txBox="1"/>
          <p:nvPr/>
        </p:nvSpPr>
        <p:spPr>
          <a:xfrm>
            <a:off x="2315640" y="667545"/>
            <a:ext cx="1752543" cy="646331"/>
          </a:xfrm>
          <a:prstGeom prst="rect">
            <a:avLst/>
          </a:prstGeom>
          <a:noFill/>
          <a:ln>
            <a:solidFill>
              <a:schemeClr val="tx1"/>
            </a:solidFill>
          </a:ln>
        </p:spPr>
        <p:txBody>
          <a:bodyPr wrap="square" rtlCol="0">
            <a:spAutoFit/>
          </a:bodyPr>
          <a:lstStyle/>
          <a:p>
            <a:pPr algn="ctr"/>
            <a:r>
              <a:rPr lang="en-US" altLang="zh-CN" dirty="0" smtClean="0"/>
              <a:t>Stratospherically adjusted RF</a:t>
            </a:r>
            <a:endParaRPr lang="en-US" dirty="0"/>
          </a:p>
        </p:txBody>
      </p:sp>
      <p:sp>
        <p:nvSpPr>
          <p:cNvPr id="7" name="TextBox 6"/>
          <p:cNvSpPr txBox="1"/>
          <p:nvPr/>
        </p:nvSpPr>
        <p:spPr>
          <a:xfrm>
            <a:off x="4337260" y="667545"/>
            <a:ext cx="817942" cy="646331"/>
          </a:xfrm>
          <a:prstGeom prst="rect">
            <a:avLst/>
          </a:prstGeom>
          <a:noFill/>
          <a:ln>
            <a:solidFill>
              <a:schemeClr val="tx1"/>
            </a:solidFill>
          </a:ln>
        </p:spPr>
        <p:txBody>
          <a:bodyPr wrap="square" rtlCol="0">
            <a:spAutoFit/>
          </a:bodyPr>
          <a:lstStyle/>
          <a:p>
            <a:pPr algn="ctr"/>
            <a:r>
              <a:rPr lang="en-US" altLang="zh-CN" dirty="0" smtClean="0"/>
              <a:t>ERF </a:t>
            </a:r>
          </a:p>
          <a:p>
            <a:pPr algn="ctr"/>
            <a:r>
              <a:rPr lang="en-US" altLang="zh-CN" dirty="0" smtClean="0"/>
              <a:t>#1</a:t>
            </a:r>
            <a:endParaRPr lang="en-US" dirty="0"/>
          </a:p>
        </p:txBody>
      </p:sp>
      <p:sp>
        <p:nvSpPr>
          <p:cNvPr id="8" name="TextBox 7"/>
          <p:cNvSpPr txBox="1"/>
          <p:nvPr/>
        </p:nvSpPr>
        <p:spPr>
          <a:xfrm>
            <a:off x="6017915" y="667545"/>
            <a:ext cx="817942" cy="646331"/>
          </a:xfrm>
          <a:prstGeom prst="rect">
            <a:avLst/>
          </a:prstGeom>
          <a:noFill/>
          <a:ln>
            <a:solidFill>
              <a:schemeClr val="tx1"/>
            </a:solidFill>
          </a:ln>
        </p:spPr>
        <p:txBody>
          <a:bodyPr wrap="square" rtlCol="0">
            <a:spAutoFit/>
          </a:bodyPr>
          <a:lstStyle/>
          <a:p>
            <a:pPr algn="ctr"/>
            <a:r>
              <a:rPr lang="en-US" altLang="zh-CN" dirty="0" smtClean="0"/>
              <a:t>ERF </a:t>
            </a:r>
          </a:p>
          <a:p>
            <a:pPr algn="ctr"/>
            <a:r>
              <a:rPr lang="en-US" altLang="zh-CN" dirty="0" smtClean="0"/>
              <a:t>#2</a:t>
            </a:r>
            <a:endParaRPr lang="en-US" dirty="0"/>
          </a:p>
        </p:txBody>
      </p:sp>
      <p:sp>
        <p:nvSpPr>
          <p:cNvPr id="9" name="TextBox 8"/>
          <p:cNvSpPr txBox="1"/>
          <p:nvPr/>
        </p:nvSpPr>
        <p:spPr>
          <a:xfrm>
            <a:off x="7589224" y="664175"/>
            <a:ext cx="817942" cy="646331"/>
          </a:xfrm>
          <a:prstGeom prst="rect">
            <a:avLst/>
          </a:prstGeom>
          <a:noFill/>
          <a:ln>
            <a:solidFill>
              <a:schemeClr val="tx1"/>
            </a:solidFill>
          </a:ln>
        </p:spPr>
        <p:txBody>
          <a:bodyPr wrap="square" rtlCol="0">
            <a:spAutoFit/>
          </a:bodyPr>
          <a:lstStyle/>
          <a:p>
            <a:pPr algn="ctr"/>
            <a:r>
              <a:rPr lang="en-US" altLang="zh-CN" dirty="0" smtClean="0"/>
              <a:t>ERF </a:t>
            </a:r>
          </a:p>
          <a:p>
            <a:pPr algn="ctr"/>
            <a:r>
              <a:rPr lang="en-US" altLang="zh-CN" dirty="0" smtClean="0"/>
              <a:t>#3</a:t>
            </a:r>
            <a:endParaRPr lang="en-US" dirty="0"/>
          </a:p>
        </p:txBody>
      </p:sp>
      <p:sp>
        <p:nvSpPr>
          <p:cNvPr id="10" name="Slide Number Placeholder 9"/>
          <p:cNvSpPr>
            <a:spLocks noGrp="1"/>
          </p:cNvSpPr>
          <p:nvPr>
            <p:ph type="sldNum" sz="quarter" idx="12"/>
          </p:nvPr>
        </p:nvSpPr>
        <p:spPr/>
        <p:txBody>
          <a:bodyPr/>
          <a:lstStyle/>
          <a:p>
            <a:fld id="{BB94AAE1-D667-3242-A3B5-63F5A32B51D5}" type="slidenum">
              <a:rPr lang="en-US" smtClean="0"/>
              <a:t>5</a:t>
            </a:fld>
            <a:endParaRPr lang="en-US"/>
          </a:p>
        </p:txBody>
      </p:sp>
    </p:spTree>
    <p:extLst>
      <p:ext uri="{BB962C8B-B14F-4D97-AF65-F5344CB8AC3E}">
        <p14:creationId xmlns:p14="http://schemas.microsoft.com/office/powerpoint/2010/main" val="25785857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659906" cy="3263900"/>
          </a:xfrm>
          <a:prstGeom prst="rect">
            <a:avLst/>
          </a:prstGeom>
        </p:spPr>
      </p:pic>
      <p:pic>
        <p:nvPicPr>
          <p:cNvPr id="6" name="Picture 5"/>
          <p:cNvPicPr>
            <a:picLocks noChangeAspect="1"/>
          </p:cNvPicPr>
          <p:nvPr/>
        </p:nvPicPr>
        <p:blipFill>
          <a:blip r:embed="rId4"/>
          <a:stretch>
            <a:fillRect/>
          </a:stretch>
        </p:blipFill>
        <p:spPr>
          <a:xfrm>
            <a:off x="1092200" y="3304071"/>
            <a:ext cx="8039100" cy="3445328"/>
          </a:xfrm>
          <a:prstGeom prst="rect">
            <a:avLst/>
          </a:prstGeom>
        </p:spPr>
      </p:pic>
      <p:sp>
        <p:nvSpPr>
          <p:cNvPr id="7" name="TextBox 6"/>
          <p:cNvSpPr txBox="1"/>
          <p:nvPr/>
        </p:nvSpPr>
        <p:spPr>
          <a:xfrm>
            <a:off x="4659906" y="152400"/>
            <a:ext cx="4279900" cy="2862322"/>
          </a:xfrm>
          <a:prstGeom prst="rect">
            <a:avLst/>
          </a:prstGeom>
          <a:noFill/>
        </p:spPr>
        <p:txBody>
          <a:bodyPr wrap="square" rtlCol="0">
            <a:spAutoFit/>
          </a:bodyPr>
          <a:lstStyle/>
          <a:p>
            <a:pPr marL="285750" indent="-285750">
              <a:buFont typeface="Arial"/>
              <a:buChar char="•"/>
            </a:pPr>
            <a:r>
              <a:rPr lang="en-US" sz="2000" dirty="0" smtClean="0"/>
              <a:t>Tropospheric ozone RF is largely attributed to anthropogenic emissions of methane, nitrogen oxides, carbon monoxide and non-methane volatile organic compounds</a:t>
            </a:r>
          </a:p>
          <a:p>
            <a:pPr marL="285750" indent="-285750">
              <a:buFont typeface="Arial"/>
              <a:buChar char="•"/>
            </a:pPr>
            <a:r>
              <a:rPr lang="en-US" sz="2000" dirty="0" smtClean="0"/>
              <a:t>Stratospheric ozone RF results primarily from ozone depletion by halocarbons</a:t>
            </a:r>
            <a:endParaRPr lang="en-US" sz="2000" dirty="0"/>
          </a:p>
        </p:txBody>
      </p:sp>
      <p:sp>
        <p:nvSpPr>
          <p:cNvPr id="8" name="Slide Number Placeholder 7"/>
          <p:cNvSpPr>
            <a:spLocks noGrp="1"/>
          </p:cNvSpPr>
          <p:nvPr>
            <p:ph type="sldNum" sz="quarter" idx="12"/>
          </p:nvPr>
        </p:nvSpPr>
        <p:spPr/>
        <p:txBody>
          <a:bodyPr/>
          <a:lstStyle/>
          <a:p>
            <a:fld id="{BB94AAE1-D667-3242-A3B5-63F5A32B51D5}" type="slidenum">
              <a:rPr lang="en-US" smtClean="0"/>
              <a:t>6</a:t>
            </a:fld>
            <a:endParaRPr lang="en-US"/>
          </a:p>
        </p:txBody>
      </p:sp>
      <p:sp>
        <p:nvSpPr>
          <p:cNvPr id="2" name="TextBox 1"/>
          <p:cNvSpPr txBox="1"/>
          <p:nvPr/>
        </p:nvSpPr>
        <p:spPr>
          <a:xfrm>
            <a:off x="-50800" y="3661370"/>
            <a:ext cx="1562100" cy="923330"/>
          </a:xfrm>
          <a:prstGeom prst="rect">
            <a:avLst/>
          </a:prstGeom>
          <a:noFill/>
        </p:spPr>
        <p:txBody>
          <a:bodyPr wrap="square" rtlCol="0">
            <a:spAutoFit/>
          </a:bodyPr>
          <a:lstStyle/>
          <a:p>
            <a:r>
              <a:rPr lang="en-US" b="1" dirty="0" smtClean="0"/>
              <a:t>Tropospheric Ozone</a:t>
            </a:r>
          </a:p>
          <a:p>
            <a:r>
              <a:rPr lang="en-US" b="1" dirty="0" smtClean="0"/>
              <a:t>Burden</a:t>
            </a:r>
            <a:endParaRPr lang="en-US" b="1" dirty="0"/>
          </a:p>
        </p:txBody>
      </p:sp>
    </p:spTree>
    <p:extLst>
      <p:ext uri="{BB962C8B-B14F-4D97-AF65-F5344CB8AC3E}">
        <p14:creationId xmlns:p14="http://schemas.microsoft.com/office/powerpoint/2010/main" val="23574427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2995" b="-1046"/>
          <a:stretch/>
        </p:blipFill>
        <p:spPr>
          <a:xfrm>
            <a:off x="0" y="2679700"/>
            <a:ext cx="9144000" cy="4049890"/>
          </a:xfrm>
        </p:spPr>
      </p:pic>
      <p:sp>
        <p:nvSpPr>
          <p:cNvPr id="5" name="TextBox 4"/>
          <p:cNvSpPr txBox="1"/>
          <p:nvPr/>
        </p:nvSpPr>
        <p:spPr>
          <a:xfrm>
            <a:off x="139700" y="139700"/>
            <a:ext cx="8763000" cy="2554545"/>
          </a:xfrm>
          <a:prstGeom prst="rect">
            <a:avLst/>
          </a:prstGeom>
          <a:noFill/>
        </p:spPr>
        <p:txBody>
          <a:bodyPr wrap="square" rtlCol="0">
            <a:spAutoFit/>
          </a:bodyPr>
          <a:lstStyle/>
          <a:p>
            <a:pPr marL="285750" indent="-285750">
              <a:buFont typeface="Arial"/>
              <a:buChar char="•"/>
            </a:pPr>
            <a:r>
              <a:rPr lang="en-US" sz="2000" dirty="0" smtClean="0"/>
              <a:t>The total RF estimated from modeled ozone changes is </a:t>
            </a:r>
            <a:r>
              <a:rPr lang="en-US" sz="2000" b="1" dirty="0" smtClean="0">
                <a:solidFill>
                  <a:srgbClr val="FF0000"/>
                </a:solidFill>
              </a:rPr>
              <a:t>0.35 W m-2</a:t>
            </a:r>
            <a:r>
              <a:rPr lang="en-US" sz="2000" dirty="0" smtClean="0"/>
              <a:t>, with RF due to tropospheric ozone changes of </a:t>
            </a:r>
            <a:r>
              <a:rPr lang="en-US" sz="2000" b="1" dirty="0" smtClean="0">
                <a:solidFill>
                  <a:srgbClr val="FF0000"/>
                </a:solidFill>
              </a:rPr>
              <a:t>0.4 Wm-2 </a:t>
            </a:r>
            <a:r>
              <a:rPr lang="en-US" sz="2000" dirty="0" smtClean="0"/>
              <a:t>and due to stratospheric ozone changes of </a:t>
            </a:r>
            <a:r>
              <a:rPr lang="en-US" sz="2000" b="1" dirty="0" smtClean="0">
                <a:solidFill>
                  <a:srgbClr val="FF0000"/>
                </a:solidFill>
              </a:rPr>
              <a:t>-0.05 Wm-2</a:t>
            </a:r>
          </a:p>
          <a:p>
            <a:pPr marL="285750" indent="-285750">
              <a:buFont typeface="Arial"/>
              <a:buChar char="•"/>
            </a:pPr>
            <a:r>
              <a:rPr lang="en-US" sz="2000" dirty="0" smtClean="0"/>
              <a:t>Ozone is not emitted directly into the atmosphere, but formed by </a:t>
            </a:r>
            <a:r>
              <a:rPr lang="en-US" sz="2000" b="1" dirty="0" smtClean="0">
                <a:solidFill>
                  <a:srgbClr val="FF0000"/>
                </a:solidFill>
              </a:rPr>
              <a:t>photochemical reactions</a:t>
            </a:r>
          </a:p>
          <a:p>
            <a:pPr marL="285750" indent="-285750">
              <a:buFont typeface="Arial"/>
              <a:buChar char="•"/>
            </a:pPr>
            <a:r>
              <a:rPr lang="en-US" sz="2000" dirty="0" smtClean="0"/>
              <a:t>There is </a:t>
            </a:r>
            <a:r>
              <a:rPr lang="en-US" sz="2000" b="1" dirty="0" smtClean="0">
                <a:solidFill>
                  <a:srgbClr val="FF0000"/>
                </a:solidFill>
              </a:rPr>
              <a:t>robust evidence </a:t>
            </a:r>
            <a:r>
              <a:rPr lang="en-US" sz="2000" dirty="0" smtClean="0"/>
              <a:t>that tropospheric ozone has a detrimental impact on vegetation physiology, and therefore on its CO2 uptake, but here is </a:t>
            </a:r>
            <a:r>
              <a:rPr lang="en-US" sz="2000" b="1" dirty="0" smtClean="0">
                <a:solidFill>
                  <a:srgbClr val="FF0000"/>
                </a:solidFill>
              </a:rPr>
              <a:t>low confidence </a:t>
            </a:r>
            <a:r>
              <a:rPr lang="en-US" sz="2000" dirty="0" smtClean="0"/>
              <a:t>on quantitative estimates of the RF owing to this indirect effect</a:t>
            </a:r>
            <a:endParaRPr lang="en-US" sz="2000" dirty="0"/>
          </a:p>
        </p:txBody>
      </p:sp>
      <p:sp>
        <p:nvSpPr>
          <p:cNvPr id="6" name="Slide Number Placeholder 5"/>
          <p:cNvSpPr>
            <a:spLocks noGrp="1"/>
          </p:cNvSpPr>
          <p:nvPr>
            <p:ph type="sldNum" sz="quarter" idx="12"/>
          </p:nvPr>
        </p:nvSpPr>
        <p:spPr/>
        <p:txBody>
          <a:bodyPr/>
          <a:lstStyle/>
          <a:p>
            <a:fld id="{BB94AAE1-D667-3242-A3B5-63F5A32B51D5}" type="slidenum">
              <a:rPr lang="en-US" smtClean="0"/>
              <a:t>7</a:t>
            </a:fld>
            <a:endParaRPr lang="en-US"/>
          </a:p>
        </p:txBody>
      </p:sp>
    </p:spTree>
    <p:extLst>
      <p:ext uri="{BB962C8B-B14F-4D97-AF65-F5344CB8AC3E}">
        <p14:creationId xmlns:p14="http://schemas.microsoft.com/office/powerpoint/2010/main" val="20178192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067" y="2819608"/>
            <a:ext cx="4038207" cy="3754825"/>
          </a:xfrm>
          <a:prstGeom prst="rect">
            <a:avLst/>
          </a:prstGeom>
        </p:spPr>
      </p:pic>
      <p:sp>
        <p:nvSpPr>
          <p:cNvPr id="4" name="TextBox 3"/>
          <p:cNvSpPr txBox="1"/>
          <p:nvPr/>
        </p:nvSpPr>
        <p:spPr>
          <a:xfrm>
            <a:off x="4424953" y="2942732"/>
            <a:ext cx="4256493" cy="1938992"/>
          </a:xfrm>
          <a:prstGeom prst="rect">
            <a:avLst/>
          </a:prstGeom>
          <a:noFill/>
        </p:spPr>
        <p:txBody>
          <a:bodyPr wrap="square" rtlCol="0">
            <a:spAutoFit/>
          </a:bodyPr>
          <a:lstStyle/>
          <a:p>
            <a:r>
              <a:rPr lang="en-US" sz="2000" dirty="0" smtClean="0"/>
              <a:t>Sources for Stratospheric Water Vapor</a:t>
            </a:r>
          </a:p>
          <a:p>
            <a:pPr marL="342900" indent="-342900">
              <a:buFont typeface="+mj-lt"/>
              <a:buAutoNum type="arabicPeriod"/>
            </a:pPr>
            <a:r>
              <a:rPr lang="en-US" sz="2000" dirty="0" smtClean="0"/>
              <a:t>Free exchange at the tropopause</a:t>
            </a:r>
          </a:p>
          <a:p>
            <a:pPr marL="342900" indent="-342900">
              <a:buFont typeface="+mj-lt"/>
              <a:buAutoNum type="arabicPeriod"/>
            </a:pPr>
            <a:r>
              <a:rPr lang="en-US" sz="2000" dirty="0" smtClean="0"/>
              <a:t>Direction injection by volcanoes and aircrafts</a:t>
            </a:r>
          </a:p>
          <a:p>
            <a:pPr marL="342900" indent="-342900">
              <a:buFont typeface="+mj-lt"/>
              <a:buAutoNum type="arabicPeriod"/>
            </a:pPr>
            <a:r>
              <a:rPr lang="en-US" sz="2000" b="1" dirty="0" smtClean="0">
                <a:solidFill>
                  <a:srgbClr val="FF0000"/>
                </a:solidFill>
              </a:rPr>
              <a:t>Chemical reactions, e.g. oxidation of CH</a:t>
            </a:r>
            <a:r>
              <a:rPr lang="en-US" sz="2000" b="1" baseline="-25000" dirty="0" smtClean="0">
                <a:solidFill>
                  <a:srgbClr val="FF0000"/>
                </a:solidFill>
              </a:rPr>
              <a:t>4</a:t>
            </a:r>
            <a:r>
              <a:rPr lang="en-US" sz="2000" b="1" dirty="0" smtClean="0">
                <a:solidFill>
                  <a:srgbClr val="FF0000"/>
                </a:solidFill>
              </a:rPr>
              <a:t> </a:t>
            </a:r>
          </a:p>
        </p:txBody>
      </p:sp>
      <p:sp>
        <p:nvSpPr>
          <p:cNvPr id="5" name="TextBox 4"/>
          <p:cNvSpPr txBox="1"/>
          <p:nvPr/>
        </p:nvSpPr>
        <p:spPr>
          <a:xfrm>
            <a:off x="538120" y="408951"/>
            <a:ext cx="7942647" cy="2215991"/>
          </a:xfrm>
          <a:prstGeom prst="rect">
            <a:avLst/>
          </a:prstGeom>
          <a:noFill/>
        </p:spPr>
        <p:txBody>
          <a:bodyPr wrap="square" rtlCol="0">
            <a:spAutoFit/>
          </a:bodyPr>
          <a:lstStyle/>
          <a:p>
            <a:pPr marL="285750" indent="-285750">
              <a:buFont typeface="Arial"/>
              <a:buChar char="•"/>
            </a:pPr>
            <a:r>
              <a:rPr lang="en-US" sz="2000" dirty="0" smtClean="0"/>
              <a:t>Stratospheric water vapor abundance increased by an average of </a:t>
            </a:r>
            <a:r>
              <a:rPr lang="en-US" sz="2000" b="1" dirty="0" smtClean="0">
                <a:solidFill>
                  <a:srgbClr val="FF0000"/>
                </a:solidFill>
              </a:rPr>
              <a:t>1.0±0.2 </a:t>
            </a:r>
            <a:r>
              <a:rPr lang="en-US" sz="2000" dirty="0" smtClean="0"/>
              <a:t>ppm during 1980-2010, with CH</a:t>
            </a:r>
            <a:r>
              <a:rPr lang="en-US" sz="2000" baseline="-25000" dirty="0" smtClean="0"/>
              <a:t>4</a:t>
            </a:r>
            <a:r>
              <a:rPr lang="en-US" sz="2000" dirty="0" smtClean="0"/>
              <a:t> oxidation explaining approximately 25% of this increase, or approximately 0.07 Wm</a:t>
            </a:r>
            <a:r>
              <a:rPr lang="en-US" sz="2000" baseline="30000" dirty="0" smtClean="0"/>
              <a:t>-2</a:t>
            </a:r>
          </a:p>
          <a:p>
            <a:pPr marL="285750" indent="-285750">
              <a:buFont typeface="Arial"/>
              <a:buChar char="•"/>
            </a:pPr>
            <a:r>
              <a:rPr lang="en-US" sz="2000" dirty="0" smtClean="0"/>
              <a:t>RF contributed from civilian aircraft in 2005 is around 0.0009 Wm</a:t>
            </a:r>
            <a:r>
              <a:rPr lang="en-US" sz="2000" baseline="30000" dirty="0" smtClean="0"/>
              <a:t>-2</a:t>
            </a:r>
            <a:r>
              <a:rPr lang="en-US" sz="2000" dirty="0" smtClean="0"/>
              <a:t>, with </a:t>
            </a:r>
            <a:r>
              <a:rPr lang="en-US" sz="2000" b="1" dirty="0" smtClean="0">
                <a:solidFill>
                  <a:srgbClr val="FF0000"/>
                </a:solidFill>
              </a:rPr>
              <a:t>high confidence </a:t>
            </a:r>
            <a:r>
              <a:rPr lang="en-US" sz="2000" dirty="0" smtClean="0"/>
              <a:t>in the upper limit</a:t>
            </a:r>
          </a:p>
          <a:p>
            <a:pPr marL="285750" indent="-285750">
              <a:buFont typeface="Arial"/>
              <a:buChar char="•"/>
            </a:pPr>
            <a:r>
              <a:rPr lang="en-US" sz="2000" dirty="0" smtClean="0"/>
              <a:t>Contrails and contrail-induced cirrus give a </a:t>
            </a:r>
            <a:r>
              <a:rPr lang="en-US" sz="2000" b="1" dirty="0" smtClean="0">
                <a:solidFill>
                  <a:srgbClr val="FF0000"/>
                </a:solidFill>
              </a:rPr>
              <a:t>0.05 Wm</a:t>
            </a:r>
            <a:r>
              <a:rPr lang="en-US" sz="2000" b="1" baseline="30000" dirty="0" smtClean="0">
                <a:solidFill>
                  <a:srgbClr val="FF0000"/>
                </a:solidFill>
              </a:rPr>
              <a:t>-2</a:t>
            </a:r>
            <a:r>
              <a:rPr lang="en-US" sz="2000" b="1" dirty="0" smtClean="0">
                <a:solidFill>
                  <a:srgbClr val="FF0000"/>
                </a:solidFill>
              </a:rPr>
              <a:t> ERF estimate</a:t>
            </a:r>
          </a:p>
          <a:p>
            <a:pPr marL="285750" indent="-285750">
              <a:buFont typeface="Arial"/>
              <a:buChar char="•"/>
            </a:pPr>
            <a:endParaRPr lang="en-US" dirty="0"/>
          </a:p>
        </p:txBody>
      </p:sp>
      <p:sp>
        <p:nvSpPr>
          <p:cNvPr id="6" name="Slide Number Placeholder 5"/>
          <p:cNvSpPr>
            <a:spLocks noGrp="1"/>
          </p:cNvSpPr>
          <p:nvPr>
            <p:ph type="sldNum" sz="quarter" idx="12"/>
          </p:nvPr>
        </p:nvSpPr>
        <p:spPr/>
        <p:txBody>
          <a:bodyPr/>
          <a:lstStyle/>
          <a:p>
            <a:fld id="{BB94AAE1-D667-3242-A3B5-63F5A32B51D5}" type="slidenum">
              <a:rPr lang="en-US" smtClean="0"/>
              <a:t>8</a:t>
            </a:fld>
            <a:endParaRPr lang="en-US"/>
          </a:p>
        </p:txBody>
      </p:sp>
    </p:spTree>
    <p:extLst>
      <p:ext uri="{BB962C8B-B14F-4D97-AF65-F5344CB8AC3E}">
        <p14:creationId xmlns:p14="http://schemas.microsoft.com/office/powerpoint/2010/main" val="350095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4482" y="2124255"/>
            <a:ext cx="4205736" cy="2219197"/>
          </a:xfrm>
          <a:prstGeom prst="rect">
            <a:avLst/>
          </a:prstGeom>
        </p:spPr>
      </p:pic>
      <p:sp>
        <p:nvSpPr>
          <p:cNvPr id="8" name="TextBox 7"/>
          <p:cNvSpPr txBox="1"/>
          <p:nvPr/>
        </p:nvSpPr>
        <p:spPr>
          <a:xfrm>
            <a:off x="212887" y="365903"/>
            <a:ext cx="8633802" cy="1631216"/>
          </a:xfrm>
          <a:prstGeom prst="rect">
            <a:avLst/>
          </a:prstGeom>
          <a:noFill/>
        </p:spPr>
        <p:txBody>
          <a:bodyPr wrap="square" rtlCol="0">
            <a:spAutoFit/>
          </a:bodyPr>
          <a:lstStyle/>
          <a:p>
            <a:pPr marL="285750" indent="-285750">
              <a:buFont typeface="Arial"/>
              <a:buChar char="•"/>
            </a:pPr>
            <a:r>
              <a:rPr lang="en-US" sz="2000" dirty="0" smtClean="0"/>
              <a:t>Due to </a:t>
            </a:r>
            <a:r>
              <a:rPr lang="en-US" sz="2000" dirty="0"/>
              <a:t>the increased concentrations, RF from WMGHGs has increased by </a:t>
            </a:r>
            <a:r>
              <a:rPr lang="en-US" sz="2000" b="1" dirty="0">
                <a:solidFill>
                  <a:srgbClr val="FF0000"/>
                </a:solidFill>
              </a:rPr>
              <a:t>0.20 (now 2.83) </a:t>
            </a:r>
            <a:r>
              <a:rPr lang="en-US" sz="2000" b="1" dirty="0" smtClean="0">
                <a:solidFill>
                  <a:srgbClr val="FF0000"/>
                </a:solidFill>
              </a:rPr>
              <a:t>Wm</a:t>
            </a:r>
            <a:r>
              <a:rPr lang="en-US" sz="2000" b="1" baseline="30000" dirty="0">
                <a:solidFill>
                  <a:srgbClr val="FF0000"/>
                </a:solidFill>
              </a:rPr>
              <a:t>-2</a:t>
            </a:r>
            <a:r>
              <a:rPr lang="en-US" sz="2000" dirty="0"/>
              <a:t> </a:t>
            </a:r>
            <a:r>
              <a:rPr lang="en-US" sz="2000" dirty="0" smtClean="0"/>
              <a:t>since </a:t>
            </a:r>
            <a:r>
              <a:rPr lang="en-US" sz="2000" dirty="0"/>
              <a:t>the AR4 estimate for the year of 2005</a:t>
            </a:r>
            <a:endParaRPr lang="en-US" sz="2000" dirty="0" smtClean="0"/>
          </a:p>
          <a:p>
            <a:pPr marL="285750" indent="-285750">
              <a:buFont typeface="Arial"/>
              <a:buChar char="•"/>
            </a:pPr>
            <a:r>
              <a:rPr lang="en-US" sz="2000" dirty="0" smtClean="0"/>
              <a:t>There </a:t>
            </a:r>
            <a:r>
              <a:rPr lang="en-US" sz="2000" dirty="0"/>
              <a:t>is </a:t>
            </a:r>
            <a:r>
              <a:rPr lang="en-US" sz="2000" b="1" dirty="0">
                <a:solidFill>
                  <a:srgbClr val="FF0000"/>
                </a:solidFill>
              </a:rPr>
              <a:t>high confidence </a:t>
            </a:r>
            <a:r>
              <a:rPr lang="en-US" sz="2000" dirty="0"/>
              <a:t>that the overall growth rate in the RF from all WMGHG is </a:t>
            </a:r>
            <a:r>
              <a:rPr lang="en-US" sz="2000" dirty="0" smtClean="0"/>
              <a:t>smaller </a:t>
            </a:r>
            <a:r>
              <a:rPr lang="en-US" sz="2000" dirty="0"/>
              <a:t>over the last decade than in the 1970s and 1980s owing to a reduced rate of increase in the combined non-CO</a:t>
            </a:r>
            <a:r>
              <a:rPr lang="en-US" sz="2000" baseline="-25000" dirty="0"/>
              <a:t>2</a:t>
            </a:r>
            <a:r>
              <a:rPr lang="en-US" sz="2000" dirty="0"/>
              <a:t> RF</a:t>
            </a:r>
            <a:endParaRPr lang="en-US" sz="2000" dirty="0" smtClean="0"/>
          </a:p>
        </p:txBody>
      </p:sp>
      <p:pic>
        <p:nvPicPr>
          <p:cNvPr id="9" name="Picture 8"/>
          <p:cNvPicPr>
            <a:picLocks noChangeAspect="1"/>
          </p:cNvPicPr>
          <p:nvPr/>
        </p:nvPicPr>
        <p:blipFill>
          <a:blip r:embed="rId4"/>
          <a:stretch>
            <a:fillRect/>
          </a:stretch>
        </p:blipFill>
        <p:spPr>
          <a:xfrm>
            <a:off x="1035602" y="4310098"/>
            <a:ext cx="7271229" cy="2507864"/>
          </a:xfrm>
          <a:prstGeom prst="rect">
            <a:avLst/>
          </a:prstGeom>
        </p:spPr>
      </p:pic>
      <p:pic>
        <p:nvPicPr>
          <p:cNvPr id="10" name="Picture 9" descr="Untitled.png"/>
          <p:cNvPicPr>
            <a:picLocks noChangeAspect="1"/>
          </p:cNvPicPr>
          <p:nvPr/>
        </p:nvPicPr>
        <p:blipFill rotWithShape="1">
          <a:blip r:embed="rId5">
            <a:extLst>
              <a:ext uri="{28A0092B-C50C-407E-A947-70E740481C1C}">
                <a14:useLocalDpi xmlns:a14="http://schemas.microsoft.com/office/drawing/2010/main" val="0"/>
              </a:ext>
            </a:extLst>
          </a:blip>
          <a:srcRect r="43505"/>
          <a:stretch/>
        </p:blipFill>
        <p:spPr>
          <a:xfrm>
            <a:off x="4559298" y="2389222"/>
            <a:ext cx="4495802" cy="1732660"/>
          </a:xfrm>
          <a:prstGeom prst="rect">
            <a:avLst/>
          </a:prstGeom>
        </p:spPr>
      </p:pic>
      <p:sp>
        <p:nvSpPr>
          <p:cNvPr id="11" name="Slide Number Placeholder 10"/>
          <p:cNvSpPr>
            <a:spLocks noGrp="1"/>
          </p:cNvSpPr>
          <p:nvPr>
            <p:ph type="sldNum" sz="quarter" idx="12"/>
          </p:nvPr>
        </p:nvSpPr>
        <p:spPr/>
        <p:txBody>
          <a:bodyPr/>
          <a:lstStyle/>
          <a:p>
            <a:fld id="{BB94AAE1-D667-3242-A3B5-63F5A32B51D5}" type="slidenum">
              <a:rPr lang="en-US" smtClean="0"/>
              <a:t>9</a:t>
            </a:fld>
            <a:endParaRPr lang="en-US"/>
          </a:p>
        </p:txBody>
      </p:sp>
    </p:spTree>
    <p:extLst>
      <p:ext uri="{BB962C8B-B14F-4D97-AF65-F5344CB8AC3E}">
        <p14:creationId xmlns:p14="http://schemas.microsoft.com/office/powerpoint/2010/main" val="2799120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5072</TotalTime>
  <Words>1898</Words>
  <Application>Microsoft Macintosh PowerPoint</Application>
  <PresentationFormat>On-screen Show (4:3)</PresentationFormat>
  <Paragraphs>180</Paragraphs>
  <Slides>30</Slides>
  <Notes>13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Chapter 8  Anthropogenic and Natural Radiative Forcing</vt:lpstr>
      <vt:lpstr>Table of Contents</vt:lpstr>
      <vt:lpstr>Roadmap for the First Half</vt:lpstr>
      <vt:lpstr>IT’S ALL ABOUT RF…</vt:lpstr>
      <vt:lpstr>PowerPoint Presentation</vt:lpstr>
      <vt:lpstr>PowerPoint Presentation</vt:lpstr>
      <vt:lpstr>PowerPoint Presentation</vt:lpstr>
      <vt:lpstr>PowerPoint Presentation</vt:lpstr>
      <vt:lpstr>PowerPoint Presentation</vt:lpstr>
      <vt:lpstr>Despite the large uncertainty range, there is a high confidence that aerosols have offset a substantial portion of the WMGHG global mean forcing.</vt:lpstr>
      <vt:lpstr>PowerPoint Presentation</vt:lpstr>
      <vt:lpstr>PowerPoint Presentation</vt:lpstr>
      <vt:lpstr>PowerPoint Presentation</vt:lpstr>
      <vt:lpstr>Sections 8.5, (8.6, 8.7) </vt:lpstr>
      <vt:lpstr>Section 8.5 Synthesis of global mean radiative forcing, past and future</vt:lpstr>
      <vt:lpstr>PowerPoint Presentation</vt:lpstr>
      <vt:lpstr>PowerPoint Presentation</vt:lpstr>
      <vt:lpstr>PowerPoint Presentation</vt:lpstr>
      <vt:lpstr>PowerPoint Presentation</vt:lpstr>
      <vt:lpstr>PowerPoint Presentation</vt:lpstr>
      <vt:lpstr>Comparison to AR4</vt:lpstr>
      <vt:lpstr>Quick summary</vt:lpstr>
      <vt:lpstr>PowerPoint Presentation</vt:lpstr>
      <vt:lpstr>PowerPoint Presentation</vt:lpstr>
      <vt:lpstr>Quick summary</vt:lpstr>
      <vt:lpstr>Future Forcing?</vt:lpstr>
      <vt:lpstr>Section 8.6 Geographic distribution of radiative forcing</vt:lpstr>
      <vt:lpstr>Section 8.6 Regional Forcing and Climate Response</vt:lpstr>
      <vt:lpstr>Section 8.7 Emission metrics</vt:lpstr>
      <vt:lpstr>A joke slide</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Anthropogenic and Natural Radiative Forcing</dc:title>
  <dc:creator>Jianbo Liu</dc:creator>
  <cp:lastModifiedBy>David Duncan</cp:lastModifiedBy>
  <cp:revision>50</cp:revision>
  <cp:lastPrinted>2014-10-19T22:03:27Z</cp:lastPrinted>
  <dcterms:created xsi:type="dcterms:W3CDTF">2014-10-14T17:41:26Z</dcterms:created>
  <dcterms:modified xsi:type="dcterms:W3CDTF">2014-10-20T17:43:52Z</dcterms:modified>
</cp:coreProperties>
</file>