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3" r:id="rId2"/>
    <p:sldId id="294" r:id="rId3"/>
    <p:sldId id="297" r:id="rId4"/>
    <p:sldId id="299" r:id="rId5"/>
    <p:sldId id="312" r:id="rId6"/>
    <p:sldId id="300" r:id="rId7"/>
    <p:sldId id="301" r:id="rId8"/>
    <p:sldId id="302" r:id="rId9"/>
    <p:sldId id="303" r:id="rId10"/>
    <p:sldId id="310" r:id="rId11"/>
    <p:sldId id="311" r:id="rId12"/>
    <p:sldId id="304" r:id="rId13"/>
    <p:sldId id="305" r:id="rId14"/>
    <p:sldId id="306" r:id="rId15"/>
    <p:sldId id="307" r:id="rId16"/>
    <p:sldId id="308" r:id="rId17"/>
    <p:sldId id="309" r:id="rId18"/>
    <p:sldId id="282" r:id="rId19"/>
    <p:sldId id="283" r:id="rId20"/>
    <p:sldId id="273" r:id="rId21"/>
    <p:sldId id="274" r:id="rId22"/>
    <p:sldId id="275" r:id="rId23"/>
    <p:sldId id="276" r:id="rId24"/>
    <p:sldId id="285" r:id="rId25"/>
    <p:sldId id="286" r:id="rId26"/>
    <p:sldId id="292" r:id="rId27"/>
    <p:sldId id="287" r:id="rId28"/>
    <p:sldId id="288" r:id="rId29"/>
    <p:sldId id="289" r:id="rId30"/>
    <p:sldId id="290" r:id="rId31"/>
    <p:sldId id="277" r:id="rId32"/>
    <p:sldId id="278" r:id="rId33"/>
    <p:sldId id="279" r:id="rId34"/>
    <p:sldId id="28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zompa"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45" autoAdjust="0"/>
  </p:normalViewPr>
  <p:slideViewPr>
    <p:cSldViewPr>
      <p:cViewPr>
        <p:scale>
          <a:sx n="65" d="100"/>
          <a:sy n="65" d="100"/>
        </p:scale>
        <p:origin x="-144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2C748-BEF3-4D60-A13A-90EF2C948D10}" type="datetimeFigureOut">
              <a:rPr lang="en-US" smtClean="0"/>
              <a:pPr/>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4B5D0-E5BA-4744-9083-F222FE12FAEC}" type="slidenum">
              <a:rPr lang="en-US" smtClean="0"/>
              <a:pPr/>
              <a:t>‹#›</a:t>
            </a:fld>
            <a:endParaRPr lang="en-US"/>
          </a:p>
        </p:txBody>
      </p:sp>
    </p:spTree>
    <p:extLst>
      <p:ext uri="{BB962C8B-B14F-4D97-AF65-F5344CB8AC3E}">
        <p14:creationId xmlns:p14="http://schemas.microsoft.com/office/powerpoint/2010/main" xmlns="" val="172405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4B5D0-E5BA-4744-9083-F222FE12FAE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data synthesis, the LIG global mean annual surface temperature is estimated to be ~1°C to 2°C warmer than pre-industrial (medium confidence) </a:t>
            </a:r>
          </a:p>
          <a:p>
            <a:r>
              <a:rPr lang="en-US" sz="1200" b="0" i="0" u="none" strike="noStrike" kern="1200" baseline="0" dirty="0" smtClean="0">
                <a:solidFill>
                  <a:schemeClr val="tx1"/>
                </a:solidFill>
                <a:latin typeface="+mn-lt"/>
                <a:ea typeface="+mn-ea"/>
                <a:cs typeface="+mn-cs"/>
              </a:rPr>
              <a:t>Error bars on temperature reconstructions vary significantly between methods and regions, due to the effects of seasonality and resolution.</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14</a:t>
            </a:fld>
            <a:endParaRPr lang="en-US"/>
          </a:p>
        </p:txBody>
      </p:sp>
    </p:spTree>
    <p:extLst>
      <p:ext uri="{BB962C8B-B14F-4D97-AF65-F5344CB8AC3E}">
        <p14:creationId xmlns:p14="http://schemas.microsoft.com/office/powerpoint/2010/main" xmlns="" val="28881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Based on multiple lines of evidence (using different statistical methods or different compilations of proxy records indicate, with high confidence, that the mean NH temperature of the last 30 or 50 years very likely exceeded any previous 30- or 50-year mean during the past 800 years.</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15</a:t>
            </a:fld>
            <a:endParaRPr lang="en-US"/>
          </a:p>
        </p:txBody>
      </p:sp>
    </p:spTree>
    <p:extLst>
      <p:ext uri="{BB962C8B-B14F-4D97-AF65-F5344CB8AC3E}">
        <p14:creationId xmlns:p14="http://schemas.microsoft.com/office/powerpoint/2010/main" xmlns="" val="169928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Simulated and reconstructed temperature changes for key periods in the last millennium. Annual temperature differences for: (a) to (c) Medieval Climate Anomaly (MCA, 950–1250) minus Little Ice Age (LIA, 1450–1850); (d) to (f) present (1950–2000) minus MCA; (g) to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present minus LIA. </a:t>
            </a:r>
          </a:p>
          <a:p>
            <a:r>
              <a:rPr lang="en-US" sz="1200" b="0" i="0" u="none" strike="noStrike" kern="1200" baseline="0" dirty="0" smtClean="0">
                <a:solidFill>
                  <a:schemeClr val="tx1"/>
                </a:solidFill>
                <a:latin typeface="+mn-lt"/>
                <a:ea typeface="+mn-ea"/>
                <a:cs typeface="+mn-cs"/>
              </a:rPr>
              <a:t>TSI = </a:t>
            </a:r>
            <a:r>
              <a:rPr lang="en-US" sz="1200" b="0" i="1" u="none" strike="noStrike" kern="1200" baseline="0" dirty="0" smtClean="0">
                <a:solidFill>
                  <a:schemeClr val="tx1"/>
                </a:solidFill>
                <a:latin typeface="+mn-lt"/>
                <a:ea typeface="+mn-ea"/>
                <a:cs typeface="+mn-cs"/>
              </a:rPr>
              <a:t>Total solar irradiance </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16</a:t>
            </a:fld>
            <a:endParaRPr lang="en-US"/>
          </a:p>
        </p:txBody>
      </p:sp>
    </p:spTree>
    <p:extLst>
      <p:ext uri="{BB962C8B-B14F-4D97-AF65-F5344CB8AC3E}">
        <p14:creationId xmlns:p14="http://schemas.microsoft.com/office/powerpoint/2010/main" xmlns="" val="628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time-slice experiments and for freshwater perturbation experiments (Hosing) that lead to a weakening of the ENSO SST by more than 50%. </a:t>
            </a:r>
          </a:p>
          <a:p>
            <a:r>
              <a:rPr lang="en-US" sz="1200" b="0" i="0" u="none" strike="noStrike" kern="1200" baseline="0" dirty="0" smtClean="0">
                <a:solidFill>
                  <a:schemeClr val="tx1"/>
                </a:solidFill>
                <a:latin typeface="+mn-lt"/>
                <a:ea typeface="+mn-ea"/>
                <a:cs typeface="+mn-cs"/>
              </a:rPr>
              <a:t>Bars encompass the 25 and 75 percentiles, with the red horizontal lines indicating the median in the respective multi-model ensemble, red crosses are values in the upper and lower quartile of the distribution.</a:t>
            </a:r>
          </a:p>
          <a:p>
            <a:r>
              <a:rPr lang="en-US" sz="1200" b="0" i="0" u="none" strike="noStrike" kern="1200" baseline="0" dirty="0" smtClean="0">
                <a:solidFill>
                  <a:schemeClr val="tx1"/>
                </a:solidFill>
                <a:latin typeface="+mn-lt"/>
                <a:ea typeface="+mn-ea"/>
                <a:cs typeface="+mn-cs"/>
              </a:rPr>
              <a:t>Atlantic Ocean </a:t>
            </a:r>
            <a:r>
              <a:rPr lang="en-US" sz="1200" b="0" i="0" u="none" strike="noStrike" kern="1200" baseline="0" dirty="0" err="1" smtClean="0">
                <a:solidFill>
                  <a:schemeClr val="tx1"/>
                </a:solidFill>
                <a:latin typeface="+mn-lt"/>
                <a:ea typeface="+mn-ea"/>
                <a:cs typeface="+mn-cs"/>
              </a:rPr>
              <a:t>meridional</a:t>
            </a:r>
            <a:r>
              <a:rPr lang="en-US" sz="1200" b="0" i="0" u="none" strike="noStrike" kern="1200" baseline="0" smtClean="0">
                <a:solidFill>
                  <a:schemeClr val="tx1"/>
                </a:solidFill>
                <a:latin typeface="+mn-lt"/>
                <a:ea typeface="+mn-ea"/>
                <a:cs typeface="+mn-cs"/>
              </a:rPr>
              <a:t> overturning circulation (AMOC) </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17</a:t>
            </a:fld>
            <a:endParaRPr lang="en-US"/>
          </a:p>
        </p:txBody>
      </p:sp>
    </p:spTree>
    <p:extLst>
      <p:ext uri="{BB962C8B-B14F-4D97-AF65-F5344CB8AC3E}">
        <p14:creationId xmlns:p14="http://schemas.microsoft.com/office/powerpoint/2010/main" xmlns="" val="316440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Total solar irradiance (TSI) &amp; Spectral solar irradiance (SSI - wavelength dependent) </a:t>
            </a:r>
          </a:p>
          <a:p>
            <a:r>
              <a:rPr lang="en-US" sz="1200" b="0" i="0" u="none" strike="noStrike" kern="1200" baseline="0" dirty="0" smtClean="0">
                <a:solidFill>
                  <a:schemeClr val="tx1"/>
                </a:solidFill>
                <a:latin typeface="+mn-lt"/>
                <a:ea typeface="+mn-ea"/>
                <a:cs typeface="+mn-cs"/>
              </a:rPr>
              <a:t>Typical changes measured over an 11-year solar cycle are 0.1% for TSI and up to several percent for the ultraviolet (UV) part of SSI.</a:t>
            </a:r>
          </a:p>
          <a:p>
            <a:r>
              <a:rPr lang="en-US" sz="1200" b="0" i="0" u="none" strike="noStrike" kern="1200" baseline="0" dirty="0" smtClean="0">
                <a:solidFill>
                  <a:schemeClr val="tx1"/>
                </a:solidFill>
                <a:latin typeface="+mn-lt"/>
                <a:ea typeface="+mn-ea"/>
                <a:cs typeface="+mn-cs"/>
              </a:rPr>
              <a:t>From 8.4: in the past 30 years indicated that UV variations account for about 30% of the SC TSI variations, while about 70% were produced within the visible and infrared </a:t>
            </a:r>
          </a:p>
          <a:p>
            <a:r>
              <a:rPr lang="en-US" sz="1200" b="0" i="0" u="none" strike="noStrike" kern="1200" baseline="0" dirty="0" smtClean="0">
                <a:solidFill>
                  <a:schemeClr val="tx1"/>
                </a:solidFill>
                <a:latin typeface="+mn-lt"/>
                <a:ea typeface="+mn-ea"/>
                <a:cs typeface="+mn-cs"/>
              </a:rPr>
              <a:t>The extension of TSI and SSI into the pre-satellite period poses two main challenges. </a:t>
            </a:r>
          </a:p>
          <a:p>
            <a:r>
              <a:rPr lang="en-US" sz="1200" b="0" i="0" u="none" strike="noStrike" kern="1200" baseline="0" dirty="0" smtClean="0">
                <a:solidFill>
                  <a:schemeClr val="tx1"/>
                </a:solidFill>
                <a:latin typeface="+mn-lt"/>
                <a:ea typeface="+mn-ea"/>
                <a:cs typeface="+mn-cs"/>
              </a:rPr>
              <a:t>First, the satellite period (since 1978) used to calibrate the solar irradiance models does not show any significant long-term trend. </a:t>
            </a:r>
          </a:p>
          <a:p>
            <a:r>
              <a:rPr lang="en-US" sz="1200" b="0" i="0" u="none" strike="noStrike" kern="1200" baseline="0" dirty="0" smtClean="0">
                <a:solidFill>
                  <a:schemeClr val="tx1"/>
                </a:solidFill>
                <a:latin typeface="+mn-lt"/>
                <a:ea typeface="+mn-ea"/>
                <a:cs typeface="+mn-cs"/>
              </a:rPr>
              <a:t>Second, information about the various magnetic features at the solar surface decreases back in time and must be deduced from proxies such as sunspot counts for the last 400 years and </a:t>
            </a:r>
            <a:r>
              <a:rPr lang="en-US" sz="1200" b="0" i="0" u="none" strike="noStrike" kern="1200" baseline="0" dirty="0" err="1" smtClean="0">
                <a:solidFill>
                  <a:schemeClr val="tx1"/>
                </a:solidFill>
                <a:latin typeface="+mn-lt"/>
                <a:ea typeface="+mn-ea"/>
                <a:cs typeface="+mn-cs"/>
              </a:rPr>
              <a:t>cosmogenic</a:t>
            </a:r>
            <a:r>
              <a:rPr lang="en-US" sz="1200" b="0" i="0" u="none" strike="noStrike" kern="1200" baseline="0" dirty="0" smtClean="0">
                <a:solidFill>
                  <a:schemeClr val="tx1"/>
                </a:solidFill>
                <a:latin typeface="+mn-lt"/>
                <a:ea typeface="+mn-ea"/>
                <a:cs typeface="+mn-cs"/>
              </a:rPr>
              <a:t> radionuclides (10Be and 14C) for the past millennium and Holocene.</a:t>
            </a:r>
          </a:p>
          <a:p>
            <a:r>
              <a:rPr lang="en-US" sz="1200" b="0" i="0" u="none" strike="noStrike" kern="1200" baseline="0" dirty="0" smtClean="0">
                <a:solidFill>
                  <a:schemeClr val="tx1"/>
                </a:solidFill>
                <a:latin typeface="+mn-lt"/>
                <a:ea typeface="+mn-ea"/>
                <a:cs typeface="+mn-cs"/>
              </a:rPr>
              <a:t>10Be and 14C records reflect not only solar activity, but also the geomagnetic field intensity and effects of their respective geochemical cycles and transport pathways.</a:t>
            </a:r>
          </a:p>
          <a:p>
            <a:endParaRPr lang="en-US" sz="1200" b="0" i="0" u="none" strike="noStrike" kern="1200" baseline="0" dirty="0" smtClean="0">
              <a:solidFill>
                <a:schemeClr val="tx1"/>
              </a:solidFill>
              <a:latin typeface="+mn-lt"/>
              <a:ea typeface="+mn-ea"/>
              <a:cs typeface="+mn-cs"/>
            </a:endParaRPr>
          </a:p>
          <a:p>
            <a:r>
              <a:rPr lang="en-US" sz="1200" dirty="0" smtClean="0"/>
              <a:t>Volcanic activity affects global climate through the radiative impacts of atmospheric </a:t>
            </a:r>
            <a:r>
              <a:rPr lang="en-US" sz="1200" dirty="0" err="1" smtClean="0"/>
              <a:t>sulphate</a:t>
            </a:r>
            <a:r>
              <a:rPr lang="en-US" sz="1200" dirty="0" smtClean="0"/>
              <a:t> aerosols injected by volcanic eruptions.</a:t>
            </a:r>
          </a:p>
          <a:p>
            <a:r>
              <a:rPr lang="en-US" sz="1200" dirty="0" smtClean="0"/>
              <a:t>Reconstructions of past volcanic forcing are based on </a:t>
            </a:r>
            <a:r>
              <a:rPr lang="en-US" sz="1200" dirty="0" err="1" smtClean="0"/>
              <a:t>sulphate</a:t>
            </a:r>
            <a:r>
              <a:rPr lang="en-US" sz="1200" dirty="0" smtClean="0"/>
              <a:t> deposition from multiple ice cores from Greenland and Antarctica, combined with atmospheric modelling of aerosol distribution and optical depth. </a:t>
            </a:r>
            <a:endParaRPr lang="en-US" dirty="0" smtClean="0"/>
          </a:p>
          <a:p>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3</a:t>
            </a:fld>
            <a:endParaRPr lang="en-US"/>
          </a:p>
        </p:txBody>
      </p:sp>
    </p:spTree>
    <p:extLst>
      <p:ext uri="{BB962C8B-B14F-4D97-AF65-F5344CB8AC3E}">
        <p14:creationId xmlns:p14="http://schemas.microsoft.com/office/powerpoint/2010/main" xmlns="" val="343748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sz="1200" b="0" i="0" u="none" strike="noStrike" kern="1200" baseline="0" dirty="0" smtClean="0">
                <a:solidFill>
                  <a:schemeClr val="tx1"/>
                </a:solidFill>
                <a:latin typeface="+mn-lt"/>
                <a:ea typeface="+mn-ea"/>
                <a:cs typeface="+mn-cs"/>
              </a:rPr>
              <a:t>Two reconstructions of volcanic forcing for the past 1000 years derived from ice core </a:t>
            </a:r>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 Boxes: green: Greenland; brown: Antarctica; volcanic </a:t>
            </a:r>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 peaks identified from their isotopic composition as originating from the stratosphere. </a:t>
            </a:r>
          </a:p>
          <a:p>
            <a:pPr marL="228600" indent="-228600">
              <a:buAutoNum type="alphaLcParenBoth"/>
            </a:pPr>
            <a:r>
              <a:rPr lang="en-US" sz="1200" b="0" i="0" u="none" strike="noStrike" kern="1200" baseline="0" dirty="0" smtClean="0">
                <a:solidFill>
                  <a:schemeClr val="tx1"/>
                </a:solidFill>
                <a:latin typeface="+mn-lt"/>
                <a:ea typeface="+mn-ea"/>
                <a:cs typeface="+mn-cs"/>
              </a:rPr>
              <a:t>Proxies of solar activity (e.g., sunspots, 10Be) are used to estimate the parameters of the models or directly TSI. For the years prior to 1600, the 11-year cycle has been added artificially to the original data with an amplitude proportional to the mean level of TSI. </a:t>
            </a:r>
          </a:p>
          <a:p>
            <a:pPr marL="228600" indent="-228600">
              <a:buAutoNum type="alphaLcParenBoth"/>
            </a:pPr>
            <a:r>
              <a:rPr lang="en-US" sz="1200" b="0" i="0" u="none" strike="noStrike" kern="1200" baseline="0" dirty="0" smtClean="0">
                <a:solidFill>
                  <a:schemeClr val="tx1"/>
                </a:solidFill>
                <a:latin typeface="+mn-lt"/>
                <a:ea typeface="+mn-ea"/>
                <a:cs typeface="+mn-cs"/>
              </a:rPr>
              <a:t>Reconstructed TSI anomalies (100-year low-pass filtered; grey shading: 1 standard deviation uncertainty range) for the past 9300 years (</a:t>
            </a:r>
            <a:r>
              <a:rPr lang="en-US" sz="1200" b="0" i="0" u="none" strike="noStrike" kern="1200" baseline="0" dirty="0" err="1" smtClean="0">
                <a:solidFill>
                  <a:schemeClr val="tx1"/>
                </a:solidFill>
                <a:latin typeface="+mn-lt"/>
                <a:ea typeface="+mn-ea"/>
                <a:cs typeface="+mn-cs"/>
              </a:rPr>
              <a:t>Steinhilber</a:t>
            </a:r>
            <a:r>
              <a:rPr lang="en-US" sz="1200" b="0" i="0" u="none" strike="noStrike" kern="1200" baseline="0" dirty="0" smtClean="0">
                <a:solidFill>
                  <a:schemeClr val="tx1"/>
                </a:solidFill>
                <a:latin typeface="+mn-lt"/>
                <a:ea typeface="+mn-ea"/>
                <a:cs typeface="+mn-cs"/>
              </a:rPr>
              <a:t> et al., 2009). The reconstruction is based on 10Be and calibrated using the relationship between instrumental data of the open magnetic field, which modulates the production of 10Be, and TSI for the past four solar minima. Anomalies are relative to the 1976–2006 mean value (1366.14 W m–2) of Wang et al. (2005). </a:t>
            </a:r>
          </a:p>
          <a:p>
            <a:pPr marL="228600" indent="-228600">
              <a:buAutoNum type="alphaLcParenBoth"/>
            </a:pPr>
            <a:r>
              <a:rPr lang="en-US" sz="1200" b="0" i="0" u="none" strike="noStrike" kern="1200" baseline="0" dirty="0" smtClean="0">
                <a:solidFill>
                  <a:schemeClr val="tx1"/>
                </a:solidFill>
                <a:latin typeface="+mn-lt"/>
                <a:ea typeface="+mn-ea"/>
                <a:cs typeface="+mn-cs"/>
              </a:rPr>
              <a:t> Wavelet analysis (</a:t>
            </a:r>
            <a:r>
              <a:rPr lang="en-US" sz="1200" b="0" i="0" u="none" strike="noStrike" kern="1200" baseline="0" dirty="0" err="1" smtClean="0">
                <a:solidFill>
                  <a:schemeClr val="tx1"/>
                </a:solidFill>
                <a:latin typeface="+mn-lt"/>
                <a:ea typeface="+mn-ea"/>
                <a:cs typeface="+mn-cs"/>
              </a:rPr>
              <a:t>Torrence</a:t>
            </a:r>
            <a:r>
              <a:rPr lang="en-US" sz="1200" b="0" i="0" u="none" strike="noStrike" kern="1200" baseline="0" dirty="0" smtClean="0">
                <a:solidFill>
                  <a:schemeClr val="tx1"/>
                </a:solidFill>
                <a:latin typeface="+mn-lt"/>
                <a:ea typeface="+mn-ea"/>
                <a:cs typeface="+mn-cs"/>
              </a:rPr>
              <a:t> and Compo, 1998) of TSI anomalies from (c) with dashed white lines highlighting significant periodicities (</a:t>
            </a:r>
            <a:r>
              <a:rPr lang="en-US" sz="1200" b="0" i="0" u="none" strike="noStrike" kern="1200" baseline="0" dirty="0" err="1" smtClean="0">
                <a:solidFill>
                  <a:schemeClr val="tx1"/>
                </a:solidFill>
                <a:latin typeface="+mn-lt"/>
                <a:ea typeface="+mn-ea"/>
                <a:cs typeface="+mn-cs"/>
              </a:rPr>
              <a:t>Stuiver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Braziunas</a:t>
            </a:r>
            <a:r>
              <a:rPr lang="en-US" sz="1200" b="0" i="0" u="none" strike="noStrike" kern="1200" baseline="0" dirty="0" smtClean="0">
                <a:solidFill>
                  <a:schemeClr val="tx1"/>
                </a:solidFill>
                <a:latin typeface="+mn-lt"/>
                <a:ea typeface="+mn-ea"/>
                <a:cs typeface="+mn-cs"/>
              </a:rPr>
              <a:t>, 1993). </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4</a:t>
            </a:fld>
            <a:endParaRPr lang="en-US"/>
          </a:p>
        </p:txBody>
      </p:sp>
    </p:spTree>
    <p:extLst>
      <p:ext uri="{BB962C8B-B14F-4D97-AF65-F5344CB8AC3E}">
        <p14:creationId xmlns:p14="http://schemas.microsoft.com/office/powerpoint/2010/main" xmlns="" val="344567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6</a:t>
            </a:fld>
            <a:endParaRPr lang="en-US"/>
          </a:p>
        </p:txBody>
      </p:sp>
    </p:spTree>
    <p:extLst>
      <p:ext uri="{BB962C8B-B14F-4D97-AF65-F5344CB8AC3E}">
        <p14:creationId xmlns:p14="http://schemas.microsoft.com/office/powerpoint/2010/main" xmlns="" val="326127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(Top) Orbital-scale Earth system responses to radiative forcings and perturbations from 3.5 Ma to present. </a:t>
            </a:r>
          </a:p>
          <a:p>
            <a:r>
              <a:rPr lang="en-US" smtClean="0"/>
              <a:t>MPWP = </a:t>
            </a:r>
            <a:r>
              <a:rPr lang="en-US" sz="1200" b="0" i="0" u="none" strike="noStrike" kern="1200" baseline="0" smtClean="0">
                <a:solidFill>
                  <a:schemeClr val="tx1"/>
                </a:solidFill>
                <a:latin typeface="+mn-lt"/>
                <a:ea typeface="+mn-ea"/>
                <a:cs typeface="+mn-cs"/>
              </a:rPr>
              <a:t>Mid-Pliocene Warm Period (Homo habilis times)</a:t>
            </a:r>
          </a:p>
          <a:p>
            <a:r>
              <a:rPr lang="en-US" sz="1200" b="0" i="0" u="none" strike="noStrike" kern="1200" baseline="0" smtClean="0">
                <a:solidFill>
                  <a:schemeClr val="tx1"/>
                </a:solidFill>
                <a:latin typeface="+mn-lt"/>
                <a:ea typeface="+mn-ea"/>
                <a:cs typeface="+mn-cs"/>
              </a:rPr>
              <a:t>The light blue shading is a 1-standard deviation uncertainty band </a:t>
            </a:r>
            <a:endParaRPr lang="en-US"/>
          </a:p>
        </p:txBody>
      </p:sp>
      <p:sp>
        <p:nvSpPr>
          <p:cNvPr id="4" name="Marcador de número de diapositiva 3"/>
          <p:cNvSpPr>
            <a:spLocks noGrp="1"/>
          </p:cNvSpPr>
          <p:nvPr>
            <p:ph type="sldNum" sz="quarter" idx="10"/>
          </p:nvPr>
        </p:nvSpPr>
        <p:spPr/>
        <p:txBody>
          <a:bodyPr/>
          <a:lstStyle/>
          <a:p>
            <a:fld id="{E574B5D0-E5BA-4744-9083-F222FE12FAEC}" type="slidenum">
              <a:rPr lang="en-US" smtClean="0"/>
              <a:pPr/>
              <a:t>8</a:t>
            </a:fld>
            <a:endParaRPr lang="en-US"/>
          </a:p>
        </p:txBody>
      </p:sp>
    </p:spTree>
    <p:extLst>
      <p:ext uri="{BB962C8B-B14F-4D97-AF65-F5344CB8AC3E}">
        <p14:creationId xmlns:p14="http://schemas.microsoft.com/office/powerpoint/2010/main" xmlns="" val="47059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Comparison of data and multi-model mean (MMM) simulations, for four periods of time, showing (a) sea surface temperature (SST) anomalies, (b) zonally averaged SST anomalies, (c) zonally averaged global (green) and land (grey) surface air temperature (SAT)  nomalies and (d) land SAT anomalies. </a:t>
            </a:r>
          </a:p>
          <a:p>
            <a:endParaRPr lang="en-US"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The time periods are 2081–2100 for the Representative Concentration Pathway (RCP) 8.5 (top row), Last Glacial Maximum (LGM, second row), mid-Pliocene Warm Period (MPWP, third row) and Early Eocene Climatic Optimum (EECO, bottom row). Model temperature anomalies are calculated relative to the pre-industrial value of each model in the ensemble prior to calculating the MMM anomaly (a, d; colour shading). Zonal MMM gradients (b, c) are plotted with a shaded band indicating 2 standard deviations. </a:t>
            </a:r>
          </a:p>
        </p:txBody>
      </p:sp>
      <p:sp>
        <p:nvSpPr>
          <p:cNvPr id="4" name="Marcador de número de diapositiva 3"/>
          <p:cNvSpPr>
            <a:spLocks noGrp="1"/>
          </p:cNvSpPr>
          <p:nvPr>
            <p:ph type="sldNum" sz="quarter" idx="10"/>
          </p:nvPr>
        </p:nvSpPr>
        <p:spPr/>
        <p:txBody>
          <a:bodyPr/>
          <a:lstStyle/>
          <a:p>
            <a:fld id="{E574B5D0-E5BA-4744-9083-F222FE12FAEC}" type="slidenum">
              <a:rPr lang="en-US" smtClean="0"/>
              <a:pPr/>
              <a:t>9</a:t>
            </a:fld>
            <a:endParaRPr lang="en-US"/>
          </a:p>
        </p:txBody>
      </p:sp>
    </p:spTree>
    <p:extLst>
      <p:ext uri="{BB962C8B-B14F-4D97-AF65-F5344CB8AC3E}">
        <p14:creationId xmlns:p14="http://schemas.microsoft.com/office/powerpoint/2010/main" xmlns="" val="212277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Orbital forcing are the changes</a:t>
            </a:r>
            <a:r>
              <a:rPr lang="en-US" sz="1200" baseline="0" dirty="0" smtClean="0"/>
              <a:t> in i</a:t>
            </a:r>
            <a:r>
              <a:rPr lang="en-US" sz="1200" dirty="0" smtClean="0"/>
              <a:t>ncoming solar radiation from variations in the Earth’s orbital and in its axial tilt</a:t>
            </a:r>
            <a:r>
              <a:rPr lang="en-US" sz="1200" baseline="0" dirty="0" smtClean="0"/>
              <a:t> (described by the </a:t>
            </a:r>
            <a:r>
              <a:rPr lang="en-US" sz="1200" baseline="0" dirty="0" err="1" smtClean="0"/>
              <a:t>Milankovitch</a:t>
            </a:r>
            <a:r>
              <a:rPr lang="en-US" sz="1200" baseline="0" dirty="0" smtClean="0"/>
              <a:t> cycles).</a:t>
            </a:r>
            <a:endParaRPr lang="en-US" sz="1200" dirty="0" smtClean="0"/>
          </a:p>
          <a:p>
            <a:r>
              <a:rPr lang="en-US" sz="1200" dirty="0" smtClean="0"/>
              <a:t>Multi-millennial trends of temperature, Arctic sea ice and glaciers during the current interglacial period, and specifically the last 2000 years,</a:t>
            </a:r>
            <a:r>
              <a:rPr lang="en-US" sz="1200" baseline="0" dirty="0" smtClean="0"/>
              <a:t> HAVE BEEN RELATED TO ORBITAL FORCING!</a:t>
            </a:r>
            <a:endParaRPr lang="en-US" sz="1200" dirty="0" smtClean="0"/>
          </a:p>
        </p:txBody>
      </p:sp>
      <p:sp>
        <p:nvSpPr>
          <p:cNvPr id="4" name="Slide Number Placeholder 3"/>
          <p:cNvSpPr>
            <a:spLocks noGrp="1"/>
          </p:cNvSpPr>
          <p:nvPr>
            <p:ph type="sldNum" sz="quarter" idx="10"/>
          </p:nvPr>
        </p:nvSpPr>
        <p:spPr/>
        <p:txBody>
          <a:bodyPr/>
          <a:lstStyle/>
          <a:p>
            <a:fld id="{E574B5D0-E5BA-4744-9083-F222FE12FAEC}" type="slidenum">
              <a:rPr lang="en-US" smtClean="0"/>
              <a:pPr/>
              <a:t>10</a:t>
            </a:fld>
            <a:endParaRPr lang="en-US"/>
          </a:p>
        </p:txBody>
      </p:sp>
    </p:spTree>
    <p:extLst>
      <p:ext uri="{BB962C8B-B14F-4D97-AF65-F5344CB8AC3E}">
        <p14:creationId xmlns:p14="http://schemas.microsoft.com/office/powerpoint/2010/main" xmlns="" val="17495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confidence that orbital forcing induces inter-hemispheric rainfall variability.</a:t>
            </a:r>
          </a:p>
          <a:p>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12</a:t>
            </a:fld>
            <a:endParaRPr lang="en-US"/>
          </a:p>
        </p:txBody>
      </p:sp>
    </p:spTree>
    <p:extLst>
      <p:ext uri="{BB962C8B-B14F-4D97-AF65-F5344CB8AC3E}">
        <p14:creationId xmlns:p14="http://schemas.microsoft.com/office/powerpoint/2010/main" xmlns="" val="243836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Large glacial ice sheets also deflect the path of the </a:t>
            </a:r>
            <a:r>
              <a:rPr lang="en-US" sz="1200" b="0" i="0" u="none" strike="noStrike" kern="1200" baseline="0" dirty="0" err="1" smtClean="0">
                <a:solidFill>
                  <a:schemeClr val="tx1"/>
                </a:solidFill>
                <a:latin typeface="+mn-lt"/>
                <a:ea typeface="+mn-ea"/>
                <a:cs typeface="+mn-cs"/>
              </a:rPr>
              <a:t>extratropical</a:t>
            </a:r>
            <a:r>
              <a:rPr lang="en-US" sz="1200" b="0" i="0" u="none" strike="noStrike" kern="1200" baseline="0" dirty="0" smtClean="0">
                <a:solidFill>
                  <a:schemeClr val="tx1"/>
                </a:solidFill>
                <a:latin typeface="+mn-lt"/>
                <a:ea typeface="+mn-ea"/>
                <a:cs typeface="+mn-cs"/>
              </a:rPr>
              <a:t> NH westerly winds, generating </a:t>
            </a:r>
            <a:r>
              <a:rPr lang="en-US" sz="1200" b="0" i="0" u="none" strike="noStrike" kern="1200" baseline="0" dirty="0" err="1" smtClean="0">
                <a:solidFill>
                  <a:schemeClr val="tx1"/>
                </a:solidFill>
                <a:latin typeface="+mn-lt"/>
                <a:ea typeface="+mn-ea"/>
                <a:cs typeface="+mn-cs"/>
              </a:rPr>
              <a:t>anticyclonic</a:t>
            </a:r>
            <a:r>
              <a:rPr lang="en-US" sz="1200" b="0" i="0" u="none" strike="noStrike" kern="1200" baseline="0" dirty="0" smtClean="0">
                <a:solidFill>
                  <a:schemeClr val="tx1"/>
                </a:solidFill>
                <a:latin typeface="+mn-lt"/>
                <a:ea typeface="+mn-ea"/>
                <a:cs typeface="+mn-cs"/>
              </a:rPr>
              <a:t> circulation anomalies which tend to warm the western side of the ice sheet and cool the remainder.</a:t>
            </a:r>
          </a:p>
          <a:p>
            <a:r>
              <a:rPr lang="en-US" sz="1200" b="0" i="0" u="none" strike="noStrike" kern="1200" baseline="0" dirty="0" smtClean="0">
                <a:solidFill>
                  <a:schemeClr val="tx1"/>
                </a:solidFill>
                <a:latin typeface="+mn-lt"/>
                <a:ea typeface="+mn-ea"/>
                <a:cs typeface="+mn-cs"/>
              </a:rPr>
              <a:t>Furthermore, the orographic effects of ice sheets lead to reorganizations of the global atmosphere circulation by changing the major stationary wave patterns (e.g., Abe-</a:t>
            </a:r>
            <a:r>
              <a:rPr lang="en-US" sz="1200" b="0" i="0" u="none" strike="noStrike" kern="1200" baseline="0" dirty="0" err="1" smtClean="0">
                <a:solidFill>
                  <a:schemeClr val="tx1"/>
                </a:solidFill>
                <a:latin typeface="+mn-lt"/>
                <a:ea typeface="+mn-ea"/>
                <a:cs typeface="+mn-cs"/>
              </a:rPr>
              <a:t>Ouchi</a:t>
            </a:r>
            <a:r>
              <a:rPr lang="en-US" sz="1200" b="0" i="0" u="none" strike="noStrike" kern="1200" baseline="0" dirty="0" smtClean="0">
                <a:solidFill>
                  <a:schemeClr val="tx1"/>
                </a:solidFill>
                <a:latin typeface="+mn-lt"/>
                <a:ea typeface="+mn-ea"/>
                <a:cs typeface="+mn-cs"/>
              </a:rPr>
              <a:t> et al., 2007; Yin et al., 2008) and trade wind systems (</a:t>
            </a:r>
            <a:r>
              <a:rPr lang="en-US" sz="1200" b="0" i="0" u="none" strike="noStrike" kern="1200" baseline="0" dirty="0" err="1" smtClean="0">
                <a:solidFill>
                  <a:schemeClr val="tx1"/>
                </a:solidFill>
                <a:latin typeface="+mn-lt"/>
                <a:ea typeface="+mn-ea"/>
                <a:cs typeface="+mn-cs"/>
              </a:rPr>
              <a:t>Timmermann</a:t>
            </a:r>
            <a:r>
              <a:rPr lang="en-US" sz="1200" b="0" i="0" u="none" strike="noStrike" kern="1200" baseline="0" dirty="0" smtClean="0">
                <a:solidFill>
                  <a:schemeClr val="tx1"/>
                </a:solidFill>
                <a:latin typeface="+mn-lt"/>
                <a:ea typeface="+mn-ea"/>
                <a:cs typeface="+mn-cs"/>
              </a:rPr>
              <a:t> et al., 2004). This allows for a fast transmission of ice sheet signals to remote regions.</a:t>
            </a:r>
          </a:p>
          <a:p>
            <a:r>
              <a:rPr lang="en-US" sz="1200" b="0" i="0" u="none" strike="noStrike" kern="1200" baseline="0" dirty="0" smtClean="0">
                <a:solidFill>
                  <a:schemeClr val="tx1"/>
                </a:solidFill>
                <a:latin typeface="+mn-lt"/>
                <a:ea typeface="+mn-ea"/>
                <a:cs typeface="+mn-cs"/>
              </a:rPr>
              <a:t>Advection of warmer waters below ice shelves can cause ice shelf instabilities, reduced buttressing, accelerated ice stream flow (De Angelis and </a:t>
            </a:r>
            <a:r>
              <a:rPr lang="en-US" sz="1200" b="0" i="0" u="none" strike="noStrike" kern="1200" baseline="0" dirty="0" err="1" smtClean="0">
                <a:solidFill>
                  <a:schemeClr val="tx1"/>
                </a:solidFill>
                <a:latin typeface="+mn-lt"/>
                <a:ea typeface="+mn-ea"/>
                <a:cs typeface="+mn-cs"/>
              </a:rPr>
              <a:t>Skvarca</a:t>
            </a:r>
            <a:r>
              <a:rPr lang="en-US" sz="1200" b="0" i="0" u="none" strike="noStrike" kern="1200" baseline="0" dirty="0" smtClean="0">
                <a:solidFill>
                  <a:schemeClr val="tx1"/>
                </a:solidFill>
                <a:latin typeface="+mn-lt"/>
                <a:ea typeface="+mn-ea"/>
                <a:cs typeface="+mn-cs"/>
              </a:rPr>
              <a:t>, 2003) and grounding line retreat in regions with retrograde bedrock slopes (</a:t>
            </a:r>
            <a:r>
              <a:rPr lang="en-US" sz="1200" b="0" i="0" u="none" strike="noStrike" kern="1200" baseline="0" dirty="0" err="1" smtClean="0">
                <a:solidFill>
                  <a:schemeClr val="tx1"/>
                </a:solidFill>
                <a:latin typeface="+mn-lt"/>
                <a:ea typeface="+mn-ea"/>
                <a:cs typeface="+mn-cs"/>
              </a:rPr>
              <a:t>Schoof</a:t>
            </a:r>
            <a:r>
              <a:rPr lang="en-US" sz="1200" b="0" i="0" u="none" strike="noStrike" kern="1200" baseline="0" dirty="0" smtClean="0">
                <a:solidFill>
                  <a:schemeClr val="tx1"/>
                </a:solidFill>
                <a:latin typeface="+mn-lt"/>
                <a:ea typeface="+mn-ea"/>
                <a:cs typeface="+mn-cs"/>
              </a:rPr>
              <a:t>, 2012), such as West Antarctica. </a:t>
            </a:r>
            <a:endParaRPr lang="en-US" dirty="0"/>
          </a:p>
        </p:txBody>
      </p:sp>
      <p:sp>
        <p:nvSpPr>
          <p:cNvPr id="4" name="Slide Number Placeholder 3"/>
          <p:cNvSpPr>
            <a:spLocks noGrp="1"/>
          </p:cNvSpPr>
          <p:nvPr>
            <p:ph type="sldNum" sz="quarter" idx="10"/>
          </p:nvPr>
        </p:nvSpPr>
        <p:spPr/>
        <p:txBody>
          <a:bodyPr/>
          <a:lstStyle/>
          <a:p>
            <a:fld id="{E574B5D0-E5BA-4744-9083-F222FE12FAEC}" type="slidenum">
              <a:rPr lang="en-US" smtClean="0"/>
              <a:pPr/>
              <a:t>13</a:t>
            </a:fld>
            <a:endParaRPr lang="en-US"/>
          </a:p>
        </p:txBody>
      </p:sp>
    </p:spTree>
    <p:extLst>
      <p:ext uri="{BB962C8B-B14F-4D97-AF65-F5344CB8AC3E}">
        <p14:creationId xmlns:p14="http://schemas.microsoft.com/office/powerpoint/2010/main" xmlns="" val="416356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9/29/2014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9/29/2014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a:t>
            </a:r>
            <a:br>
              <a:rPr lang="en-US" dirty="0" smtClean="0"/>
            </a:br>
            <a:r>
              <a:rPr lang="en-US" dirty="0" err="1" smtClean="0"/>
              <a:t>Paleoclimate</a:t>
            </a:r>
            <a:r>
              <a:rPr lang="en-US" dirty="0" smtClean="0"/>
              <a:t> Archives</a:t>
            </a:r>
            <a:endParaRPr lang="en-US" dirty="0"/>
          </a:p>
        </p:txBody>
      </p:sp>
      <p:sp>
        <p:nvSpPr>
          <p:cNvPr id="3" name="Subtitle 2"/>
          <p:cNvSpPr>
            <a:spLocks noGrp="1"/>
          </p:cNvSpPr>
          <p:nvPr>
            <p:ph type="subTitle" idx="1"/>
          </p:nvPr>
        </p:nvSpPr>
        <p:spPr>
          <a:xfrm>
            <a:off x="533400" y="4495800"/>
            <a:ext cx="7854696" cy="1143000"/>
          </a:xfrm>
        </p:spPr>
        <p:txBody>
          <a:bodyPr/>
          <a:lstStyle/>
          <a:p>
            <a:r>
              <a:rPr lang="en-US" dirty="0"/>
              <a:t>Brody </a:t>
            </a:r>
            <a:r>
              <a:rPr lang="en-US" dirty="0" smtClean="0"/>
              <a:t>Fuchs</a:t>
            </a:r>
          </a:p>
          <a:p>
            <a:r>
              <a:rPr lang="en-US" dirty="0" smtClean="0"/>
              <a:t>Zitely </a:t>
            </a:r>
            <a:r>
              <a:rPr lang="en-US" dirty="0" err="1" smtClean="0"/>
              <a:t>Tzompa</a:t>
            </a:r>
            <a:r>
              <a:rPr lang="en-US" dirty="0" smtClean="0"/>
              <a:t> </a:t>
            </a:r>
            <a:endParaRPr lang="en-US" dirty="0"/>
          </a:p>
        </p:txBody>
      </p:sp>
    </p:spTree>
    <p:extLst>
      <p:ext uri="{BB962C8B-B14F-4D97-AF65-F5344CB8AC3E}">
        <p14:creationId xmlns:p14="http://schemas.microsoft.com/office/powerpoint/2010/main" xmlns="" val="990622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312"/>
            <a:ext cx="8229600" cy="627888"/>
          </a:xfrm>
        </p:spPr>
        <p:txBody>
          <a:bodyPr>
            <a:noAutofit/>
          </a:bodyPr>
          <a:lstStyle/>
          <a:p>
            <a:pPr algn="ctr"/>
            <a:r>
              <a:rPr lang="en-US" sz="3600" dirty="0"/>
              <a:t>Pre-Industrial </a:t>
            </a:r>
            <a:r>
              <a:rPr lang="en-US" sz="3600" dirty="0" smtClean="0"/>
              <a:t>Radiative </a:t>
            </a:r>
            <a:r>
              <a:rPr lang="en-US" sz="3600" dirty="0"/>
              <a:t>Forcing Factors </a:t>
            </a:r>
          </a:p>
        </p:txBody>
      </p:sp>
      <p:sp>
        <p:nvSpPr>
          <p:cNvPr id="3" name="Content Placeholder 2"/>
          <p:cNvSpPr>
            <a:spLocks noGrp="1"/>
          </p:cNvSpPr>
          <p:nvPr>
            <p:ph idx="1"/>
          </p:nvPr>
        </p:nvSpPr>
        <p:spPr>
          <a:xfrm>
            <a:off x="457200" y="1371600"/>
            <a:ext cx="8229600" cy="533400"/>
          </a:xfrm>
        </p:spPr>
        <p:txBody>
          <a:bodyPr/>
          <a:lstStyle/>
          <a:p>
            <a:pPr marL="0" indent="0">
              <a:buNone/>
            </a:pPr>
            <a:r>
              <a:rPr lang="en-US" b="1" dirty="0" smtClean="0"/>
              <a:t>External </a:t>
            </a:r>
            <a:r>
              <a:rPr lang="en-US" b="1" dirty="0" err="1" smtClean="0"/>
              <a:t>Forcings</a:t>
            </a:r>
            <a:r>
              <a:rPr lang="en-US" b="1" dirty="0" smtClean="0"/>
              <a:t>:                        </a:t>
            </a:r>
            <a:r>
              <a:rPr lang="en-US" u="sng" dirty="0" smtClean="0"/>
              <a:t>Orbital </a:t>
            </a:r>
            <a:r>
              <a:rPr lang="en-US" u="sng" dirty="0"/>
              <a:t>Forcing </a:t>
            </a:r>
          </a:p>
        </p:txBody>
      </p:sp>
      <p:grpSp>
        <p:nvGrpSpPr>
          <p:cNvPr id="9" name="Group 10"/>
          <p:cNvGrpSpPr/>
          <p:nvPr/>
        </p:nvGrpSpPr>
        <p:grpSpPr>
          <a:xfrm>
            <a:off x="990600" y="2057400"/>
            <a:ext cx="3426614" cy="4533501"/>
            <a:chOff x="990600" y="2057400"/>
            <a:chExt cx="3426614" cy="4533501"/>
          </a:xfrm>
        </p:grpSpPr>
        <p:pic>
          <p:nvPicPr>
            <p:cNvPr id="1026" name="Picture 2" descr="http://theresilientearth.com/files/images-2012/Milankovitch_Cycl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0651" r="59132"/>
            <a:stretch/>
          </p:blipFill>
          <p:spPr bwMode="auto">
            <a:xfrm>
              <a:off x="990600" y="4535122"/>
              <a:ext cx="2701047" cy="205577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theresilientearth.com/files/images-2012/Milankovitch_Cycl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154" t="16257"/>
            <a:stretch/>
          </p:blipFill>
          <p:spPr bwMode="auto">
            <a:xfrm>
              <a:off x="990600" y="2365502"/>
              <a:ext cx="3426614" cy="216962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theresilientearth.com/files/images-2012/Milankovitch_Cycl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2494" r="20545" b="85231"/>
            <a:stretch/>
          </p:blipFill>
          <p:spPr bwMode="auto">
            <a:xfrm>
              <a:off x="990600" y="2057400"/>
              <a:ext cx="2840003" cy="2886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Rectangle 3"/>
          <p:cNvSpPr/>
          <p:nvPr/>
        </p:nvSpPr>
        <p:spPr>
          <a:xfrm>
            <a:off x="4876800" y="4369399"/>
            <a:ext cx="1828800" cy="923330"/>
          </a:xfrm>
          <a:prstGeom prst="rect">
            <a:avLst/>
          </a:prstGeom>
        </p:spPr>
        <p:txBody>
          <a:bodyPr wrap="square">
            <a:spAutoFit/>
          </a:bodyPr>
          <a:lstStyle/>
          <a:p>
            <a:r>
              <a:rPr lang="en-US" dirty="0" smtClean="0"/>
              <a:t>Explains </a:t>
            </a:r>
            <a:r>
              <a:rPr lang="en-US" dirty="0"/>
              <a:t>the </a:t>
            </a:r>
            <a:endParaRPr lang="en-US" dirty="0" smtClean="0"/>
          </a:p>
          <a:p>
            <a:r>
              <a:rPr lang="en-US" dirty="0" smtClean="0"/>
              <a:t>multi-millennial </a:t>
            </a:r>
          </a:p>
          <a:p>
            <a:r>
              <a:rPr lang="en-US" dirty="0" smtClean="0"/>
              <a:t>trends </a:t>
            </a:r>
            <a:endParaRPr lang="en-US" dirty="0"/>
          </a:p>
        </p:txBody>
      </p:sp>
      <p:sp>
        <p:nvSpPr>
          <p:cNvPr id="7" name="Rectangle 6"/>
          <p:cNvSpPr/>
          <p:nvPr/>
        </p:nvSpPr>
        <p:spPr>
          <a:xfrm>
            <a:off x="5410200" y="2782655"/>
            <a:ext cx="1995354" cy="646331"/>
          </a:xfrm>
          <a:prstGeom prst="rect">
            <a:avLst/>
          </a:prstGeom>
        </p:spPr>
        <p:txBody>
          <a:bodyPr wrap="none">
            <a:spAutoFit/>
          </a:bodyPr>
          <a:lstStyle/>
          <a:p>
            <a:r>
              <a:rPr lang="en-US" dirty="0"/>
              <a:t>Incoming solar </a:t>
            </a:r>
            <a:endParaRPr lang="en-US" dirty="0" smtClean="0"/>
          </a:p>
          <a:p>
            <a:pPr algn="ctr"/>
            <a:r>
              <a:rPr lang="en-US" dirty="0" smtClean="0"/>
              <a:t>radiation </a:t>
            </a:r>
            <a:r>
              <a:rPr lang="en-US" dirty="0"/>
              <a:t>changes </a:t>
            </a:r>
          </a:p>
        </p:txBody>
      </p:sp>
      <p:sp>
        <p:nvSpPr>
          <p:cNvPr id="8" name="Right Arrow 7"/>
          <p:cNvSpPr/>
          <p:nvPr/>
        </p:nvSpPr>
        <p:spPr>
          <a:xfrm>
            <a:off x="4495800" y="2895600"/>
            <a:ext cx="838200" cy="3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715000" y="3505200"/>
            <a:ext cx="388077"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41277" y="4343400"/>
            <a:ext cx="1974123" cy="923330"/>
          </a:xfrm>
          <a:prstGeom prst="rect">
            <a:avLst/>
          </a:prstGeom>
        </p:spPr>
        <p:txBody>
          <a:bodyPr wrap="square">
            <a:spAutoFit/>
          </a:bodyPr>
          <a:lstStyle/>
          <a:p>
            <a:pPr marL="342900" indent="-342900">
              <a:buAutoNum type="arabicParenR"/>
            </a:pPr>
            <a:r>
              <a:rPr lang="en-US" dirty="0" smtClean="0"/>
              <a:t>Temperature</a:t>
            </a:r>
          </a:p>
          <a:p>
            <a:pPr marL="342900" indent="-342900">
              <a:buAutoNum type="arabicParenR"/>
            </a:pPr>
            <a:r>
              <a:rPr lang="en-US" dirty="0" smtClean="0"/>
              <a:t>Arctic </a:t>
            </a:r>
            <a:r>
              <a:rPr lang="en-US" dirty="0"/>
              <a:t>sea ice </a:t>
            </a:r>
            <a:endParaRPr lang="en-US" dirty="0" smtClean="0"/>
          </a:p>
          <a:p>
            <a:pPr marL="342900" indent="-342900">
              <a:buAutoNum type="arabicParenR"/>
            </a:pPr>
            <a:r>
              <a:rPr lang="en-US" dirty="0" smtClean="0"/>
              <a:t>glaciers</a:t>
            </a:r>
            <a:endParaRPr lang="en-US" dirty="0"/>
          </a:p>
        </p:txBody>
      </p:sp>
      <p:sp>
        <p:nvSpPr>
          <p:cNvPr id="13" name="Rectangle 12"/>
          <p:cNvSpPr/>
          <p:nvPr/>
        </p:nvSpPr>
        <p:spPr>
          <a:xfrm>
            <a:off x="4800600" y="5928916"/>
            <a:ext cx="3352800" cy="646331"/>
          </a:xfrm>
          <a:prstGeom prst="rect">
            <a:avLst/>
          </a:prstGeom>
        </p:spPr>
        <p:txBody>
          <a:bodyPr wrap="square">
            <a:spAutoFit/>
          </a:bodyPr>
          <a:lstStyle/>
          <a:p>
            <a:r>
              <a:rPr lang="en-US" dirty="0" smtClean="0"/>
              <a:t>current </a:t>
            </a:r>
            <a:r>
              <a:rPr lang="en-US" dirty="0"/>
              <a:t>interglacial </a:t>
            </a:r>
            <a:r>
              <a:rPr lang="en-US" dirty="0" smtClean="0"/>
              <a:t>period </a:t>
            </a:r>
            <a:r>
              <a:rPr lang="en-US" dirty="0"/>
              <a:t>and specifically the last </a:t>
            </a:r>
            <a:r>
              <a:rPr lang="en-US" dirty="0" smtClean="0"/>
              <a:t>2,000 </a:t>
            </a:r>
            <a:r>
              <a:rPr lang="en-US" dirty="0"/>
              <a:t>years.</a:t>
            </a:r>
          </a:p>
        </p:txBody>
      </p:sp>
      <p:sp>
        <p:nvSpPr>
          <p:cNvPr id="14" name="Left Brace 13"/>
          <p:cNvSpPr/>
          <p:nvPr/>
        </p:nvSpPr>
        <p:spPr>
          <a:xfrm>
            <a:off x="6781801" y="4343400"/>
            <a:ext cx="128996" cy="94932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Down Arrow 15"/>
          <p:cNvSpPr/>
          <p:nvPr/>
        </p:nvSpPr>
        <p:spPr>
          <a:xfrm>
            <a:off x="5714999" y="5181600"/>
            <a:ext cx="388077"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3000" y="2020669"/>
            <a:ext cx="2819400" cy="646331"/>
          </a:xfrm>
          <a:prstGeom prst="rect">
            <a:avLst/>
          </a:prstGeom>
          <a:noFill/>
        </p:spPr>
        <p:txBody>
          <a:bodyPr wrap="square" rtlCol="0">
            <a:spAutoFit/>
          </a:bodyPr>
          <a:lstStyle/>
          <a:p>
            <a:pPr algn="ctr"/>
            <a:r>
              <a:rPr lang="en-US" dirty="0" smtClean="0">
                <a:solidFill>
                  <a:srgbClr val="FF0000"/>
                </a:solidFill>
              </a:rPr>
              <a:t>ICE AGES CAUSED BY COLD NH SUMMERS</a:t>
            </a:r>
            <a:endParaRPr lang="en-US" dirty="0">
              <a:solidFill>
                <a:srgbClr val="FF0000"/>
              </a:solidFill>
            </a:endParaRPr>
          </a:p>
        </p:txBody>
      </p:sp>
    </p:spTree>
    <p:extLst>
      <p:ext uri="{BB962C8B-B14F-4D97-AF65-F5344CB8AC3E}">
        <p14:creationId xmlns:p14="http://schemas.microsoft.com/office/powerpoint/2010/main" xmlns="" val="2784415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862137" y="914400"/>
            <a:ext cx="5419725" cy="5791200"/>
          </a:xfrm>
          <a:prstGeom prst="rect">
            <a:avLst/>
          </a:prstGeom>
        </p:spPr>
      </p:pic>
      <p:sp>
        <p:nvSpPr>
          <p:cNvPr id="3" name="Rectángulo 2"/>
          <p:cNvSpPr/>
          <p:nvPr/>
        </p:nvSpPr>
        <p:spPr>
          <a:xfrm>
            <a:off x="1143000" y="152400"/>
            <a:ext cx="7391399" cy="646331"/>
          </a:xfrm>
          <a:prstGeom prst="rect">
            <a:avLst/>
          </a:prstGeom>
          <a:solidFill>
            <a:schemeClr val="bg1"/>
          </a:solidFill>
        </p:spPr>
        <p:txBody>
          <a:bodyPr wrap="square">
            <a:spAutoFit/>
          </a:bodyPr>
          <a:lstStyle/>
          <a:p>
            <a:r>
              <a:rPr lang="en-US" b="1" smtClean="0"/>
              <a:t>** </a:t>
            </a:r>
            <a:r>
              <a:rPr lang="en-US" b="1" i="1" smtClean="0"/>
              <a:t>high </a:t>
            </a:r>
            <a:r>
              <a:rPr lang="en-US" b="1" i="1"/>
              <a:t>confidence </a:t>
            </a:r>
            <a:r>
              <a:rPr lang="en-US" b="1"/>
              <a:t>that orbital forcing is the primary external driver of glacial cycles</a:t>
            </a:r>
            <a:endParaRPr lang="en-US"/>
          </a:p>
        </p:txBody>
      </p:sp>
      <p:sp>
        <p:nvSpPr>
          <p:cNvPr id="4" name="TextBox 3"/>
          <p:cNvSpPr txBox="1"/>
          <p:nvPr/>
        </p:nvSpPr>
        <p:spPr>
          <a:xfrm>
            <a:off x="7772400" y="3124200"/>
            <a:ext cx="1252537" cy="369332"/>
          </a:xfrm>
          <a:prstGeom prst="rect">
            <a:avLst/>
          </a:prstGeom>
          <a:noFill/>
        </p:spPr>
        <p:txBody>
          <a:bodyPr wrap="square" rtlCol="0">
            <a:spAutoFit/>
          </a:bodyPr>
          <a:lstStyle/>
          <a:p>
            <a:r>
              <a:rPr lang="en-US" dirty="0" smtClean="0"/>
              <a:t>Ice cores</a:t>
            </a:r>
          </a:p>
        </p:txBody>
      </p:sp>
      <p:cxnSp>
        <p:nvCxnSpPr>
          <p:cNvPr id="6" name="Straight Arrow Connector 5"/>
          <p:cNvCxnSpPr>
            <a:endCxn id="4" idx="1"/>
          </p:cNvCxnSpPr>
          <p:nvPr/>
        </p:nvCxnSpPr>
        <p:spPr>
          <a:xfrm>
            <a:off x="7086600" y="2667000"/>
            <a:ext cx="685800" cy="641866"/>
          </a:xfrm>
          <a:prstGeom prst="straightConnector1">
            <a:avLst/>
          </a:prstGeom>
          <a:ln w="38100">
            <a:solidFill>
              <a:schemeClr val="accent1"/>
            </a:solidFill>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1"/>
          </p:cNvCxnSpPr>
          <p:nvPr/>
        </p:nvCxnSpPr>
        <p:spPr>
          <a:xfrm flipV="1">
            <a:off x="7086600" y="3308866"/>
            <a:ext cx="685800" cy="729734"/>
          </a:xfrm>
          <a:prstGeom prst="straightConnector1">
            <a:avLst/>
          </a:prstGeom>
          <a:ln w="38100">
            <a:solidFill>
              <a:schemeClr val="accent1"/>
            </a:solidFill>
            <a:headEnd type="none"/>
            <a:tailEnd type="arrow" w="sm"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91051" y="1160803"/>
            <a:ext cx="533399" cy="46303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1922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0"/>
            <a:ext cx="8020050" cy="5829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7709" y="5848700"/>
            <a:ext cx="9144000" cy="523220"/>
          </a:xfrm>
          <a:prstGeom prst="rect">
            <a:avLst/>
          </a:prstGeom>
        </p:spPr>
        <p:txBody>
          <a:bodyPr wrap="square">
            <a:spAutoFit/>
          </a:bodyPr>
          <a:lstStyle/>
          <a:p>
            <a:r>
              <a:rPr lang="en-US" sz="1400" dirty="0"/>
              <a:t>Increasing boreal summer insolation can generate a strong inter-hemispheric surface temperature gradient that leads to large-scale decreases in </a:t>
            </a:r>
            <a:r>
              <a:rPr lang="en-US" sz="1400" dirty="0" err="1" smtClean="0"/>
              <a:t>precip</a:t>
            </a:r>
            <a:r>
              <a:rPr lang="en-US" sz="1400" dirty="0" smtClean="0"/>
              <a:t> </a:t>
            </a:r>
            <a:r>
              <a:rPr lang="en-US" sz="1400" dirty="0"/>
              <a:t>in the SH summer monsoon systems and increased </a:t>
            </a:r>
            <a:r>
              <a:rPr lang="en-US" sz="1400" dirty="0" err="1" smtClean="0"/>
              <a:t>precip</a:t>
            </a:r>
            <a:r>
              <a:rPr lang="en-US" sz="1400" dirty="0" smtClean="0"/>
              <a:t> in </a:t>
            </a:r>
            <a:r>
              <a:rPr lang="en-US" sz="1400" dirty="0"/>
              <a:t>the NH </a:t>
            </a:r>
            <a:r>
              <a:rPr lang="en-US" sz="1400" dirty="0" smtClean="0"/>
              <a:t>tropics. </a:t>
            </a:r>
            <a:endParaRPr lang="en-US" sz="1400" dirty="0"/>
          </a:p>
        </p:txBody>
      </p:sp>
      <p:sp>
        <p:nvSpPr>
          <p:cNvPr id="3" name="Rectangle 2"/>
          <p:cNvSpPr/>
          <p:nvPr/>
        </p:nvSpPr>
        <p:spPr>
          <a:xfrm>
            <a:off x="446809" y="6400800"/>
            <a:ext cx="8305800" cy="369332"/>
          </a:xfrm>
          <a:prstGeom prst="rect">
            <a:avLst/>
          </a:prstGeom>
          <a:ln>
            <a:solidFill>
              <a:srgbClr val="FF0000"/>
            </a:solidFill>
          </a:ln>
        </p:spPr>
        <p:txBody>
          <a:bodyPr wrap="square">
            <a:spAutoFit/>
          </a:bodyPr>
          <a:lstStyle/>
          <a:p>
            <a:r>
              <a:rPr lang="en-US" dirty="0"/>
              <a:t>High confidence that orbital forcing induces inter-hemispheric rainfall variability.</a:t>
            </a:r>
          </a:p>
        </p:txBody>
      </p:sp>
      <p:sp>
        <p:nvSpPr>
          <p:cNvPr id="5" name="Oval 4"/>
          <p:cNvSpPr/>
          <p:nvPr/>
        </p:nvSpPr>
        <p:spPr>
          <a:xfrm>
            <a:off x="1673925" y="381000"/>
            <a:ext cx="1104900" cy="10668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73925" y="2381250"/>
            <a:ext cx="1104900" cy="10668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3925" y="4343400"/>
            <a:ext cx="1104900" cy="10668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0" y="2066259"/>
            <a:ext cx="112723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rot="16200000">
            <a:off x="-1585598" y="2708853"/>
            <a:ext cx="3812675" cy="523220"/>
          </a:xfrm>
          <a:prstGeom prst="rect">
            <a:avLst/>
          </a:prstGeom>
          <a:noFill/>
        </p:spPr>
        <p:txBody>
          <a:bodyPr wrap="square" rtlCol="0">
            <a:spAutoFit/>
          </a:bodyPr>
          <a:lstStyle/>
          <a:p>
            <a:pPr algn="ctr"/>
            <a:r>
              <a:rPr lang="en-US" sz="2800" b="1" dirty="0" smtClean="0">
                <a:solidFill>
                  <a:schemeClr val="accent5">
                    <a:lumMod val="50000"/>
                  </a:schemeClr>
                </a:solidFill>
              </a:rPr>
              <a:t>MONSOON SYSTEMS</a:t>
            </a:r>
            <a:endParaRPr lang="en-US" sz="2800" b="1" dirty="0">
              <a:solidFill>
                <a:schemeClr val="accent5">
                  <a:lumMod val="50000"/>
                </a:schemeClr>
              </a:solidFill>
            </a:endParaRPr>
          </a:p>
        </p:txBody>
      </p:sp>
    </p:spTree>
    <p:extLst>
      <p:ext uri="{BB962C8B-B14F-4D97-AF65-F5344CB8AC3E}">
        <p14:creationId xmlns:p14="http://schemas.microsoft.com/office/powerpoint/2010/main" xmlns="" val="39269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srcRect b="27140"/>
          <a:stretch/>
        </p:blipFill>
        <p:spPr>
          <a:xfrm>
            <a:off x="771525" y="1495425"/>
            <a:ext cx="7600950" cy="4295775"/>
          </a:xfrm>
          <a:prstGeom prst="rect">
            <a:avLst/>
          </a:prstGeom>
        </p:spPr>
      </p:pic>
      <p:sp>
        <p:nvSpPr>
          <p:cNvPr id="7" name="Title 1"/>
          <p:cNvSpPr>
            <a:spLocks noGrp="1"/>
          </p:cNvSpPr>
          <p:nvPr>
            <p:ph type="title"/>
          </p:nvPr>
        </p:nvSpPr>
        <p:spPr>
          <a:xfrm>
            <a:off x="1752600" y="685800"/>
            <a:ext cx="5943600" cy="627888"/>
          </a:xfrm>
          <a:noFill/>
        </p:spPr>
        <p:txBody>
          <a:bodyPr>
            <a:noAutofit/>
          </a:bodyPr>
          <a:lstStyle/>
          <a:p>
            <a:pPr algn="ctr"/>
            <a:r>
              <a:rPr lang="en-US" sz="3600" dirty="0"/>
              <a:t>Climate-Ice Sheet </a:t>
            </a:r>
            <a:r>
              <a:rPr lang="en-US" sz="3600" dirty="0" smtClean="0"/>
              <a:t>Interactions </a:t>
            </a:r>
            <a:endParaRPr lang="en-US" sz="3600" dirty="0"/>
          </a:p>
        </p:txBody>
      </p:sp>
      <p:sp>
        <p:nvSpPr>
          <p:cNvPr id="4" name="Oval 3"/>
          <p:cNvSpPr/>
          <p:nvPr/>
        </p:nvSpPr>
        <p:spPr>
          <a:xfrm>
            <a:off x="2286000" y="2209800"/>
            <a:ext cx="1714500" cy="16764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lumMod val="50000"/>
                </a:schemeClr>
              </a:solidFill>
            </a:endParaRPr>
          </a:p>
        </p:txBody>
      </p:sp>
      <p:sp>
        <p:nvSpPr>
          <p:cNvPr id="2" name="Rectangle 1"/>
          <p:cNvSpPr/>
          <p:nvPr/>
        </p:nvSpPr>
        <p:spPr>
          <a:xfrm>
            <a:off x="2301478" y="3181647"/>
            <a:ext cx="1039452" cy="523220"/>
          </a:xfrm>
          <a:prstGeom prst="rect">
            <a:avLst/>
          </a:prstGeom>
        </p:spPr>
        <p:txBody>
          <a:bodyPr wrap="none">
            <a:spAutoFit/>
          </a:bodyPr>
          <a:lstStyle/>
          <a:p>
            <a:pPr algn="ctr"/>
            <a:r>
              <a:rPr lang="en-US" sz="1400" b="1" dirty="0">
                <a:solidFill>
                  <a:schemeClr val="accent5">
                    <a:lumMod val="50000"/>
                  </a:schemeClr>
                </a:solidFill>
              </a:rPr>
              <a:t>WARMER </a:t>
            </a:r>
            <a:endParaRPr lang="en-US" sz="1400" b="1" dirty="0" smtClean="0">
              <a:solidFill>
                <a:schemeClr val="accent5">
                  <a:lumMod val="50000"/>
                </a:schemeClr>
              </a:solidFill>
            </a:endParaRPr>
          </a:p>
          <a:p>
            <a:pPr algn="ctr"/>
            <a:r>
              <a:rPr lang="en-US" sz="1400" b="1" dirty="0" smtClean="0">
                <a:solidFill>
                  <a:schemeClr val="accent5">
                    <a:lumMod val="50000"/>
                  </a:schemeClr>
                </a:solidFill>
              </a:rPr>
              <a:t>SIDE</a:t>
            </a:r>
            <a:endParaRPr lang="en-US" sz="1400" b="1" dirty="0">
              <a:solidFill>
                <a:schemeClr val="accent5">
                  <a:lumMod val="50000"/>
                </a:schemeClr>
              </a:solidFill>
            </a:endParaRPr>
          </a:p>
        </p:txBody>
      </p:sp>
      <p:sp>
        <p:nvSpPr>
          <p:cNvPr id="8" name="Oval 7"/>
          <p:cNvSpPr/>
          <p:nvPr/>
        </p:nvSpPr>
        <p:spPr>
          <a:xfrm>
            <a:off x="5638800" y="3643311"/>
            <a:ext cx="2971800" cy="1614611"/>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lumMod val="50000"/>
                </a:schemeClr>
              </a:solidFill>
            </a:endParaRPr>
          </a:p>
        </p:txBody>
      </p:sp>
      <p:sp>
        <p:nvSpPr>
          <p:cNvPr id="9" name="Rectangle 8"/>
          <p:cNvSpPr/>
          <p:nvPr/>
        </p:nvSpPr>
        <p:spPr>
          <a:xfrm>
            <a:off x="5486400" y="5514201"/>
            <a:ext cx="3352800" cy="307777"/>
          </a:xfrm>
          <a:prstGeom prst="rect">
            <a:avLst/>
          </a:prstGeom>
        </p:spPr>
        <p:txBody>
          <a:bodyPr wrap="square">
            <a:spAutoFit/>
          </a:bodyPr>
          <a:lstStyle/>
          <a:p>
            <a:pPr algn="ctr"/>
            <a:r>
              <a:rPr lang="en-US" sz="1400" b="1" dirty="0" smtClean="0">
                <a:solidFill>
                  <a:schemeClr val="accent5">
                    <a:lumMod val="50000"/>
                  </a:schemeClr>
                </a:solidFill>
              </a:rPr>
              <a:t>ADVECTION OF WARMER WATERS</a:t>
            </a:r>
            <a:endParaRPr lang="en-US" sz="1400" b="1" dirty="0">
              <a:solidFill>
                <a:schemeClr val="accent5">
                  <a:lumMod val="50000"/>
                </a:schemeClr>
              </a:solidFill>
            </a:endParaRPr>
          </a:p>
        </p:txBody>
      </p:sp>
    </p:spTree>
    <p:extLst>
      <p:ext uri="{BB962C8B-B14F-4D97-AF65-F5344CB8AC3E}">
        <p14:creationId xmlns:p14="http://schemas.microsoft.com/office/powerpoint/2010/main" xmlns="" val="169003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609600"/>
            <a:ext cx="6438900" cy="5096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1"/>
          <p:cNvSpPr txBox="1">
            <a:spLocks/>
          </p:cNvSpPr>
          <p:nvPr/>
        </p:nvSpPr>
        <p:spPr>
          <a:xfrm>
            <a:off x="381000" y="134112"/>
            <a:ext cx="8458200" cy="627888"/>
          </a:xfrm>
          <a:prstGeom prst="rect">
            <a:avLst/>
          </a:prstGeom>
          <a:solidFill>
            <a:schemeClr val="bg1"/>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a:t>Changes in </a:t>
            </a:r>
            <a:r>
              <a:rPr lang="en-US" sz="3200" dirty="0" smtClean="0"/>
              <a:t>SST &amp; SAT for </a:t>
            </a:r>
            <a:r>
              <a:rPr lang="en-US" sz="3200" dirty="0"/>
              <a:t>the Last Interglacial (LIG) </a:t>
            </a:r>
          </a:p>
        </p:txBody>
      </p:sp>
      <p:sp>
        <p:nvSpPr>
          <p:cNvPr id="7" name="Rectangle 6"/>
          <p:cNvSpPr/>
          <p:nvPr/>
        </p:nvSpPr>
        <p:spPr>
          <a:xfrm>
            <a:off x="446809" y="6096000"/>
            <a:ext cx="8305800" cy="646331"/>
          </a:xfrm>
          <a:prstGeom prst="rect">
            <a:avLst/>
          </a:prstGeom>
          <a:ln>
            <a:solidFill>
              <a:srgbClr val="FF0000"/>
            </a:solidFill>
          </a:ln>
        </p:spPr>
        <p:txBody>
          <a:bodyPr wrap="square">
            <a:spAutoFit/>
          </a:bodyPr>
          <a:lstStyle/>
          <a:p>
            <a:pPr algn="ctr"/>
            <a:r>
              <a:rPr lang="en-US" dirty="0" smtClean="0"/>
              <a:t>Medium </a:t>
            </a:r>
            <a:r>
              <a:rPr lang="en-US" dirty="0"/>
              <a:t>confidence that LIG global mean annual surface temperature is estimated to be ~1°C to 2°C warmer than pre-industrial </a:t>
            </a:r>
          </a:p>
        </p:txBody>
      </p:sp>
    </p:spTree>
    <p:extLst>
      <p:ext uri="{BB962C8B-B14F-4D97-AF65-F5344CB8AC3E}">
        <p14:creationId xmlns:p14="http://schemas.microsoft.com/office/powerpoint/2010/main" xmlns="" val="1875733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685800" y="838200"/>
            <a:ext cx="8001000" cy="4991243"/>
          </a:xfrm>
          <a:prstGeom prst="rect">
            <a:avLst/>
          </a:prstGeom>
        </p:spPr>
      </p:pic>
      <p:sp>
        <p:nvSpPr>
          <p:cNvPr id="3" name="Title 1"/>
          <p:cNvSpPr txBox="1">
            <a:spLocks/>
          </p:cNvSpPr>
          <p:nvPr/>
        </p:nvSpPr>
        <p:spPr>
          <a:xfrm>
            <a:off x="381000" y="304800"/>
            <a:ext cx="8534400" cy="627888"/>
          </a:xfrm>
          <a:prstGeom prst="rect">
            <a:avLst/>
          </a:prstGeom>
          <a:solidFill>
            <a:schemeClr val="bg1"/>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Temperature Variations During the Last 2000 Years</a:t>
            </a:r>
          </a:p>
        </p:txBody>
      </p:sp>
      <p:sp>
        <p:nvSpPr>
          <p:cNvPr id="4" name="Rectangle 3"/>
          <p:cNvSpPr/>
          <p:nvPr/>
        </p:nvSpPr>
        <p:spPr>
          <a:xfrm>
            <a:off x="446809" y="6096000"/>
            <a:ext cx="8305800" cy="646331"/>
          </a:xfrm>
          <a:prstGeom prst="rect">
            <a:avLst/>
          </a:prstGeom>
          <a:ln>
            <a:solidFill>
              <a:srgbClr val="FF0000"/>
            </a:solidFill>
          </a:ln>
        </p:spPr>
        <p:txBody>
          <a:bodyPr wrap="square">
            <a:spAutoFit/>
          </a:bodyPr>
          <a:lstStyle/>
          <a:p>
            <a:pPr algn="ctr"/>
            <a:r>
              <a:rPr lang="en-US" dirty="0"/>
              <a:t>H</a:t>
            </a:r>
            <a:r>
              <a:rPr lang="en-US" dirty="0" smtClean="0"/>
              <a:t>igh confidence </a:t>
            </a:r>
            <a:r>
              <a:rPr lang="en-US" dirty="0"/>
              <a:t>that the mean NH temperature of the last 30 or 50 years very likely exceeded any previous 30- or 50-year mean during the past </a:t>
            </a:r>
            <a:r>
              <a:rPr lang="en-US" dirty="0" smtClean="0"/>
              <a:t>800 years. </a:t>
            </a:r>
            <a:endParaRPr lang="en-US" dirty="0"/>
          </a:p>
        </p:txBody>
      </p:sp>
      <p:sp>
        <p:nvSpPr>
          <p:cNvPr id="5" name="Oval 4"/>
          <p:cNvSpPr/>
          <p:nvPr/>
        </p:nvSpPr>
        <p:spPr>
          <a:xfrm>
            <a:off x="6172200" y="932688"/>
            <a:ext cx="2743200" cy="2684459"/>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lumMod val="50000"/>
                </a:schemeClr>
              </a:solidFill>
            </a:endParaRPr>
          </a:p>
        </p:txBody>
      </p:sp>
      <p:sp>
        <p:nvSpPr>
          <p:cNvPr id="6" name="TextBox 5"/>
          <p:cNvSpPr txBox="1"/>
          <p:nvPr/>
        </p:nvSpPr>
        <p:spPr>
          <a:xfrm rot="16200000">
            <a:off x="-1568527" y="3166052"/>
            <a:ext cx="3812675" cy="523220"/>
          </a:xfrm>
          <a:prstGeom prst="rect">
            <a:avLst/>
          </a:prstGeom>
          <a:noFill/>
        </p:spPr>
        <p:txBody>
          <a:bodyPr wrap="square" rtlCol="0">
            <a:spAutoFit/>
          </a:bodyPr>
          <a:lstStyle/>
          <a:p>
            <a:pPr algn="ctr"/>
            <a:r>
              <a:rPr lang="en-US" sz="2800" b="1" dirty="0" smtClean="0">
                <a:solidFill>
                  <a:schemeClr val="accent5">
                    <a:lumMod val="50000"/>
                  </a:schemeClr>
                </a:solidFill>
              </a:rPr>
              <a:t>Low                  High</a:t>
            </a:r>
            <a:endParaRPr lang="en-US" sz="2800" b="1" dirty="0">
              <a:solidFill>
                <a:schemeClr val="accent5">
                  <a:lumMod val="50000"/>
                </a:schemeClr>
              </a:solidFill>
            </a:endParaRPr>
          </a:p>
        </p:txBody>
      </p:sp>
    </p:spTree>
    <p:extLst>
      <p:ext uri="{BB962C8B-B14F-4D97-AF65-F5344CB8AC3E}">
        <p14:creationId xmlns:p14="http://schemas.microsoft.com/office/powerpoint/2010/main" xmlns="" val="2863321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423862" y="76200"/>
            <a:ext cx="8296275" cy="6276975"/>
          </a:xfrm>
          <a:prstGeom prst="rect">
            <a:avLst/>
          </a:prstGeom>
        </p:spPr>
      </p:pic>
      <p:sp>
        <p:nvSpPr>
          <p:cNvPr id="4" name="Title 1"/>
          <p:cNvSpPr txBox="1">
            <a:spLocks/>
          </p:cNvSpPr>
          <p:nvPr/>
        </p:nvSpPr>
        <p:spPr>
          <a:xfrm>
            <a:off x="423862" y="5638800"/>
            <a:ext cx="5562600" cy="990600"/>
          </a:xfrm>
          <a:prstGeom prst="rect">
            <a:avLst/>
          </a:prstGeom>
          <a:solidFill>
            <a:schemeClr val="bg1"/>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Temperature </a:t>
            </a:r>
            <a:r>
              <a:rPr lang="en-US" sz="3200" dirty="0" smtClean="0"/>
              <a:t>changes </a:t>
            </a:r>
            <a:r>
              <a:rPr lang="en-US" sz="3200" dirty="0"/>
              <a:t>for key periods in the last millennium</a:t>
            </a:r>
          </a:p>
        </p:txBody>
      </p:sp>
    </p:spTree>
    <p:extLst>
      <p:ext uri="{BB962C8B-B14F-4D97-AF65-F5344CB8AC3E}">
        <p14:creationId xmlns:p14="http://schemas.microsoft.com/office/powerpoint/2010/main" xmlns="" val="1450551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47688"/>
            <a:ext cx="8534400" cy="1204912"/>
          </a:xfrm>
          <a:prstGeom prst="rect">
            <a:avLst/>
          </a:prstGeom>
          <a:solidFill>
            <a:schemeClr val="bg1"/>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dirty="0"/>
              <a:t>A</a:t>
            </a:r>
            <a:r>
              <a:rPr lang="en-US" sz="2800" dirty="0" smtClean="0"/>
              <a:t>mplitude </a:t>
            </a:r>
            <a:r>
              <a:rPr lang="en-US" sz="2800" dirty="0"/>
              <a:t>of </a:t>
            </a:r>
            <a:r>
              <a:rPr lang="en-US" sz="2800" dirty="0" err="1"/>
              <a:t>interannual</a:t>
            </a:r>
            <a:r>
              <a:rPr lang="en-US" sz="2800" dirty="0"/>
              <a:t> SST anomalies in the Niño 3.4 region (average over 5°S to 5°N and 170°W to 120°W) </a:t>
            </a:r>
          </a:p>
        </p:txBody>
      </p:sp>
      <p:pic>
        <p:nvPicPr>
          <p:cNvPr id="2" name="Imagen 1"/>
          <p:cNvPicPr>
            <a:picLocks noChangeAspect="1"/>
          </p:cNvPicPr>
          <p:nvPr/>
        </p:nvPicPr>
        <p:blipFill rotWithShape="1">
          <a:blip r:embed="rId3" cstate="print"/>
          <a:srcRect l="52190"/>
          <a:stretch/>
        </p:blipFill>
        <p:spPr>
          <a:xfrm>
            <a:off x="304800" y="1800225"/>
            <a:ext cx="3889045" cy="3838575"/>
          </a:xfrm>
          <a:prstGeom prst="rect">
            <a:avLst/>
          </a:prstGeom>
        </p:spPr>
      </p:pic>
      <p:sp>
        <p:nvSpPr>
          <p:cNvPr id="4" name="Rectangle 3"/>
          <p:cNvSpPr/>
          <p:nvPr/>
        </p:nvSpPr>
        <p:spPr>
          <a:xfrm>
            <a:off x="4343400" y="2057400"/>
            <a:ext cx="4572000" cy="1200329"/>
          </a:xfrm>
          <a:prstGeom prst="rect">
            <a:avLst/>
          </a:prstGeom>
        </p:spPr>
        <p:txBody>
          <a:bodyPr>
            <a:spAutoFit/>
          </a:bodyPr>
          <a:lstStyle/>
          <a:p>
            <a:r>
              <a:rPr lang="en-US" dirty="0"/>
              <a:t>Currently ENSO variance reconstructions for the LGM are too uncertain to help constrain the simulated responses of the annual cycle and ENSO to LGM boundary conditions. </a:t>
            </a:r>
          </a:p>
        </p:txBody>
      </p:sp>
      <p:sp>
        <p:nvSpPr>
          <p:cNvPr id="5" name="Rectangle 4"/>
          <p:cNvSpPr/>
          <p:nvPr/>
        </p:nvSpPr>
        <p:spPr>
          <a:xfrm>
            <a:off x="4343400" y="3657600"/>
            <a:ext cx="4572000" cy="1754326"/>
          </a:xfrm>
          <a:prstGeom prst="rect">
            <a:avLst/>
          </a:prstGeom>
        </p:spPr>
        <p:txBody>
          <a:bodyPr>
            <a:spAutoFit/>
          </a:bodyPr>
          <a:lstStyle/>
          <a:p>
            <a:r>
              <a:rPr lang="en-US" dirty="0"/>
              <a:t>GCMs show that a reduced AMOC very likely induces intensification of ENSO amplitude and for the majority of climate models also a reduction of the amplitude of the SST annual cycle in the eastern equatorial </a:t>
            </a:r>
            <a:r>
              <a:rPr lang="en-US" dirty="0" smtClean="0"/>
              <a:t>Pacific. </a:t>
            </a:r>
            <a:endParaRPr lang="en-US" dirty="0"/>
          </a:p>
        </p:txBody>
      </p:sp>
    </p:spTree>
    <p:extLst>
      <p:ext uri="{BB962C8B-B14F-4D97-AF65-F5344CB8AC3E}">
        <p14:creationId xmlns:p14="http://schemas.microsoft.com/office/powerpoint/2010/main" xmlns="" val="1724350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Sea Level</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Global mean sea level sensitive to </a:t>
            </a:r>
            <a:r>
              <a:rPr lang="en-US" dirty="0" smtClean="0"/>
              <a:t>surface</a:t>
            </a:r>
            <a:r>
              <a:rPr lang="en-US" dirty="0" smtClean="0"/>
              <a:t> </a:t>
            </a:r>
            <a:r>
              <a:rPr lang="en-US" dirty="0" smtClean="0"/>
              <a:t>temperatures</a:t>
            </a:r>
          </a:p>
          <a:p>
            <a:r>
              <a:rPr lang="en-US" dirty="0" smtClean="0"/>
              <a:t>Due to </a:t>
            </a:r>
            <a:r>
              <a:rPr lang="en-US" dirty="0" err="1" smtClean="0"/>
              <a:t>deglaciation</a:t>
            </a:r>
            <a:r>
              <a:rPr lang="en-US" dirty="0" smtClean="0"/>
              <a:t> of GIS, WAIS, EAIS, </a:t>
            </a:r>
            <a:r>
              <a:rPr lang="en-US" b="1" dirty="0" smtClean="0"/>
              <a:t>sea level &lt; 20 meters higher than present</a:t>
            </a:r>
            <a:r>
              <a:rPr lang="en-US" dirty="0" smtClean="0"/>
              <a:t> during Mid-Pliocene Warm Period (MPWP; ~ 3 Ma) with high confidence</a:t>
            </a:r>
          </a:p>
          <a:p>
            <a:r>
              <a:rPr lang="en-US" dirty="0" smtClean="0"/>
              <a:t>Uncertainties associated with isolating temperature component in benthic </a:t>
            </a:r>
            <a:r>
              <a:rPr lang="el-GR" dirty="0" smtClean="0"/>
              <a:t>δ</a:t>
            </a:r>
            <a:r>
              <a:rPr lang="en-US" baseline="30000" dirty="0" smtClean="0"/>
              <a:t>18</a:t>
            </a:r>
            <a:r>
              <a:rPr lang="en-US" dirty="0" smtClean="0"/>
              <a:t>O </a:t>
            </a:r>
          </a:p>
          <a:p>
            <a:r>
              <a:rPr lang="en-US" dirty="0" smtClean="0"/>
              <a:t>CO2 ~ 350-450 </a:t>
            </a:r>
            <a:r>
              <a:rPr lang="en-US" dirty="0" err="1" smtClean="0"/>
              <a:t>ppm</a:t>
            </a:r>
            <a:r>
              <a:rPr lang="en-US" dirty="0" smtClean="0"/>
              <a:t> during MPWP, warmer surface temperatures than today</a:t>
            </a:r>
          </a:p>
          <a:p>
            <a:r>
              <a:rPr lang="en-US" dirty="0" smtClean="0"/>
              <a:t>During LIG (~120 ka), sea level </a:t>
            </a:r>
            <a:r>
              <a:rPr lang="en-US" b="1" dirty="0" smtClean="0"/>
              <a:t>5-10 meters higher </a:t>
            </a:r>
            <a:r>
              <a:rPr lang="en-US" dirty="0" smtClean="0"/>
              <a:t>than today. Similar temperatures to </a:t>
            </a:r>
            <a:r>
              <a:rPr lang="en-US" dirty="0" smtClean="0"/>
              <a:t>present</a:t>
            </a:r>
          </a:p>
          <a:p>
            <a:r>
              <a:rPr lang="en-US" dirty="0" smtClean="0"/>
              <a:t>120 meters below current sea levels at last glacial max (LGM; ~ 20 ka)</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Isostatic</a:t>
            </a:r>
            <a:r>
              <a:rPr lang="en-US" dirty="0" smtClean="0"/>
              <a:t> Rebound</a:t>
            </a:r>
            <a:endParaRPr lang="en-US" dirty="0"/>
          </a:p>
        </p:txBody>
      </p:sp>
      <p:sp>
        <p:nvSpPr>
          <p:cNvPr id="3" name="Content Placeholder 2"/>
          <p:cNvSpPr>
            <a:spLocks noGrp="1"/>
          </p:cNvSpPr>
          <p:nvPr>
            <p:ph idx="1"/>
          </p:nvPr>
        </p:nvSpPr>
        <p:spPr>
          <a:xfrm>
            <a:off x="457200" y="1295400"/>
            <a:ext cx="8229600" cy="2971800"/>
          </a:xfrm>
        </p:spPr>
        <p:txBody>
          <a:bodyPr>
            <a:normAutofit lnSpcReduction="10000"/>
          </a:bodyPr>
          <a:lstStyle/>
          <a:p>
            <a:r>
              <a:rPr lang="en-US" dirty="0" smtClean="0"/>
              <a:t>Enormous weight under glaciers and ice sheets depress crust</a:t>
            </a:r>
          </a:p>
          <a:p>
            <a:r>
              <a:rPr lang="en-US" dirty="0" smtClean="0"/>
              <a:t>As ice melts and water flows away, crust rebounds back to equilibrium</a:t>
            </a:r>
          </a:p>
          <a:p>
            <a:r>
              <a:rPr lang="en-US" dirty="0" smtClean="0"/>
              <a:t>Substantial relative sea level changes </a:t>
            </a:r>
          </a:p>
          <a:p>
            <a:r>
              <a:rPr lang="en-US" dirty="0" smtClean="0"/>
              <a:t>Suggested that Hudson Bay wont be around in ~10,000 years</a:t>
            </a:r>
            <a:endParaRPr lang="en-US" dirty="0"/>
          </a:p>
        </p:txBody>
      </p:sp>
      <p:pic>
        <p:nvPicPr>
          <p:cNvPr id="1026" name="Picture 2" descr="rebound.png"/>
          <p:cNvPicPr>
            <a:picLocks noChangeAspect="1" noChangeArrowheads="1"/>
          </p:cNvPicPr>
          <p:nvPr/>
        </p:nvPicPr>
        <p:blipFill>
          <a:blip r:embed="rId2" cstate="print"/>
          <a:srcRect/>
          <a:stretch>
            <a:fillRect/>
          </a:stretch>
        </p:blipFill>
        <p:spPr bwMode="auto">
          <a:xfrm>
            <a:off x="4495800" y="3886200"/>
            <a:ext cx="3733800" cy="2554259"/>
          </a:xfrm>
          <a:prstGeom prst="rect">
            <a:avLst/>
          </a:prstGeom>
          <a:noFill/>
        </p:spPr>
      </p:pic>
      <p:pic>
        <p:nvPicPr>
          <p:cNvPr id="1028" name="Picture 4" descr="http://img.geocaching.com/cache/1a8b8b0f-045c-466a-9df6-c0d8238c915d.jpg"/>
          <p:cNvPicPr>
            <a:picLocks noChangeAspect="1" noChangeArrowheads="1"/>
          </p:cNvPicPr>
          <p:nvPr/>
        </p:nvPicPr>
        <p:blipFill>
          <a:blip r:embed="rId3" cstate="print"/>
          <a:srcRect/>
          <a:stretch>
            <a:fillRect/>
          </a:stretch>
        </p:blipFill>
        <p:spPr bwMode="auto">
          <a:xfrm>
            <a:off x="990600" y="4419600"/>
            <a:ext cx="2667000" cy="1695451"/>
          </a:xfrm>
          <a:prstGeom prst="rect">
            <a:avLst/>
          </a:prstGeom>
          <a:noFill/>
        </p:spPr>
      </p:pic>
      <p:sp>
        <p:nvSpPr>
          <p:cNvPr id="6" name="TextBox 5"/>
          <p:cNvSpPr txBox="1"/>
          <p:nvPr/>
        </p:nvSpPr>
        <p:spPr>
          <a:xfrm>
            <a:off x="6324600" y="6477000"/>
            <a:ext cx="2514600" cy="381000"/>
          </a:xfrm>
          <a:prstGeom prst="rect">
            <a:avLst/>
          </a:prstGeom>
          <a:noFill/>
        </p:spPr>
        <p:txBody>
          <a:bodyPr wrap="square" rtlCol="0">
            <a:spAutoFit/>
          </a:bodyPr>
          <a:lstStyle/>
          <a:p>
            <a:r>
              <a:rPr lang="en-US" dirty="0" smtClean="0"/>
              <a:t>isostacy.wikispaces.org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1357312" y="269557"/>
            <a:ext cx="6429375" cy="6296025"/>
          </a:xfrm>
          <a:prstGeom prst="rect">
            <a:avLst/>
          </a:prstGeom>
        </p:spPr>
      </p:pic>
      <p:grpSp>
        <p:nvGrpSpPr>
          <p:cNvPr id="3" name="Group 4"/>
          <p:cNvGrpSpPr/>
          <p:nvPr/>
        </p:nvGrpSpPr>
        <p:grpSpPr>
          <a:xfrm>
            <a:off x="6288184" y="5257800"/>
            <a:ext cx="2392132" cy="1231582"/>
            <a:chOff x="6288184" y="5257800"/>
            <a:chExt cx="2392132" cy="1231582"/>
          </a:xfrm>
        </p:grpSpPr>
        <p:pic>
          <p:nvPicPr>
            <p:cNvPr id="1028" name="Picture 4" descr="http://www.abouthumanevolution.org/images/homhab275.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15" t="5389" r="9745" b="20278"/>
            <a:stretch/>
          </p:blipFill>
          <p:spPr bwMode="auto">
            <a:xfrm>
              <a:off x="6524625" y="5257800"/>
              <a:ext cx="1046844" cy="123158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errar llave 10"/>
            <p:cNvSpPr/>
            <p:nvPr/>
          </p:nvSpPr>
          <p:spPr>
            <a:xfrm>
              <a:off x="6288184" y="5277256"/>
              <a:ext cx="138684" cy="609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uadroTexto 11"/>
            <p:cNvSpPr txBox="1"/>
            <p:nvPr/>
          </p:nvSpPr>
          <p:spPr>
            <a:xfrm>
              <a:off x="7842116" y="5602069"/>
              <a:ext cx="838200" cy="646331"/>
            </a:xfrm>
            <a:prstGeom prst="rect">
              <a:avLst/>
            </a:prstGeom>
            <a:noFill/>
          </p:spPr>
          <p:txBody>
            <a:bodyPr wrap="square" rtlCol="0">
              <a:spAutoFit/>
            </a:bodyPr>
            <a:lstStyle/>
            <a:p>
              <a:pPr algn="ctr"/>
              <a:r>
                <a:rPr lang="en-US" dirty="0" smtClean="0"/>
                <a:t>Homo </a:t>
              </a:r>
              <a:r>
                <a:rPr lang="en-US" dirty="0" err="1" smtClean="0"/>
                <a:t>habilis</a:t>
              </a:r>
              <a:endParaRPr lang="en-US" dirty="0"/>
            </a:p>
          </p:txBody>
        </p:sp>
      </p:grpSp>
      <p:grpSp>
        <p:nvGrpSpPr>
          <p:cNvPr id="4" name="Group 2"/>
          <p:cNvGrpSpPr/>
          <p:nvPr/>
        </p:nvGrpSpPr>
        <p:grpSpPr>
          <a:xfrm>
            <a:off x="6288184" y="3657600"/>
            <a:ext cx="2817716" cy="1580744"/>
            <a:chOff x="6288184" y="3429000"/>
            <a:chExt cx="2817716" cy="1580744"/>
          </a:xfrm>
        </p:grpSpPr>
        <p:pic>
          <p:nvPicPr>
            <p:cNvPr id="1026" name="Picture 2" descr="http://4.bp.blogspot.com/-R2BMWLaczlM/ULkEZWdGieI/AAAAAAAAX-o/YJ8oweLz_7I/s1600/Ice+Age+Manny+Sid+and+Dieg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545" t="2402" r="6061" b="6306"/>
            <a:stretch/>
          </p:blipFill>
          <p:spPr bwMode="auto">
            <a:xfrm>
              <a:off x="6503068" y="3429000"/>
              <a:ext cx="2602832" cy="158074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errar llave 10"/>
            <p:cNvSpPr/>
            <p:nvPr/>
          </p:nvSpPr>
          <p:spPr>
            <a:xfrm>
              <a:off x="6288184" y="3429000"/>
              <a:ext cx="138684" cy="1524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upo 13"/>
          <p:cNvGrpSpPr/>
          <p:nvPr/>
        </p:nvGrpSpPr>
        <p:grpSpPr>
          <a:xfrm>
            <a:off x="97019" y="6150429"/>
            <a:ext cx="2265181" cy="695903"/>
            <a:chOff x="97019" y="6150429"/>
            <a:chExt cx="2265181" cy="695903"/>
          </a:xfrm>
        </p:grpSpPr>
        <p:pic>
          <p:nvPicPr>
            <p:cNvPr id="10" name="Picture 4" descr="http://upload.wikimedia.org/wikipedia/commons/thumb/f/f4/Titanoides.jpg/1024px-Titanoide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019" y="6150429"/>
              <a:ext cx="916304" cy="59327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Conector recto de flecha 14"/>
            <p:cNvCxnSpPr/>
            <p:nvPr/>
          </p:nvCxnSpPr>
          <p:spPr>
            <a:xfrm flipH="1">
              <a:off x="1135856" y="6447064"/>
              <a:ext cx="214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685800" y="6477000"/>
              <a:ext cx="1676400" cy="369332"/>
            </a:xfrm>
            <a:prstGeom prst="rect">
              <a:avLst/>
            </a:prstGeom>
            <a:noFill/>
          </p:spPr>
          <p:txBody>
            <a:bodyPr wrap="square" rtlCol="0">
              <a:spAutoFit/>
            </a:bodyPr>
            <a:lstStyle/>
            <a:p>
              <a:pPr algn="ctr"/>
              <a:r>
                <a:rPr lang="en-US" smtClean="0"/>
                <a:t>1</a:t>
              </a:r>
              <a:r>
                <a:rPr lang="en-US" baseline="30000" smtClean="0"/>
                <a:t>st</a:t>
              </a:r>
              <a:r>
                <a:rPr lang="en-US" smtClean="0"/>
                <a:t> mammals</a:t>
              </a:r>
              <a:endParaRPr lang="en-US" dirty="0"/>
            </a:p>
          </p:txBody>
        </p:sp>
      </p:grpSp>
      <p:grpSp>
        <p:nvGrpSpPr>
          <p:cNvPr id="8" name="Grupo 12"/>
          <p:cNvGrpSpPr/>
          <p:nvPr/>
        </p:nvGrpSpPr>
        <p:grpSpPr>
          <a:xfrm>
            <a:off x="-152400" y="4766846"/>
            <a:ext cx="1676400" cy="1329154"/>
            <a:chOff x="-152400" y="4766846"/>
            <a:chExt cx="1676400" cy="1329154"/>
          </a:xfrm>
        </p:grpSpPr>
        <p:cxnSp>
          <p:nvCxnSpPr>
            <p:cNvPr id="6" name="Conector recto de flecha 5"/>
            <p:cNvCxnSpPr/>
            <p:nvPr/>
          </p:nvCxnSpPr>
          <p:spPr>
            <a:xfrm flipH="1">
              <a:off x="1143000" y="6003471"/>
              <a:ext cx="214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http://upload.wikimedia.org/wikipedia/commons/thumb/d/d0/Barns_grand_tetons.jpg/220px-Barns_grand_tetons.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1763" r="17242" b="8772"/>
            <a:stretch/>
          </p:blipFill>
          <p:spPr bwMode="auto">
            <a:xfrm>
              <a:off x="38099" y="5105400"/>
              <a:ext cx="1034145" cy="9906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uadroTexto 16"/>
            <p:cNvSpPr txBox="1"/>
            <p:nvPr/>
          </p:nvSpPr>
          <p:spPr>
            <a:xfrm>
              <a:off x="-152400" y="4766846"/>
              <a:ext cx="1676400" cy="338554"/>
            </a:xfrm>
            <a:prstGeom prst="rect">
              <a:avLst/>
            </a:prstGeom>
            <a:noFill/>
          </p:spPr>
          <p:txBody>
            <a:bodyPr wrap="square" rtlCol="0">
              <a:spAutoFit/>
            </a:bodyPr>
            <a:lstStyle/>
            <a:p>
              <a:pPr algn="ctr"/>
              <a:r>
                <a:rPr lang="en-US" sz="1600" smtClean="0"/>
                <a:t>Rockies &amp; Alps</a:t>
              </a:r>
              <a:endParaRPr lang="en-US" sz="1600" dirty="0"/>
            </a:p>
          </p:txBody>
        </p:sp>
      </p:grpSp>
    </p:spTree>
    <p:extLst>
      <p:ext uri="{BB962C8B-B14F-4D97-AF65-F5344CB8AC3E}">
        <p14:creationId xmlns:p14="http://schemas.microsoft.com/office/powerpoint/2010/main" xmlns="" val="2858603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6200" y="565008"/>
            <a:ext cx="6174284" cy="6216792"/>
          </a:xfrm>
          <a:prstGeom prst="rect">
            <a:avLst/>
          </a:prstGeom>
          <a:noFill/>
          <a:ln w="9525">
            <a:noFill/>
            <a:miter lim="800000"/>
            <a:headEnd/>
            <a:tailEnd/>
          </a:ln>
        </p:spPr>
      </p:pic>
      <p:sp>
        <p:nvSpPr>
          <p:cNvPr id="4" name="TextBox 3"/>
          <p:cNvSpPr txBox="1"/>
          <p:nvPr/>
        </p:nvSpPr>
        <p:spPr>
          <a:xfrm>
            <a:off x="3276600" y="3669268"/>
            <a:ext cx="3962400" cy="369332"/>
          </a:xfrm>
          <a:prstGeom prst="rect">
            <a:avLst/>
          </a:prstGeom>
          <a:noFill/>
        </p:spPr>
        <p:txBody>
          <a:bodyPr wrap="square" rtlCol="0">
            <a:spAutoFit/>
          </a:bodyPr>
          <a:lstStyle/>
          <a:p>
            <a:r>
              <a:rPr lang="en-US" dirty="0" smtClean="0"/>
              <a:t>Greenland Ice Sheet contribution</a:t>
            </a:r>
            <a:endParaRPr lang="en-US" dirty="0"/>
          </a:p>
        </p:txBody>
      </p:sp>
      <p:sp>
        <p:nvSpPr>
          <p:cNvPr id="5" name="TextBox 4"/>
          <p:cNvSpPr txBox="1"/>
          <p:nvPr/>
        </p:nvSpPr>
        <p:spPr>
          <a:xfrm>
            <a:off x="3657600" y="4876800"/>
            <a:ext cx="2209800" cy="381000"/>
          </a:xfrm>
          <a:prstGeom prst="rect">
            <a:avLst/>
          </a:prstGeom>
          <a:noFill/>
        </p:spPr>
        <p:txBody>
          <a:bodyPr wrap="square" rtlCol="0">
            <a:spAutoFit/>
          </a:bodyPr>
          <a:lstStyle/>
          <a:p>
            <a:r>
              <a:rPr lang="en-US" dirty="0" smtClean="0"/>
              <a:t>GIS temp anomaly</a:t>
            </a:r>
            <a:endParaRPr lang="en-US" dirty="0"/>
          </a:p>
        </p:txBody>
      </p:sp>
      <p:sp>
        <p:nvSpPr>
          <p:cNvPr id="6" name="TextBox 5"/>
          <p:cNvSpPr txBox="1"/>
          <p:nvPr/>
        </p:nvSpPr>
        <p:spPr>
          <a:xfrm>
            <a:off x="6400800" y="1066800"/>
            <a:ext cx="2362200" cy="2585323"/>
          </a:xfrm>
          <a:prstGeom prst="rect">
            <a:avLst/>
          </a:prstGeom>
          <a:noFill/>
        </p:spPr>
        <p:txBody>
          <a:bodyPr wrap="square" rtlCol="0">
            <a:spAutoFit/>
          </a:bodyPr>
          <a:lstStyle/>
          <a:p>
            <a:r>
              <a:rPr lang="en-US" dirty="0" smtClean="0"/>
              <a:t>Increases in sea level around 125-115 ka</a:t>
            </a:r>
          </a:p>
          <a:p>
            <a:endParaRPr lang="en-US" dirty="0" smtClean="0"/>
          </a:p>
          <a:p>
            <a:r>
              <a:rPr lang="en-US" dirty="0" smtClean="0"/>
              <a:t>Regionally </a:t>
            </a:r>
            <a:r>
              <a:rPr lang="en-US" dirty="0" smtClean="0"/>
              <a:t>dependent</a:t>
            </a:r>
          </a:p>
          <a:p>
            <a:endParaRPr lang="en-US" dirty="0" smtClean="0"/>
          </a:p>
          <a:p>
            <a:r>
              <a:rPr lang="en-US" dirty="0" smtClean="0"/>
              <a:t>Glacial </a:t>
            </a:r>
            <a:r>
              <a:rPr lang="en-US" dirty="0" err="1" smtClean="0"/>
              <a:t>isostasy</a:t>
            </a:r>
            <a:endParaRPr lang="en-US" dirty="0" smtClean="0"/>
          </a:p>
          <a:p>
            <a:endParaRPr lang="en-US" dirty="0" smtClean="0"/>
          </a:p>
          <a:p>
            <a:r>
              <a:rPr lang="en-US" dirty="0" smtClean="0"/>
              <a:t>Also tectonics</a:t>
            </a:r>
            <a:endParaRPr lang="en-US" dirty="0" smtClean="0"/>
          </a:p>
          <a:p>
            <a:endParaRPr lang="en-US" dirty="0"/>
          </a:p>
        </p:txBody>
      </p:sp>
      <p:sp>
        <p:nvSpPr>
          <p:cNvPr id="7" name="Title 1"/>
          <p:cNvSpPr txBox="1">
            <a:spLocks/>
          </p:cNvSpPr>
          <p:nvPr/>
        </p:nvSpPr>
        <p:spPr>
          <a:xfrm>
            <a:off x="228600" y="-1524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chemeClr val="tx2"/>
                </a:solidFill>
                <a:latin typeface="+mj-lt"/>
                <a:ea typeface="+mj-ea"/>
                <a:cs typeface="+mj-cs"/>
              </a:rPr>
              <a:t>Last Interglacial sea level</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81000"/>
            <a:ext cx="8222062" cy="3595688"/>
          </a:xfrm>
          <a:prstGeom prst="rect">
            <a:avLst/>
          </a:prstGeom>
          <a:noFill/>
          <a:ln w="9525">
            <a:noFill/>
            <a:miter lim="800000"/>
            <a:headEnd/>
            <a:tailEnd/>
          </a:ln>
        </p:spPr>
      </p:pic>
      <p:sp>
        <p:nvSpPr>
          <p:cNvPr id="4" name="Content Placeholder 3"/>
          <p:cNvSpPr>
            <a:spLocks noGrp="1"/>
          </p:cNvSpPr>
          <p:nvPr>
            <p:ph idx="1"/>
          </p:nvPr>
        </p:nvSpPr>
        <p:spPr>
          <a:xfrm>
            <a:off x="457200" y="4419600"/>
            <a:ext cx="8686800" cy="2133600"/>
          </a:xfrm>
        </p:spPr>
        <p:txBody>
          <a:bodyPr>
            <a:normAutofit fontScale="92500" lnSpcReduction="20000"/>
          </a:bodyPr>
          <a:lstStyle/>
          <a:p>
            <a:r>
              <a:rPr lang="en-US" dirty="0" smtClean="0"/>
              <a:t>Ice sheet models showing GIS</a:t>
            </a:r>
          </a:p>
          <a:p>
            <a:r>
              <a:rPr lang="en-US" dirty="0" smtClean="0"/>
              <a:t>GIS very likely contributed 1.4 – 4.3 meters sea level rise last interglacial</a:t>
            </a:r>
          </a:p>
          <a:p>
            <a:r>
              <a:rPr lang="en-US" dirty="0" smtClean="0"/>
              <a:t>Sediments show Greenland not ice-free during LIG</a:t>
            </a:r>
          </a:p>
          <a:p>
            <a:r>
              <a:rPr lang="en-US" dirty="0" smtClean="0"/>
              <a:t>Medium confidence on contribution from Antarctic ice sheet, little data available (5 m sea level higher)</a:t>
            </a:r>
            <a:endParaRPr lang="en-US" dirty="0"/>
          </a:p>
        </p:txBody>
      </p:sp>
      <p:sp>
        <p:nvSpPr>
          <p:cNvPr id="5" name="Oval 4"/>
          <p:cNvSpPr/>
          <p:nvPr/>
        </p:nvSpPr>
        <p:spPr>
          <a:xfrm>
            <a:off x="6248400" y="1828800"/>
            <a:ext cx="1371600" cy="2362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304800"/>
            <a:ext cx="6666935" cy="5181600"/>
          </a:xfrm>
          <a:prstGeom prst="rect">
            <a:avLst/>
          </a:prstGeom>
          <a:noFill/>
          <a:ln w="9525">
            <a:noFill/>
            <a:miter lim="800000"/>
            <a:headEnd/>
            <a:tailEnd/>
          </a:ln>
        </p:spPr>
      </p:pic>
      <p:sp>
        <p:nvSpPr>
          <p:cNvPr id="3" name="TextBox 2"/>
          <p:cNvSpPr txBox="1"/>
          <p:nvPr/>
        </p:nvSpPr>
        <p:spPr>
          <a:xfrm>
            <a:off x="6400800" y="762000"/>
            <a:ext cx="3048000" cy="646331"/>
          </a:xfrm>
          <a:prstGeom prst="rect">
            <a:avLst/>
          </a:prstGeom>
          <a:noFill/>
        </p:spPr>
        <p:txBody>
          <a:bodyPr wrap="square" rtlCol="0">
            <a:spAutoFit/>
          </a:bodyPr>
          <a:lstStyle/>
          <a:p>
            <a:r>
              <a:rPr lang="en-US" b="1" u="sng" dirty="0" smtClean="0"/>
              <a:t>Last glacial termination</a:t>
            </a:r>
            <a:endParaRPr lang="en-US" dirty="0" smtClean="0"/>
          </a:p>
          <a:p>
            <a:endParaRPr lang="en-US" b="1" u="sng"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5014" y="1219200"/>
            <a:ext cx="6574386" cy="3962400"/>
          </a:xfrm>
          <a:prstGeom prst="rect">
            <a:avLst/>
          </a:prstGeom>
          <a:noFill/>
          <a:ln w="9525">
            <a:noFill/>
            <a:miter lim="800000"/>
            <a:headEnd/>
            <a:tailEnd/>
          </a:ln>
        </p:spPr>
      </p:pic>
      <p:sp>
        <p:nvSpPr>
          <p:cNvPr id="3" name="Title 2"/>
          <p:cNvSpPr>
            <a:spLocks noGrp="1"/>
          </p:cNvSpPr>
          <p:nvPr>
            <p:ph type="title"/>
          </p:nvPr>
        </p:nvSpPr>
        <p:spPr>
          <a:xfrm>
            <a:off x="457200" y="-76200"/>
            <a:ext cx="8229600" cy="1143000"/>
          </a:xfrm>
        </p:spPr>
        <p:txBody>
          <a:bodyPr>
            <a:normAutofit fontScale="90000"/>
          </a:bodyPr>
          <a:lstStyle/>
          <a:p>
            <a:r>
              <a:rPr lang="en-US" dirty="0" smtClean="0"/>
              <a:t>Current sea level change context</a:t>
            </a:r>
            <a:endParaRPr lang="en-US" dirty="0"/>
          </a:p>
        </p:txBody>
      </p:sp>
      <p:sp>
        <p:nvSpPr>
          <p:cNvPr id="5" name="TextBox 4"/>
          <p:cNvSpPr txBox="1"/>
          <p:nvPr/>
        </p:nvSpPr>
        <p:spPr>
          <a:xfrm>
            <a:off x="6629400" y="1371600"/>
            <a:ext cx="2514600" cy="5909310"/>
          </a:xfrm>
          <a:prstGeom prst="rect">
            <a:avLst/>
          </a:prstGeom>
          <a:noFill/>
        </p:spPr>
        <p:txBody>
          <a:bodyPr wrap="square" rtlCol="0">
            <a:spAutoFit/>
          </a:bodyPr>
          <a:lstStyle/>
          <a:p>
            <a:r>
              <a:rPr lang="en-US" dirty="0" smtClean="0"/>
              <a:t>Current change ~ 3 mm/yr global average</a:t>
            </a:r>
          </a:p>
          <a:p>
            <a:endParaRPr lang="en-US" dirty="0" smtClean="0"/>
          </a:p>
          <a:p>
            <a:r>
              <a:rPr lang="en-US" dirty="0" smtClean="0"/>
              <a:t>Unusually high in the context of the last two millennia (medium confidence)</a:t>
            </a:r>
          </a:p>
          <a:p>
            <a:endParaRPr lang="en-US" dirty="0" smtClean="0"/>
          </a:p>
          <a:p>
            <a:r>
              <a:rPr lang="en-US" dirty="0" smtClean="0"/>
              <a:t>Has </a:t>
            </a:r>
            <a:r>
              <a:rPr lang="en-US" dirty="0" smtClean="0"/>
              <a:t>been accelerating since ~ </a:t>
            </a:r>
            <a:r>
              <a:rPr lang="en-US" dirty="0" smtClean="0"/>
              <a:t>1900</a:t>
            </a:r>
            <a:endParaRPr lang="en-US" dirty="0" smtClean="0"/>
          </a:p>
          <a:p>
            <a:endParaRPr lang="en-US" dirty="0" smtClean="0"/>
          </a:p>
          <a:p>
            <a:r>
              <a:rPr lang="en-US" dirty="0" smtClean="0"/>
              <a:t>Local areas can be drastically different due to tectonics</a:t>
            </a:r>
          </a:p>
          <a:p>
            <a:endParaRPr lang="en-US" dirty="0" smtClean="0"/>
          </a:p>
          <a:p>
            <a:r>
              <a:rPr lang="en-US" dirty="0" smtClean="0"/>
              <a:t>Much lower than glacial termination periods</a:t>
            </a:r>
          </a:p>
          <a:p>
            <a:endParaRPr lang="en-US" dirty="0" smtClean="0"/>
          </a:p>
          <a:p>
            <a:endParaRPr lang="en-US" dirty="0" smtClean="0"/>
          </a:p>
          <a:p>
            <a:endParaRPr lang="en-US" dirty="0" smtClean="0"/>
          </a:p>
        </p:txBody>
      </p:sp>
      <p:cxnSp>
        <p:nvCxnSpPr>
          <p:cNvPr id="7" name="Straight Arrow Connector 6"/>
          <p:cNvCxnSpPr/>
          <p:nvPr/>
        </p:nvCxnSpPr>
        <p:spPr>
          <a:xfrm flipV="1">
            <a:off x="3886200" y="2362200"/>
            <a:ext cx="16002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5486400"/>
            <a:ext cx="3048000" cy="646331"/>
          </a:xfrm>
          <a:prstGeom prst="rect">
            <a:avLst/>
          </a:prstGeom>
          <a:noFill/>
        </p:spPr>
        <p:txBody>
          <a:bodyPr wrap="square" rtlCol="0">
            <a:spAutoFit/>
          </a:bodyPr>
          <a:lstStyle/>
          <a:p>
            <a:r>
              <a:rPr lang="en-US" dirty="0" smtClean="0"/>
              <a:t>Sea level rose ~ 15 meters in 500 years!!!</a:t>
            </a:r>
            <a:endParaRPr lang="en-US" dirty="0"/>
          </a:p>
        </p:txBody>
      </p:sp>
      <p:cxnSp>
        <p:nvCxnSpPr>
          <p:cNvPr id="12" name="Straight Arrow Connector 11"/>
          <p:cNvCxnSpPr/>
          <p:nvPr/>
        </p:nvCxnSpPr>
        <p:spPr>
          <a:xfrm flipV="1">
            <a:off x="1828800" y="49530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6135469"/>
            <a:ext cx="5943600" cy="646331"/>
          </a:xfrm>
          <a:prstGeom prst="rect">
            <a:avLst/>
          </a:prstGeom>
          <a:noFill/>
        </p:spPr>
        <p:txBody>
          <a:bodyPr wrap="square" rtlCol="0">
            <a:spAutoFit/>
          </a:bodyPr>
          <a:lstStyle/>
          <a:p>
            <a:r>
              <a:rPr lang="en-US" dirty="0" smtClean="0"/>
              <a:t>Evidence of rapid ice sheet melting and sea level rise ~ 130 meters in 13 </a:t>
            </a:r>
            <a:r>
              <a:rPr lang="en-US" dirty="0" err="1" smtClean="0"/>
              <a:t>kyr</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Abrupt Past Climate Changes</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Temperature (and other quantities) based </a:t>
            </a:r>
            <a:r>
              <a:rPr lang="en-US" dirty="0" smtClean="0"/>
              <a:t>on </a:t>
            </a:r>
            <a:r>
              <a:rPr lang="el-GR" dirty="0" smtClean="0"/>
              <a:t>δ</a:t>
            </a:r>
            <a:r>
              <a:rPr lang="en-US" baseline="30000" dirty="0" smtClean="0"/>
              <a:t>18</a:t>
            </a:r>
            <a:r>
              <a:rPr lang="en-US" dirty="0" smtClean="0"/>
              <a:t>O records of ocean sediments, ice cores and </a:t>
            </a:r>
            <a:r>
              <a:rPr lang="en-US" dirty="0" smtClean="0"/>
              <a:t>corals</a:t>
            </a:r>
            <a:endParaRPr lang="en-US" dirty="0" smtClean="0"/>
          </a:p>
          <a:p>
            <a:r>
              <a:rPr lang="en-US" dirty="0" smtClean="0"/>
              <a:t>Theorized </a:t>
            </a:r>
            <a:r>
              <a:rPr lang="en-US" dirty="0" smtClean="0"/>
              <a:t>to be possibly both from external </a:t>
            </a:r>
            <a:r>
              <a:rPr lang="en-US" dirty="0" err="1" smtClean="0"/>
              <a:t>forcings</a:t>
            </a:r>
            <a:r>
              <a:rPr lang="en-US" dirty="0" smtClean="0"/>
              <a:t> and internal dynamics</a:t>
            </a:r>
          </a:p>
          <a:p>
            <a:r>
              <a:rPr lang="en-US" dirty="0" smtClean="0"/>
              <a:t>Nonlinearities and/or thresholds in underlying climate dynamics</a:t>
            </a:r>
          </a:p>
          <a:p>
            <a:r>
              <a:rPr lang="en-US" dirty="0" smtClean="0"/>
              <a:t>Order of 10 – 100 years</a:t>
            </a:r>
          </a:p>
          <a:p>
            <a:r>
              <a:rPr lang="en-US" dirty="0" err="1" smtClean="0"/>
              <a:t>Dansegaard-Oeschger</a:t>
            </a:r>
            <a:r>
              <a:rPr lang="en-US" dirty="0" smtClean="0"/>
              <a:t> (DO) events and Heinrich </a:t>
            </a:r>
            <a:r>
              <a:rPr lang="en-US" dirty="0" smtClean="0"/>
              <a:t>events (last ice age)</a:t>
            </a:r>
          </a:p>
          <a:p>
            <a:r>
              <a:rPr lang="en-US" dirty="0" smtClean="0"/>
              <a:t>Past repeating itself?</a:t>
            </a:r>
            <a:endParaRPr lang="en-US" dirty="0" smtClean="0"/>
          </a:p>
          <a:p>
            <a:pPr>
              <a:buNone/>
            </a:pPr>
            <a:endParaRPr lang="en-US" dirty="0" smtClean="0"/>
          </a:p>
          <a:p>
            <a:pPr>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fontScale="90000"/>
          </a:bodyPr>
          <a:lstStyle/>
          <a:p>
            <a:r>
              <a:rPr lang="en-US" dirty="0" err="1" smtClean="0"/>
              <a:t>Dansgaard–Oeschger</a:t>
            </a:r>
            <a:r>
              <a:rPr lang="en-US" dirty="0" smtClean="0"/>
              <a:t> (</a:t>
            </a:r>
            <a:r>
              <a:rPr lang="en-US" dirty="0" smtClean="0"/>
              <a:t>DO) </a:t>
            </a:r>
            <a:r>
              <a:rPr lang="en-US" dirty="0" smtClean="0"/>
              <a:t>events</a:t>
            </a:r>
            <a:endParaRPr lang="en-US" dirty="0"/>
          </a:p>
        </p:txBody>
      </p:sp>
      <p:sp>
        <p:nvSpPr>
          <p:cNvPr id="3" name="Content Placeholder 2"/>
          <p:cNvSpPr>
            <a:spLocks noGrp="1"/>
          </p:cNvSpPr>
          <p:nvPr>
            <p:ph idx="1"/>
          </p:nvPr>
        </p:nvSpPr>
        <p:spPr>
          <a:xfrm>
            <a:off x="228600" y="4114800"/>
            <a:ext cx="9144000" cy="2514600"/>
          </a:xfrm>
        </p:spPr>
        <p:txBody>
          <a:bodyPr>
            <a:normAutofit fontScale="92500"/>
          </a:bodyPr>
          <a:lstStyle/>
          <a:p>
            <a:r>
              <a:rPr lang="en-US" dirty="0" smtClean="0"/>
              <a:t>25 </a:t>
            </a:r>
            <a:r>
              <a:rPr lang="en-US" dirty="0" smtClean="0"/>
              <a:t>observed events </a:t>
            </a:r>
            <a:r>
              <a:rPr lang="en-US" dirty="0" smtClean="0"/>
              <a:t>during last glacial period</a:t>
            </a:r>
          </a:p>
          <a:p>
            <a:r>
              <a:rPr lang="en-US" dirty="0" smtClean="0"/>
              <a:t>Occur on multiples of 1470 </a:t>
            </a:r>
            <a:r>
              <a:rPr lang="en-US" dirty="0" smtClean="0"/>
              <a:t>years(?)</a:t>
            </a:r>
            <a:endParaRPr lang="en-US" dirty="0" smtClean="0"/>
          </a:p>
          <a:p>
            <a:r>
              <a:rPr lang="en-US" dirty="0" smtClean="0"/>
              <a:t>Rapid </a:t>
            </a:r>
            <a:r>
              <a:rPr lang="en-US" dirty="0" smtClean="0"/>
              <a:t>North Atlantic</a:t>
            </a:r>
            <a:r>
              <a:rPr lang="en-US" dirty="0" smtClean="0"/>
              <a:t> </a:t>
            </a:r>
            <a:r>
              <a:rPr lang="en-US" dirty="0" smtClean="0"/>
              <a:t>warming followed by gradual cooling</a:t>
            </a:r>
          </a:p>
          <a:p>
            <a:r>
              <a:rPr lang="en-US" dirty="0" smtClean="0"/>
              <a:t>Up to 16 °C warming within </a:t>
            </a:r>
            <a:r>
              <a:rPr lang="en-US" dirty="0" smtClean="0"/>
              <a:t>decades in Greenland(!)</a:t>
            </a:r>
            <a:endParaRPr lang="en-US" dirty="0" smtClean="0"/>
          </a:p>
          <a:p>
            <a:r>
              <a:rPr lang="en-US" dirty="0" smtClean="0"/>
              <a:t>Physical explanation lacking (AMOC? Ice feedbacks? Not solar)</a:t>
            </a:r>
          </a:p>
          <a:p>
            <a:endParaRPr lang="en-US" dirty="0" smtClean="0"/>
          </a:p>
          <a:p>
            <a:endParaRPr lang="en-US" dirty="0" smtClean="0"/>
          </a:p>
          <a:p>
            <a:endParaRPr lang="en-US" dirty="0"/>
          </a:p>
        </p:txBody>
      </p:sp>
      <p:sp>
        <p:nvSpPr>
          <p:cNvPr id="5" name="TextBox 4"/>
          <p:cNvSpPr txBox="1"/>
          <p:nvPr/>
        </p:nvSpPr>
        <p:spPr>
          <a:xfrm>
            <a:off x="4648200" y="3267670"/>
            <a:ext cx="2667000" cy="923330"/>
          </a:xfrm>
          <a:prstGeom prst="rect">
            <a:avLst/>
          </a:prstGeom>
          <a:noFill/>
        </p:spPr>
        <p:txBody>
          <a:bodyPr wrap="square" rtlCol="0">
            <a:spAutoFit/>
          </a:bodyPr>
          <a:lstStyle/>
          <a:p>
            <a:r>
              <a:rPr lang="en-US" dirty="0" smtClean="0"/>
              <a:t>Much stronger response in Greenland than </a:t>
            </a:r>
            <a:r>
              <a:rPr lang="en-US" dirty="0" smtClean="0"/>
              <a:t>Antarctica</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305300" y="1295400"/>
            <a:ext cx="4991100" cy="2040387"/>
          </a:xfrm>
          <a:prstGeom prst="rect">
            <a:avLst/>
          </a:prstGeom>
          <a:noFill/>
          <a:ln w="9525">
            <a:noFill/>
            <a:miter lim="800000"/>
            <a:headEnd/>
            <a:tailEnd/>
          </a:ln>
        </p:spPr>
      </p:pic>
      <p:sp>
        <p:nvSpPr>
          <p:cNvPr id="11" name="TextBox 10"/>
          <p:cNvSpPr txBox="1"/>
          <p:nvPr/>
        </p:nvSpPr>
        <p:spPr>
          <a:xfrm>
            <a:off x="4419600" y="6488668"/>
            <a:ext cx="5334000" cy="369332"/>
          </a:xfrm>
          <a:prstGeom prst="rect">
            <a:avLst/>
          </a:prstGeom>
          <a:noFill/>
        </p:spPr>
        <p:txBody>
          <a:bodyPr wrap="square" rtlCol="0">
            <a:spAutoFit/>
          </a:bodyPr>
          <a:lstStyle/>
          <a:p>
            <a:r>
              <a:rPr lang="en-US" dirty="0" smtClean="0"/>
              <a:t>Ncdc.noaa.gov; Clement </a:t>
            </a:r>
            <a:r>
              <a:rPr lang="en-US" dirty="0" smtClean="0"/>
              <a:t>and Peterson (2008)</a:t>
            </a:r>
            <a:endParaRPr lang="en-US" dirty="0"/>
          </a:p>
        </p:txBody>
      </p:sp>
      <p:pic>
        <p:nvPicPr>
          <p:cNvPr id="10244" name="Picture 4" descr="Global climate anomalies during Heinrich events or cold periods between D-O events."/>
          <p:cNvPicPr>
            <a:picLocks noChangeAspect="1" noChangeArrowheads="1"/>
          </p:cNvPicPr>
          <p:nvPr/>
        </p:nvPicPr>
        <p:blipFill>
          <a:blip r:embed="rId3" cstate="print"/>
          <a:srcRect/>
          <a:stretch>
            <a:fillRect/>
          </a:stretch>
        </p:blipFill>
        <p:spPr bwMode="auto">
          <a:xfrm>
            <a:off x="0" y="990600"/>
            <a:ext cx="4524375" cy="2305050"/>
          </a:xfrm>
          <a:prstGeom prst="rect">
            <a:avLst/>
          </a:prstGeom>
          <a:noFill/>
        </p:spPr>
      </p:pic>
      <p:sp>
        <p:nvSpPr>
          <p:cNvPr id="9" name="TextBox 8"/>
          <p:cNvSpPr txBox="1"/>
          <p:nvPr/>
        </p:nvSpPr>
        <p:spPr>
          <a:xfrm>
            <a:off x="7467600" y="3544669"/>
            <a:ext cx="457200" cy="646331"/>
          </a:xfrm>
          <a:prstGeom prst="rect">
            <a:avLst/>
          </a:prstGeom>
          <a:noFill/>
        </p:spPr>
        <p:txBody>
          <a:bodyPr wrap="square" rtlCol="0">
            <a:spAutoFit/>
          </a:bodyPr>
          <a:lstStyle/>
          <a:p>
            <a:r>
              <a:rPr lang="en-US" sz="3600" dirty="0" smtClean="0">
                <a:solidFill>
                  <a:srgbClr val="FF0000"/>
                </a:solidFill>
                <a:sym typeface="Wingdings" pitchFamily="2" charset="2"/>
              </a:rPr>
              <a:t></a:t>
            </a:r>
            <a:endParaRPr lang="en-US" sz="3600" dirty="0">
              <a:solidFill>
                <a:srgbClr val="FF0000"/>
              </a:solidFill>
            </a:endParaRPr>
          </a:p>
        </p:txBody>
      </p:sp>
      <p:cxnSp>
        <p:nvCxnSpPr>
          <p:cNvPr id="12" name="Straight Arrow Connector 11"/>
          <p:cNvCxnSpPr/>
          <p:nvPr/>
        </p:nvCxnSpPr>
        <p:spPr>
          <a:xfrm flipH="1" flipV="1">
            <a:off x="7391400" y="3124200"/>
            <a:ext cx="2286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 y="3200400"/>
            <a:ext cx="3352800" cy="369332"/>
          </a:xfrm>
          <a:prstGeom prst="rect">
            <a:avLst/>
          </a:prstGeom>
          <a:noFill/>
        </p:spPr>
        <p:txBody>
          <a:bodyPr wrap="square" rtlCol="0">
            <a:spAutoFit/>
          </a:bodyPr>
          <a:lstStyle/>
          <a:p>
            <a:r>
              <a:rPr lang="en-US" dirty="0" smtClean="0"/>
              <a:t>Conditions between DO events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Heinrich Events/ Younger </a:t>
            </a:r>
            <a:r>
              <a:rPr lang="en-US" dirty="0" err="1" smtClean="0"/>
              <a:t>Dryas</a:t>
            </a:r>
            <a:endParaRPr lang="en-US" dirty="0"/>
          </a:p>
        </p:txBody>
      </p:sp>
      <p:sp>
        <p:nvSpPr>
          <p:cNvPr id="3" name="Content Placeholder 2"/>
          <p:cNvSpPr>
            <a:spLocks noGrp="1"/>
          </p:cNvSpPr>
          <p:nvPr>
            <p:ph idx="1"/>
          </p:nvPr>
        </p:nvSpPr>
        <p:spPr>
          <a:xfrm>
            <a:off x="228600" y="3886200"/>
            <a:ext cx="8153400" cy="2743200"/>
          </a:xfrm>
        </p:spPr>
        <p:txBody>
          <a:bodyPr>
            <a:normAutofit fontScale="70000" lnSpcReduction="20000"/>
          </a:bodyPr>
          <a:lstStyle/>
          <a:p>
            <a:r>
              <a:rPr lang="en-US" dirty="0" smtClean="0"/>
              <a:t>Cold events lasting ~ 1000 years</a:t>
            </a:r>
          </a:p>
          <a:p>
            <a:r>
              <a:rPr lang="en-US" dirty="0" smtClean="0"/>
              <a:t>Large chunks of ice break off continental ice sheet</a:t>
            </a:r>
          </a:p>
          <a:p>
            <a:r>
              <a:rPr lang="en-US" dirty="0" smtClean="0"/>
              <a:t>Carry “ice rafted debris” – high proportions of continental rocks</a:t>
            </a:r>
          </a:p>
          <a:p>
            <a:r>
              <a:rPr lang="en-US" dirty="0" smtClean="0"/>
              <a:t>Related to DO events, or at least constrain timing</a:t>
            </a:r>
          </a:p>
          <a:p>
            <a:r>
              <a:rPr lang="en-US" dirty="0" smtClean="0"/>
              <a:t>Binge-purge model, solar forcing</a:t>
            </a:r>
          </a:p>
          <a:p>
            <a:r>
              <a:rPr lang="en-US" dirty="0" smtClean="0"/>
              <a:t>Evidence</a:t>
            </a:r>
          </a:p>
          <a:p>
            <a:pPr lvl="1"/>
            <a:r>
              <a:rPr lang="en-US" dirty="0" smtClean="0"/>
              <a:t>Drop in ocean salinity</a:t>
            </a:r>
          </a:p>
          <a:p>
            <a:pPr lvl="1"/>
            <a:r>
              <a:rPr lang="en-US" dirty="0" smtClean="0"/>
              <a:t>Decreased proxy temperatures</a:t>
            </a:r>
          </a:p>
          <a:p>
            <a:pPr lvl="1"/>
            <a:r>
              <a:rPr lang="en-US" dirty="0" smtClean="0"/>
              <a:t>Tree-type changes (pollen)</a:t>
            </a:r>
          </a:p>
          <a:p>
            <a:pPr lvl="1"/>
            <a:r>
              <a:rPr lang="en-US" dirty="0" smtClean="0"/>
              <a:t>Increase in wind and ocean currents (by proxies)</a:t>
            </a:r>
          </a:p>
          <a:p>
            <a:pPr lvl="1"/>
            <a:endParaRPr lang="en-US" dirty="0" smtClean="0"/>
          </a:p>
          <a:p>
            <a:pPr lvl="1"/>
            <a:endParaRPr lang="en-US" dirty="0" smtClean="0"/>
          </a:p>
          <a:p>
            <a:endParaRPr lang="en-US" dirty="0"/>
          </a:p>
        </p:txBody>
      </p:sp>
      <p:pic>
        <p:nvPicPr>
          <p:cNvPr id="4" name="Picture 2" descr="http://upload.wikimedia.org/wikipedia/commons/thumb/0/06/Heinrich-events.png/1024px-Heinrich-events.png"/>
          <p:cNvPicPr>
            <a:picLocks noChangeAspect="1" noChangeArrowheads="1"/>
          </p:cNvPicPr>
          <p:nvPr/>
        </p:nvPicPr>
        <p:blipFill>
          <a:blip r:embed="rId2" cstate="print"/>
          <a:srcRect/>
          <a:stretch>
            <a:fillRect/>
          </a:stretch>
        </p:blipFill>
        <p:spPr bwMode="auto">
          <a:xfrm>
            <a:off x="152400" y="762000"/>
            <a:ext cx="4473907" cy="3132608"/>
          </a:xfrm>
          <a:prstGeom prst="rect">
            <a:avLst/>
          </a:prstGeom>
          <a:noFill/>
        </p:spPr>
      </p:pic>
      <p:pic>
        <p:nvPicPr>
          <p:cNvPr id="54274" name="Picture 2"/>
          <p:cNvPicPr>
            <a:picLocks noChangeAspect="1" noChangeArrowheads="1"/>
          </p:cNvPicPr>
          <p:nvPr/>
        </p:nvPicPr>
        <p:blipFill>
          <a:blip r:embed="rId3" cstate="print"/>
          <a:srcRect/>
          <a:stretch>
            <a:fillRect/>
          </a:stretch>
        </p:blipFill>
        <p:spPr bwMode="auto">
          <a:xfrm>
            <a:off x="4343400" y="838200"/>
            <a:ext cx="4629150" cy="3000375"/>
          </a:xfrm>
          <a:prstGeom prst="rect">
            <a:avLst/>
          </a:prstGeom>
          <a:noFill/>
          <a:ln w="9525">
            <a:noFill/>
            <a:miter lim="800000"/>
            <a:headEnd/>
            <a:tailEnd/>
          </a:ln>
        </p:spPr>
      </p:pic>
      <p:sp>
        <p:nvSpPr>
          <p:cNvPr id="6" name="Rectangle 5"/>
          <p:cNvSpPr/>
          <p:nvPr/>
        </p:nvSpPr>
        <p:spPr>
          <a:xfrm>
            <a:off x="1143000" y="2286000"/>
            <a:ext cx="3048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6477000"/>
            <a:ext cx="4724400" cy="369332"/>
          </a:xfrm>
          <a:prstGeom prst="rect">
            <a:avLst/>
          </a:prstGeom>
          <a:noFill/>
        </p:spPr>
        <p:txBody>
          <a:bodyPr wrap="square" rtlCol="0">
            <a:spAutoFit/>
          </a:bodyPr>
          <a:lstStyle/>
          <a:p>
            <a:r>
              <a:rPr lang="en-US" dirty="0" err="1" smtClean="0"/>
              <a:t>Mayewski</a:t>
            </a:r>
            <a:r>
              <a:rPr lang="en-US" dirty="0" smtClean="0"/>
              <a:t> et al. (1994); </a:t>
            </a:r>
            <a:r>
              <a:rPr lang="en-US" dirty="0" err="1" smtClean="0"/>
              <a:t>Broecker</a:t>
            </a:r>
            <a:r>
              <a:rPr lang="en-US" dirty="0" smtClean="0"/>
              <a:t> et al. (1991)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DO events and AMOC</a:t>
            </a:r>
            <a:endParaRPr lang="en-US" dirty="0"/>
          </a:p>
        </p:txBody>
      </p:sp>
      <p:sp>
        <p:nvSpPr>
          <p:cNvPr id="3" name="Content Placeholder 2"/>
          <p:cNvSpPr>
            <a:spLocks noGrp="1"/>
          </p:cNvSpPr>
          <p:nvPr>
            <p:ph idx="1"/>
          </p:nvPr>
        </p:nvSpPr>
        <p:spPr>
          <a:xfrm>
            <a:off x="152400" y="990600"/>
            <a:ext cx="8229600" cy="2209800"/>
          </a:xfrm>
        </p:spPr>
        <p:txBody>
          <a:bodyPr>
            <a:normAutofit fontScale="92500"/>
          </a:bodyPr>
          <a:lstStyle/>
          <a:p>
            <a:r>
              <a:rPr lang="en-US" dirty="0" smtClean="0"/>
              <a:t>Warming of Greenland ice sheet -&gt; discharge of freshwater</a:t>
            </a:r>
          </a:p>
          <a:p>
            <a:r>
              <a:rPr lang="en-US" dirty="0" smtClean="0"/>
              <a:t>Global sea level rises ~ 20 meters</a:t>
            </a:r>
          </a:p>
          <a:p>
            <a:r>
              <a:rPr lang="en-US" dirty="0" smtClean="0"/>
              <a:t>Since AR4, climate models (high confidence) that AMOC/THC changes may explain abrupt climate changes</a:t>
            </a:r>
          </a:p>
          <a:p>
            <a:r>
              <a:rPr lang="en-US" dirty="0" smtClean="0"/>
              <a:t>Release of GIS fresh water can shut down THC</a:t>
            </a:r>
          </a:p>
          <a:p>
            <a:endParaRPr lang="en-US" dirty="0" smtClean="0"/>
          </a:p>
          <a:p>
            <a:endParaRPr lang="en-US" dirty="0" smtClean="0"/>
          </a:p>
          <a:p>
            <a:endParaRPr lang="en-US" dirty="0"/>
          </a:p>
        </p:txBody>
      </p:sp>
      <p:pic>
        <p:nvPicPr>
          <p:cNvPr id="51202" name="Picture 2" descr="http://upload.wikimedia.org/wikipedia/commons/4/4c/Thermohaline_Circulation_2.png"/>
          <p:cNvPicPr>
            <a:picLocks noChangeAspect="1" noChangeArrowheads="1"/>
          </p:cNvPicPr>
          <p:nvPr/>
        </p:nvPicPr>
        <p:blipFill>
          <a:blip r:embed="rId2" cstate="print"/>
          <a:srcRect/>
          <a:stretch>
            <a:fillRect/>
          </a:stretch>
        </p:blipFill>
        <p:spPr bwMode="auto">
          <a:xfrm>
            <a:off x="3505200" y="3048000"/>
            <a:ext cx="5638800" cy="3535094"/>
          </a:xfrm>
          <a:prstGeom prst="rect">
            <a:avLst/>
          </a:prstGeom>
          <a:noFill/>
        </p:spPr>
      </p:pic>
      <p:sp>
        <p:nvSpPr>
          <p:cNvPr id="5" name="Content Placeholder 2"/>
          <p:cNvSpPr txBox="1">
            <a:spLocks/>
          </p:cNvSpPr>
          <p:nvPr/>
        </p:nvSpPr>
        <p:spPr>
          <a:xfrm>
            <a:off x="228600" y="3352800"/>
            <a:ext cx="3505200" cy="3276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52400" y="3124200"/>
            <a:ext cx="3200400" cy="4191000"/>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Widespread north Atlantic cooling affects global circulations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Drying</a:t>
            </a:r>
            <a:r>
              <a:rPr kumimoji="0" lang="en-US" sz="2600" b="0" i="0" u="none" strike="noStrike" kern="1200" cap="none" spc="0" normalizeH="0" noProof="0" dirty="0" smtClean="0">
                <a:ln>
                  <a:noFill/>
                </a:ln>
                <a:solidFill>
                  <a:schemeClr val="tx1"/>
                </a:solidFill>
                <a:effectLst/>
                <a:uLnTx/>
                <a:uFillTx/>
                <a:latin typeface="+mn-lt"/>
                <a:ea typeface="+mn-ea"/>
                <a:cs typeface="+mn-cs"/>
              </a:rPr>
              <a:t> in </a:t>
            </a:r>
            <a:r>
              <a:rPr kumimoji="0" lang="en-US" sz="2600" b="0" i="0" u="none" strike="noStrike" kern="1200" cap="none" spc="0" normalizeH="0" noProof="0" dirty="0" err="1" smtClean="0">
                <a:ln>
                  <a:noFill/>
                </a:ln>
                <a:solidFill>
                  <a:schemeClr val="tx1"/>
                </a:solidFill>
                <a:effectLst/>
                <a:uLnTx/>
                <a:uFillTx/>
                <a:latin typeface="+mn-lt"/>
                <a:ea typeface="+mn-ea"/>
                <a:cs typeface="+mn-cs"/>
              </a:rPr>
              <a:t>norther</a:t>
            </a:r>
            <a:r>
              <a:rPr lang="en-US" sz="2600" dirty="0" smtClean="0"/>
              <a:t>n South America, equatorial Africa, parts of Asia, Australia and Maritime continent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Wetter</a:t>
            </a:r>
            <a:r>
              <a:rPr kumimoji="0" lang="en-US" sz="2600" b="0" i="0" u="none" strike="noStrike" kern="1200" cap="none" spc="0" normalizeH="0" noProof="0" dirty="0" smtClean="0">
                <a:ln>
                  <a:noFill/>
                </a:ln>
                <a:solidFill>
                  <a:schemeClr val="tx1"/>
                </a:solidFill>
                <a:effectLst/>
                <a:uLnTx/>
                <a:uFillTx/>
                <a:latin typeface="+mn-lt"/>
                <a:ea typeface="+mn-ea"/>
                <a:cs typeface="+mn-cs"/>
              </a:rPr>
              <a:t> in SW North America, southern South America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Also may explain North Pacific temp variations</a:t>
            </a:r>
            <a:r>
              <a:rPr kumimoji="0" lang="en-US" sz="2600" b="0" i="0" u="none" strike="noStrike" kern="1200" cap="none" spc="0" normalizeH="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aseline="0" dirty="0" smtClean="0"/>
              <a:t>Why?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105400" y="4724400"/>
            <a:ext cx="6858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4495800"/>
            <a:ext cx="6858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4038600"/>
            <a:ext cx="6858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4800600"/>
            <a:ext cx="6858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114800"/>
            <a:ext cx="4572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5257800"/>
            <a:ext cx="4572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34200" y="6477001"/>
            <a:ext cx="2209800" cy="646331"/>
          </a:xfrm>
          <a:prstGeom prst="rect">
            <a:avLst/>
          </a:prstGeom>
          <a:noFill/>
        </p:spPr>
        <p:txBody>
          <a:bodyPr wrap="square" rtlCol="0">
            <a:spAutoFit/>
          </a:bodyPr>
          <a:lstStyle/>
          <a:p>
            <a:r>
              <a:rPr lang="en-US" dirty="0" smtClean="0"/>
              <a:t>www.wikipedia.org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7"/>
                                        </p:tgtEl>
                                        <p:attrNameLst>
                                          <p:attrName>style.visibility</p:attrName>
                                        </p:attrNameLst>
                                      </p:cBhvr>
                                      <p:to>
                                        <p:strVal val="visible"/>
                                      </p:to>
                                    </p:set>
                                  </p:childTnLst>
                                </p:cTn>
                              </p:par>
                              <p:par>
                                <p:cTn id="7" presetID="11" presetClass="entr" presetSubtype="0" repeatCount="indefinite" fill="hold" grpId="0" nodeType="withEffect">
                                  <p:stCondLst>
                                    <p:cond delay="0"/>
                                  </p:stCondLst>
                                  <p:childTnLst>
                                    <p:set>
                                      <p:cBhvr>
                                        <p:cTn id="8" dur="1000">
                                          <p:stCondLst>
                                            <p:cond delay="0"/>
                                          </p:stCondLst>
                                        </p:cTn>
                                        <p:tgtEl>
                                          <p:spTgt spid="8"/>
                                        </p:tgtEl>
                                        <p:attrNameLst>
                                          <p:attrName>style.visibility</p:attrName>
                                        </p:attrNameLst>
                                      </p:cBhvr>
                                      <p:to>
                                        <p:strVal val="visible"/>
                                      </p:to>
                                    </p:set>
                                  </p:childTnLst>
                                </p:cTn>
                              </p:par>
                              <p:par>
                                <p:cTn id="9" presetID="11" presetClass="entr" presetSubtype="0" repeatCount="indefinite" fill="hold" grpId="0" nodeType="withEffect">
                                  <p:stCondLst>
                                    <p:cond delay="0"/>
                                  </p:stCondLst>
                                  <p:childTnLst>
                                    <p:set>
                                      <p:cBhvr>
                                        <p:cTn id="10" dur="1000">
                                          <p:stCondLst>
                                            <p:cond delay="0"/>
                                          </p:stCondLst>
                                        </p:cTn>
                                        <p:tgtEl>
                                          <p:spTgt spid="9"/>
                                        </p:tgtEl>
                                        <p:attrNameLst>
                                          <p:attrName>style.visibility</p:attrName>
                                        </p:attrNameLst>
                                      </p:cBhvr>
                                      <p:to>
                                        <p:strVal val="visible"/>
                                      </p:to>
                                    </p:set>
                                  </p:childTnLst>
                                </p:cTn>
                              </p:par>
                              <p:par>
                                <p:cTn id="11" presetID="11" presetClass="entr" presetSubtype="0" repeatCount="indefinite" fill="hold" grpId="0" nodeType="withEffect">
                                  <p:stCondLst>
                                    <p:cond delay="0"/>
                                  </p:stCondLst>
                                  <p:childTnLst>
                                    <p:set>
                                      <p:cBhvr>
                                        <p:cTn id="12" dur="1000">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repeatCount="indefinite" fill="hold" grpId="0" nodeType="clickEffect">
                                  <p:stCondLst>
                                    <p:cond delay="0"/>
                                  </p:stCondLst>
                                  <p:childTnLst>
                                    <p:set>
                                      <p:cBhvr>
                                        <p:cTn id="16" dur="1000">
                                          <p:stCondLst>
                                            <p:cond delay="0"/>
                                          </p:stCondLst>
                                        </p:cTn>
                                        <p:tgtEl>
                                          <p:spTgt spid="11"/>
                                        </p:tgtEl>
                                        <p:attrNameLst>
                                          <p:attrName>style.visibility</p:attrName>
                                        </p:attrNameLst>
                                      </p:cBhvr>
                                      <p:to>
                                        <p:strVal val="visible"/>
                                      </p:to>
                                    </p:set>
                                  </p:childTnLst>
                                </p:cTn>
                              </p:par>
                              <p:par>
                                <p:cTn id="17" presetID="11" presetClass="entr" presetSubtype="0" repeatCount="indefinite" fill="hold" grpId="0" nodeType="withEffect">
                                  <p:stCondLst>
                                    <p:cond delay="0"/>
                                  </p:stCondLst>
                                  <p:childTnLst>
                                    <p:set>
                                      <p:cBhvr>
                                        <p:cTn id="18" dur="1000">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Bipolar seesaw concept</a:t>
            </a: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smtClean="0"/>
              <a:t>Equatorial temperature anomalies out of phase on millennial scales</a:t>
            </a:r>
          </a:p>
          <a:p>
            <a:r>
              <a:rPr lang="en-US" dirty="0" smtClean="0"/>
              <a:t>Dependent on deep water current from north to south Atlantic</a:t>
            </a:r>
          </a:p>
          <a:p>
            <a:r>
              <a:rPr lang="en-US" dirty="0" smtClean="0"/>
              <a:t>Antarctic warming coincident with North Atlantic cooling</a:t>
            </a:r>
          </a:p>
          <a:p>
            <a:r>
              <a:rPr lang="en-US" dirty="0" smtClean="0"/>
              <a:t>Weaker AMOC, less heat transport across the equator from south to </a:t>
            </a:r>
            <a:r>
              <a:rPr lang="en-US" dirty="0" smtClean="0"/>
              <a:t>north (Atlantic Heat Piracy)</a:t>
            </a:r>
          </a:p>
          <a:p>
            <a:r>
              <a:rPr lang="en-US" dirty="0" smtClean="0"/>
              <a:t>Finally the AABW slows down due to warming, then NADW, Gulf Stream recover</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1143000"/>
          </a:xfrm>
        </p:spPr>
        <p:txBody>
          <a:bodyPr>
            <a:normAutofit fontScale="90000"/>
          </a:bodyPr>
          <a:lstStyle/>
          <a:p>
            <a:r>
              <a:rPr lang="en-US" dirty="0" err="1" smtClean="0"/>
              <a:t>Irreversability</a:t>
            </a:r>
            <a:r>
              <a:rPr lang="en-US" dirty="0" smtClean="0"/>
              <a:t> in Climate – Ice sheets</a:t>
            </a:r>
            <a:endParaRPr lang="en-US"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r>
              <a:rPr lang="en-US" dirty="0" smtClean="0"/>
              <a:t>Modeling studies suggest multiple equilibrium states for ice sheets with respect to</a:t>
            </a:r>
          </a:p>
          <a:p>
            <a:pPr lvl="1"/>
            <a:r>
              <a:rPr lang="en-US" dirty="0" smtClean="0"/>
              <a:t>T</a:t>
            </a:r>
          </a:p>
          <a:p>
            <a:pPr lvl="1"/>
            <a:r>
              <a:rPr lang="en-US" dirty="0" smtClean="0"/>
              <a:t>CO2</a:t>
            </a:r>
          </a:p>
          <a:p>
            <a:pPr lvl="1"/>
            <a:r>
              <a:rPr lang="en-US" dirty="0" smtClean="0"/>
              <a:t>Orbital forcing</a:t>
            </a:r>
          </a:p>
          <a:p>
            <a:r>
              <a:rPr lang="en-US" dirty="0" smtClean="0"/>
              <a:t>Implies possibility of </a:t>
            </a:r>
            <a:r>
              <a:rPr lang="en-US" dirty="0" err="1" smtClean="0"/>
              <a:t>irreversability</a:t>
            </a:r>
            <a:r>
              <a:rPr lang="en-US" dirty="0" smtClean="0"/>
              <a:t> in past and future</a:t>
            </a:r>
          </a:p>
          <a:p>
            <a:r>
              <a:rPr lang="en-US" dirty="0" err="1" smtClean="0"/>
              <a:t>Hysterisis</a:t>
            </a:r>
            <a:r>
              <a:rPr lang="en-US" dirty="0" smtClean="0"/>
              <a:t> shown in ice sheet models for Antarctic ice sheets – EAIS glaciated when CO2 dropped to 600-900 </a:t>
            </a:r>
            <a:r>
              <a:rPr lang="en-US" dirty="0" err="1" smtClean="0"/>
              <a:t>ppm</a:t>
            </a:r>
            <a:r>
              <a:rPr lang="en-US" dirty="0" smtClean="0"/>
              <a:t> but </a:t>
            </a:r>
            <a:r>
              <a:rPr lang="en-US" dirty="0" err="1" smtClean="0"/>
              <a:t>deglaciation</a:t>
            </a:r>
            <a:r>
              <a:rPr lang="en-US" dirty="0" smtClean="0"/>
              <a:t> above 1200 </a:t>
            </a:r>
            <a:r>
              <a:rPr lang="en-US" dirty="0" err="1" smtClean="0"/>
              <a:t>ppm</a:t>
            </a:r>
            <a:endParaRPr lang="en-US" dirty="0" smtClean="0"/>
          </a:p>
          <a:p>
            <a:r>
              <a:rPr lang="en-US" dirty="0" smtClean="0"/>
              <a:t>May be responsible for abrupt ice volume ~ 33 Ma and coincident CO2 decrease</a:t>
            </a:r>
          </a:p>
          <a:p>
            <a:r>
              <a:rPr lang="en-US" dirty="0" smtClean="0"/>
              <a:t>WAIS may be more sensitive and may be lost (medium confidence) if CO2 stays above 350 </a:t>
            </a:r>
            <a:r>
              <a:rPr lang="en-US" dirty="0" err="1" smtClean="0"/>
              <a:t>ppm</a:t>
            </a:r>
            <a:r>
              <a:rPr lang="en-US" dirty="0" smtClean="0"/>
              <a:t> </a:t>
            </a:r>
          </a:p>
          <a:p>
            <a:pPr lvl="1"/>
            <a:r>
              <a:rPr lang="en-US" dirty="0" smtClean="0"/>
              <a:t>feedbacks</a:t>
            </a:r>
          </a:p>
          <a:p>
            <a:r>
              <a:rPr lang="en-US" dirty="0" smtClean="0"/>
              <a:t>GIS may have several equilibrium states under present climate state </a:t>
            </a:r>
            <a:r>
              <a:rPr lang="en-US" dirty="0" smtClean="0">
                <a:sym typeface="Wingdings" pitchFamily="2" charset="2"/>
              </a:rPr>
              <a:t></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477000"/>
          </a:xfrm>
        </p:spPr>
        <p:txBody>
          <a:bodyPr>
            <a:normAutofit/>
          </a:bodyPr>
          <a:lstStyle/>
          <a:p>
            <a:pPr marL="0" indent="0" algn="ctr">
              <a:buNone/>
            </a:pPr>
            <a:r>
              <a:rPr lang="en-US" u="sng" dirty="0" smtClean="0"/>
              <a:t>Solar Forcing</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lgn="ctr">
              <a:buNone/>
            </a:pPr>
            <a:r>
              <a:rPr lang="en-US" u="sng" dirty="0" smtClean="0"/>
              <a:t>Volcanic Forcing </a:t>
            </a:r>
          </a:p>
          <a:p>
            <a:pPr marL="0" indent="0">
              <a:buNone/>
            </a:pPr>
            <a:endParaRPr lang="en-US" sz="2400" dirty="0"/>
          </a:p>
        </p:txBody>
      </p:sp>
      <p:sp>
        <p:nvSpPr>
          <p:cNvPr id="2" name="Rectangle 1"/>
          <p:cNvSpPr/>
          <p:nvPr/>
        </p:nvSpPr>
        <p:spPr>
          <a:xfrm>
            <a:off x="5410200" y="1298083"/>
            <a:ext cx="1752600" cy="646331"/>
          </a:xfrm>
          <a:prstGeom prst="rect">
            <a:avLst/>
          </a:prstGeom>
        </p:spPr>
        <p:txBody>
          <a:bodyPr wrap="square">
            <a:spAutoFit/>
          </a:bodyPr>
          <a:lstStyle/>
          <a:p>
            <a:r>
              <a:rPr lang="en-US" dirty="0" smtClean="0"/>
              <a:t>0.1</a:t>
            </a:r>
            <a:r>
              <a:rPr lang="en-US" dirty="0"/>
              <a:t>% </a:t>
            </a:r>
            <a:r>
              <a:rPr lang="en-US" dirty="0" smtClean="0"/>
              <a:t>TSI </a:t>
            </a:r>
          </a:p>
          <a:p>
            <a:r>
              <a:rPr lang="en-US" dirty="0" smtClean="0"/>
              <a:t>~30% UV </a:t>
            </a:r>
            <a:r>
              <a:rPr lang="en-US" dirty="0"/>
              <a:t>of </a:t>
            </a:r>
            <a:r>
              <a:rPr lang="en-US" dirty="0" smtClean="0"/>
              <a:t>SSI</a:t>
            </a:r>
            <a:endParaRPr lang="en-US" dirty="0"/>
          </a:p>
        </p:txBody>
      </p:sp>
      <p:pic>
        <p:nvPicPr>
          <p:cNvPr id="1026" name="Picture 2" descr="http://www.suntrek.org/images/stills/sun%20as%20a%20star/soho%20ei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945" r="8720" b="11157"/>
          <a:stretch/>
        </p:blipFill>
        <p:spPr bwMode="auto">
          <a:xfrm>
            <a:off x="490878" y="751620"/>
            <a:ext cx="2633322" cy="22963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276600" y="1327266"/>
            <a:ext cx="1890582" cy="646331"/>
          </a:xfrm>
          <a:prstGeom prst="rect">
            <a:avLst/>
          </a:prstGeom>
        </p:spPr>
        <p:txBody>
          <a:bodyPr wrap="none">
            <a:spAutoFit/>
          </a:bodyPr>
          <a:lstStyle/>
          <a:p>
            <a:r>
              <a:rPr lang="en-US" dirty="0" smtClean="0"/>
              <a:t>Typical </a:t>
            </a:r>
            <a:r>
              <a:rPr lang="en-US" dirty="0"/>
              <a:t>changes </a:t>
            </a:r>
            <a:endParaRPr lang="en-US" dirty="0" smtClean="0"/>
          </a:p>
          <a:p>
            <a:r>
              <a:rPr lang="en-US" dirty="0" smtClean="0"/>
              <a:t>11-year solar cycle</a:t>
            </a:r>
          </a:p>
        </p:txBody>
      </p:sp>
      <p:sp>
        <p:nvSpPr>
          <p:cNvPr id="5" name="Rectangle 4"/>
          <p:cNvSpPr/>
          <p:nvPr/>
        </p:nvSpPr>
        <p:spPr>
          <a:xfrm>
            <a:off x="3284706" y="2344652"/>
            <a:ext cx="2971800" cy="369332"/>
          </a:xfrm>
          <a:prstGeom prst="rect">
            <a:avLst/>
          </a:prstGeom>
        </p:spPr>
        <p:txBody>
          <a:bodyPr wrap="square">
            <a:spAutoFit/>
          </a:bodyPr>
          <a:lstStyle/>
          <a:p>
            <a:r>
              <a:rPr lang="en-US" dirty="0" smtClean="0"/>
              <a:t>Reconstructions</a:t>
            </a:r>
            <a:endParaRPr lang="en-US" dirty="0"/>
          </a:p>
        </p:txBody>
      </p:sp>
      <p:sp>
        <p:nvSpPr>
          <p:cNvPr id="7" name="Rectangle 6"/>
          <p:cNvSpPr/>
          <p:nvPr/>
        </p:nvSpPr>
        <p:spPr>
          <a:xfrm>
            <a:off x="5334000" y="2060083"/>
            <a:ext cx="1676400" cy="923330"/>
          </a:xfrm>
          <a:prstGeom prst="rect">
            <a:avLst/>
          </a:prstGeom>
        </p:spPr>
        <p:txBody>
          <a:bodyPr wrap="square">
            <a:spAutoFit/>
          </a:bodyPr>
          <a:lstStyle/>
          <a:p>
            <a:r>
              <a:rPr lang="en-US" dirty="0" smtClean="0"/>
              <a:t>sunspots </a:t>
            </a:r>
          </a:p>
          <a:p>
            <a:r>
              <a:rPr lang="en-US" dirty="0" err="1" smtClean="0"/>
              <a:t>cosmogenic</a:t>
            </a:r>
            <a:r>
              <a:rPr lang="en-US" dirty="0" smtClean="0"/>
              <a:t> </a:t>
            </a:r>
          </a:p>
          <a:p>
            <a:r>
              <a:rPr lang="en-US" dirty="0" smtClean="0"/>
              <a:t>radionuclides </a:t>
            </a:r>
          </a:p>
        </p:txBody>
      </p:sp>
      <p:sp>
        <p:nvSpPr>
          <p:cNvPr id="6" name="Rectangle 5"/>
          <p:cNvSpPr/>
          <p:nvPr/>
        </p:nvSpPr>
        <p:spPr>
          <a:xfrm>
            <a:off x="7108307" y="2342797"/>
            <a:ext cx="664093" cy="707886"/>
          </a:xfrm>
          <a:prstGeom prst="rect">
            <a:avLst/>
          </a:prstGeom>
        </p:spPr>
        <p:txBody>
          <a:bodyPr wrap="none">
            <a:spAutoFit/>
          </a:bodyPr>
          <a:lstStyle/>
          <a:p>
            <a:r>
              <a:rPr lang="en-US" sz="2000" baseline="30000" dirty="0"/>
              <a:t>10</a:t>
            </a:r>
            <a:r>
              <a:rPr lang="en-US" sz="2000" dirty="0"/>
              <a:t>Be </a:t>
            </a:r>
            <a:endParaRPr lang="en-US" sz="2000" dirty="0" smtClean="0"/>
          </a:p>
          <a:p>
            <a:r>
              <a:rPr lang="en-US" sz="2000" baseline="30000" dirty="0" smtClean="0"/>
              <a:t>14</a:t>
            </a:r>
            <a:r>
              <a:rPr lang="en-US" sz="2000" dirty="0" smtClean="0"/>
              <a:t>C</a:t>
            </a:r>
            <a:endParaRPr lang="en-US" sz="2000" dirty="0"/>
          </a:p>
        </p:txBody>
      </p:sp>
      <p:sp>
        <p:nvSpPr>
          <p:cNvPr id="11" name="Left Brace 10"/>
          <p:cNvSpPr/>
          <p:nvPr/>
        </p:nvSpPr>
        <p:spPr>
          <a:xfrm>
            <a:off x="5181600" y="1295400"/>
            <a:ext cx="128996" cy="68848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5193302" y="2136283"/>
            <a:ext cx="117294" cy="78408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6955907" y="2441083"/>
            <a:ext cx="120152" cy="4894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8" name="Picture 4" descr="http://ipad.wallpaperswiki.com/wp-content/uploads/2012/10/Mount-Etna-Ital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939" y="3657600"/>
            <a:ext cx="27432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Oval 15"/>
          <p:cNvSpPr/>
          <p:nvPr/>
        </p:nvSpPr>
        <p:spPr>
          <a:xfrm>
            <a:off x="435938" y="3962400"/>
            <a:ext cx="2535861" cy="16134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51176" y="4191000"/>
            <a:ext cx="1941429" cy="369332"/>
          </a:xfrm>
          <a:prstGeom prst="rect">
            <a:avLst/>
          </a:prstGeom>
        </p:spPr>
        <p:txBody>
          <a:bodyPr wrap="none">
            <a:spAutoFit/>
          </a:bodyPr>
          <a:lstStyle/>
          <a:p>
            <a:r>
              <a:rPr lang="en-US" dirty="0" err="1"/>
              <a:t>sulphate</a:t>
            </a:r>
            <a:r>
              <a:rPr lang="en-US" dirty="0"/>
              <a:t> aerosols </a:t>
            </a:r>
          </a:p>
        </p:txBody>
      </p:sp>
      <p:sp>
        <p:nvSpPr>
          <p:cNvPr id="26" name="Rectangle 25"/>
          <p:cNvSpPr/>
          <p:nvPr/>
        </p:nvSpPr>
        <p:spPr>
          <a:xfrm>
            <a:off x="3344782" y="5408020"/>
            <a:ext cx="2971800" cy="369332"/>
          </a:xfrm>
          <a:prstGeom prst="rect">
            <a:avLst/>
          </a:prstGeom>
        </p:spPr>
        <p:txBody>
          <a:bodyPr wrap="square">
            <a:spAutoFit/>
          </a:bodyPr>
          <a:lstStyle/>
          <a:p>
            <a:r>
              <a:rPr lang="en-US" dirty="0" smtClean="0"/>
              <a:t>Reconstructions</a:t>
            </a:r>
            <a:endParaRPr lang="en-US" dirty="0"/>
          </a:p>
        </p:txBody>
      </p:sp>
      <p:sp>
        <p:nvSpPr>
          <p:cNvPr id="27" name="Rectangle 26"/>
          <p:cNvSpPr/>
          <p:nvPr/>
        </p:nvSpPr>
        <p:spPr>
          <a:xfrm>
            <a:off x="5322297" y="4896620"/>
            <a:ext cx="2024571" cy="646331"/>
          </a:xfrm>
          <a:prstGeom prst="rect">
            <a:avLst/>
          </a:prstGeom>
        </p:spPr>
        <p:txBody>
          <a:bodyPr wrap="square">
            <a:spAutoFit/>
          </a:bodyPr>
          <a:lstStyle/>
          <a:p>
            <a:r>
              <a:rPr lang="en-US" dirty="0" err="1" smtClean="0"/>
              <a:t>Sulphate</a:t>
            </a:r>
            <a:r>
              <a:rPr lang="en-US" dirty="0" smtClean="0"/>
              <a:t> deposition </a:t>
            </a:r>
            <a:endParaRPr lang="en-US" dirty="0"/>
          </a:p>
        </p:txBody>
      </p:sp>
      <p:sp>
        <p:nvSpPr>
          <p:cNvPr id="29" name="Left Brace 28"/>
          <p:cNvSpPr/>
          <p:nvPr/>
        </p:nvSpPr>
        <p:spPr>
          <a:xfrm>
            <a:off x="5181600" y="4896620"/>
            <a:ext cx="156822" cy="1477328"/>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5791200" y="4191000"/>
            <a:ext cx="2709973" cy="369332"/>
          </a:xfrm>
          <a:prstGeom prst="rect">
            <a:avLst/>
          </a:prstGeom>
        </p:spPr>
        <p:txBody>
          <a:bodyPr wrap="none">
            <a:spAutoFit/>
          </a:bodyPr>
          <a:lstStyle/>
          <a:p>
            <a:r>
              <a:rPr lang="en-US" dirty="0" smtClean="0"/>
              <a:t>Increase in Earth’s albedo</a:t>
            </a:r>
            <a:endParaRPr lang="en-US" dirty="0"/>
          </a:p>
        </p:txBody>
      </p:sp>
      <p:cxnSp>
        <p:nvCxnSpPr>
          <p:cNvPr id="25" name="Straight Arrow Connector 24"/>
          <p:cNvCxnSpPr>
            <a:stCxn id="23" idx="3"/>
            <a:endCxn id="31" idx="1"/>
          </p:cNvCxnSpPr>
          <p:nvPr/>
        </p:nvCxnSpPr>
        <p:spPr>
          <a:xfrm>
            <a:off x="5192605" y="4375666"/>
            <a:ext cx="59859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738164" y="4820420"/>
            <a:ext cx="1408784" cy="707886"/>
          </a:xfrm>
          <a:prstGeom prst="rect">
            <a:avLst/>
          </a:prstGeom>
        </p:spPr>
        <p:txBody>
          <a:bodyPr wrap="none">
            <a:spAutoFit/>
          </a:bodyPr>
          <a:lstStyle/>
          <a:p>
            <a:r>
              <a:rPr lang="en-US" sz="2000" dirty="0" smtClean="0"/>
              <a:t>Greenland </a:t>
            </a:r>
          </a:p>
          <a:p>
            <a:r>
              <a:rPr lang="en-US" sz="2000" dirty="0" err="1" smtClean="0"/>
              <a:t>Antartica</a:t>
            </a:r>
            <a:endParaRPr lang="en-US" sz="2000" dirty="0"/>
          </a:p>
        </p:txBody>
      </p:sp>
      <p:sp>
        <p:nvSpPr>
          <p:cNvPr id="35" name="Left Brace 34"/>
          <p:cNvSpPr/>
          <p:nvPr/>
        </p:nvSpPr>
        <p:spPr>
          <a:xfrm>
            <a:off x="6585764" y="4918706"/>
            <a:ext cx="120152" cy="4894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6737499" y="5686506"/>
            <a:ext cx="2354684" cy="707886"/>
          </a:xfrm>
          <a:prstGeom prst="rect">
            <a:avLst/>
          </a:prstGeom>
        </p:spPr>
        <p:txBody>
          <a:bodyPr wrap="none">
            <a:spAutoFit/>
          </a:bodyPr>
          <a:lstStyle/>
          <a:p>
            <a:r>
              <a:rPr lang="en-US" sz="2000" dirty="0" smtClean="0"/>
              <a:t>aerosol distribution</a:t>
            </a:r>
          </a:p>
          <a:p>
            <a:r>
              <a:rPr lang="en-US" sz="2000" dirty="0" smtClean="0"/>
              <a:t>optical depth</a:t>
            </a:r>
            <a:endParaRPr lang="en-US" sz="2000" dirty="0"/>
          </a:p>
        </p:txBody>
      </p:sp>
      <p:sp>
        <p:nvSpPr>
          <p:cNvPr id="37" name="Left Brace 36"/>
          <p:cNvSpPr/>
          <p:nvPr/>
        </p:nvSpPr>
        <p:spPr>
          <a:xfrm>
            <a:off x="6616998" y="5784792"/>
            <a:ext cx="120152" cy="4894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5343924" y="5855783"/>
            <a:ext cx="1201291" cy="369332"/>
          </a:xfrm>
          <a:prstGeom prst="rect">
            <a:avLst/>
          </a:prstGeom>
        </p:spPr>
        <p:txBody>
          <a:bodyPr wrap="none">
            <a:spAutoFit/>
          </a:bodyPr>
          <a:lstStyle/>
          <a:p>
            <a:r>
              <a:rPr lang="en-US" dirty="0"/>
              <a:t>Modelling</a:t>
            </a:r>
          </a:p>
        </p:txBody>
      </p:sp>
      <p:sp>
        <p:nvSpPr>
          <p:cNvPr id="28" name="Title 1"/>
          <p:cNvSpPr>
            <a:spLocks noGrp="1"/>
          </p:cNvSpPr>
          <p:nvPr>
            <p:ph type="title"/>
          </p:nvPr>
        </p:nvSpPr>
        <p:spPr>
          <a:xfrm>
            <a:off x="457200" y="0"/>
            <a:ext cx="8229600" cy="627888"/>
          </a:xfrm>
          <a:solidFill>
            <a:schemeClr val="bg1"/>
          </a:solidFill>
        </p:spPr>
        <p:txBody>
          <a:bodyPr>
            <a:noAutofit/>
          </a:bodyPr>
          <a:lstStyle/>
          <a:p>
            <a:pPr algn="ctr"/>
            <a:r>
              <a:rPr lang="en-US" sz="3600" dirty="0"/>
              <a:t>Pre-Industrial </a:t>
            </a:r>
            <a:r>
              <a:rPr lang="en-US" sz="3600" dirty="0" smtClean="0"/>
              <a:t>Radiative </a:t>
            </a:r>
            <a:r>
              <a:rPr lang="en-US" sz="3600" dirty="0"/>
              <a:t>Forcing Factors </a:t>
            </a:r>
          </a:p>
        </p:txBody>
      </p:sp>
    </p:spTree>
    <p:extLst>
      <p:ext uri="{BB962C8B-B14F-4D97-AF65-F5344CB8AC3E}">
        <p14:creationId xmlns:p14="http://schemas.microsoft.com/office/powerpoint/2010/main" xmlns="" val="1493222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143000"/>
          </a:xfrm>
        </p:spPr>
        <p:txBody>
          <a:bodyPr>
            <a:normAutofit fontScale="90000"/>
          </a:bodyPr>
          <a:lstStyle/>
          <a:p>
            <a:r>
              <a:rPr lang="en-US" dirty="0" err="1" smtClean="0"/>
              <a:t>Irreversability</a:t>
            </a:r>
            <a:r>
              <a:rPr lang="en-US" dirty="0" smtClean="0"/>
              <a:t> – Ocean circulation</a:t>
            </a:r>
            <a:endParaRPr lang="en-US" dirty="0"/>
          </a:p>
        </p:txBody>
      </p:sp>
      <p:pic>
        <p:nvPicPr>
          <p:cNvPr id="52226" name="Picture 2" descr="http://www.gov.mb.ca/chc/hrb/plaques/images/plaq1541.jpg"/>
          <p:cNvPicPr>
            <a:picLocks noChangeAspect="1" noChangeArrowheads="1"/>
          </p:cNvPicPr>
          <p:nvPr/>
        </p:nvPicPr>
        <p:blipFill>
          <a:blip r:embed="rId2" cstate="print"/>
          <a:srcRect/>
          <a:stretch>
            <a:fillRect/>
          </a:stretch>
        </p:blipFill>
        <p:spPr bwMode="auto">
          <a:xfrm>
            <a:off x="6096000" y="685800"/>
            <a:ext cx="2721592" cy="2638662"/>
          </a:xfrm>
          <a:prstGeom prst="rect">
            <a:avLst/>
          </a:prstGeom>
          <a:noFill/>
        </p:spPr>
      </p:pic>
      <p:sp>
        <p:nvSpPr>
          <p:cNvPr id="3" name="Content Placeholder 2"/>
          <p:cNvSpPr>
            <a:spLocks noGrp="1"/>
          </p:cNvSpPr>
          <p:nvPr>
            <p:ph idx="1"/>
          </p:nvPr>
        </p:nvSpPr>
        <p:spPr>
          <a:xfrm>
            <a:off x="0" y="2819400"/>
            <a:ext cx="8229600" cy="3886200"/>
          </a:xfrm>
        </p:spPr>
        <p:txBody>
          <a:bodyPr>
            <a:normAutofit lnSpcReduction="10000"/>
          </a:bodyPr>
          <a:lstStyle/>
          <a:p>
            <a:r>
              <a:rPr lang="en-US" dirty="0" smtClean="0"/>
              <a:t>Ocean circulations big deal for climate</a:t>
            </a:r>
          </a:p>
          <a:p>
            <a:r>
              <a:rPr lang="en-US" dirty="0" smtClean="0"/>
              <a:t>THC/AMOC recovery time from considerable freshwater input from Lake Agassiz</a:t>
            </a:r>
          </a:p>
          <a:p>
            <a:r>
              <a:rPr lang="en-US" dirty="0" smtClean="0"/>
              <a:t>Study freshwater input from ~ 8.2 ka into North Atlantic (as short as 6 months, long as 200 years)</a:t>
            </a:r>
          </a:p>
          <a:p>
            <a:r>
              <a:rPr lang="en-US" dirty="0" smtClean="0"/>
              <a:t>~ 10</a:t>
            </a:r>
            <a:r>
              <a:rPr lang="en-US" baseline="30000" dirty="0" smtClean="0"/>
              <a:t>14</a:t>
            </a:r>
            <a:r>
              <a:rPr lang="en-US" dirty="0" smtClean="0"/>
              <a:t> m</a:t>
            </a:r>
            <a:r>
              <a:rPr lang="en-US" baseline="30000" dirty="0" smtClean="0"/>
              <a:t>3</a:t>
            </a:r>
            <a:r>
              <a:rPr lang="en-US" dirty="0" smtClean="0"/>
              <a:t> of freshwater</a:t>
            </a:r>
          </a:p>
          <a:p>
            <a:r>
              <a:rPr lang="en-US" dirty="0" smtClean="0"/>
              <a:t>Resulted in &gt; 100 yr cool period</a:t>
            </a:r>
          </a:p>
          <a:p>
            <a:r>
              <a:rPr lang="en-US" dirty="0" smtClean="0"/>
              <a:t>Reconstructions and models show THC recovery time ~200 years, depending on details of freshwater release</a:t>
            </a:r>
          </a:p>
        </p:txBody>
      </p:sp>
      <p:sp>
        <p:nvSpPr>
          <p:cNvPr id="5" name="TextBox 4"/>
          <p:cNvSpPr txBox="1"/>
          <p:nvPr/>
        </p:nvSpPr>
        <p:spPr>
          <a:xfrm>
            <a:off x="7239000" y="6400800"/>
            <a:ext cx="1981200" cy="369332"/>
          </a:xfrm>
          <a:prstGeom prst="rect">
            <a:avLst/>
          </a:prstGeom>
          <a:noFill/>
        </p:spPr>
        <p:txBody>
          <a:bodyPr wrap="square" rtlCol="0">
            <a:spAutoFit/>
          </a:bodyPr>
          <a:lstStyle/>
          <a:p>
            <a:r>
              <a:rPr lang="en-US" dirty="0" smtClean="0"/>
              <a:t>www.gov.mb.ca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7950" y="182836"/>
            <a:ext cx="8166450" cy="6690298"/>
          </a:xfrm>
          <a:prstGeom prst="rect">
            <a:avLst/>
          </a:prstGeom>
          <a:noFill/>
          <a:ln w="9525">
            <a:noFill/>
            <a:miter lim="800000"/>
            <a:headEnd/>
            <a:tailEnd/>
          </a:ln>
        </p:spPr>
      </p:pic>
      <p:sp>
        <p:nvSpPr>
          <p:cNvPr id="3" name="TextBox 2"/>
          <p:cNvSpPr txBox="1"/>
          <p:nvPr/>
        </p:nvSpPr>
        <p:spPr>
          <a:xfrm>
            <a:off x="4343400" y="228600"/>
            <a:ext cx="3505200" cy="646331"/>
          </a:xfrm>
          <a:prstGeom prst="rect">
            <a:avLst/>
          </a:prstGeom>
          <a:noFill/>
        </p:spPr>
        <p:txBody>
          <a:bodyPr wrap="square" rtlCol="0">
            <a:spAutoFit/>
          </a:bodyPr>
          <a:lstStyle/>
          <a:p>
            <a:r>
              <a:rPr lang="en-US" dirty="0" smtClean="0"/>
              <a:t>Purple = cold anomaly</a:t>
            </a:r>
          </a:p>
          <a:p>
            <a:r>
              <a:rPr lang="en-US" dirty="0" smtClean="0"/>
              <a:t>Yellow = warm anomaly</a:t>
            </a:r>
            <a:endParaRPr lang="en-US" dirty="0"/>
          </a:p>
        </p:txBody>
      </p:sp>
      <p:sp>
        <p:nvSpPr>
          <p:cNvPr id="4" name="TextBox 3"/>
          <p:cNvSpPr txBox="1"/>
          <p:nvPr/>
        </p:nvSpPr>
        <p:spPr>
          <a:xfrm>
            <a:off x="4495800" y="6059269"/>
            <a:ext cx="3505200" cy="646331"/>
          </a:xfrm>
          <a:prstGeom prst="rect">
            <a:avLst/>
          </a:prstGeom>
          <a:noFill/>
        </p:spPr>
        <p:txBody>
          <a:bodyPr wrap="square" rtlCol="0">
            <a:spAutoFit/>
          </a:bodyPr>
          <a:lstStyle/>
          <a:p>
            <a:r>
              <a:rPr lang="en-US" dirty="0" smtClean="0"/>
              <a:t>Purple = dry anomaly</a:t>
            </a:r>
          </a:p>
          <a:p>
            <a:r>
              <a:rPr lang="en-US" dirty="0" smtClean="0"/>
              <a:t>Yellow = wet anomaly</a:t>
            </a:r>
            <a:endParaRPr lang="en-US" dirty="0"/>
          </a:p>
        </p:txBody>
      </p:sp>
      <p:sp>
        <p:nvSpPr>
          <p:cNvPr id="5" name="Oval 4"/>
          <p:cNvSpPr/>
          <p:nvPr/>
        </p:nvSpPr>
        <p:spPr>
          <a:xfrm>
            <a:off x="4648200" y="1066800"/>
            <a:ext cx="3581400" cy="457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0" y="3733800"/>
            <a:ext cx="3581400" cy="457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654" y="847538"/>
            <a:ext cx="5701346" cy="5934261"/>
          </a:xfrm>
          <a:prstGeom prst="rect">
            <a:avLst/>
          </a:prstGeom>
          <a:noFill/>
          <a:ln w="9525">
            <a:noFill/>
            <a:miter lim="800000"/>
            <a:headEnd/>
            <a:tailEnd/>
          </a:ln>
        </p:spPr>
      </p:pic>
      <p:sp>
        <p:nvSpPr>
          <p:cNvPr id="3" name="Title 1"/>
          <p:cNvSpPr txBox="1">
            <a:spLocks/>
          </p:cNvSpPr>
          <p:nvPr/>
        </p:nvSpPr>
        <p:spPr>
          <a:xfrm>
            <a:off x="152400" y="0"/>
            <a:ext cx="8229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chemeClr val="tx2"/>
                </a:solidFill>
                <a:latin typeface="+mj-lt"/>
                <a:ea typeface="+mj-ea"/>
                <a:cs typeface="+mj-cs"/>
              </a:rPr>
              <a:t>Holocene - Temperature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5638800" y="1066800"/>
            <a:ext cx="3276600" cy="5791200"/>
          </a:xfrm>
          <a:prstGeom prst="rect">
            <a:avLst/>
          </a:prstGeo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Mid-</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holocene</a:t>
            </a:r>
            <a:r>
              <a:rPr kumimoji="0" lang="en-US" sz="2600" b="0" i="0" u="none" strike="noStrike" kern="1200" cap="none" spc="0" normalizeH="0" noProof="0" dirty="0" smtClean="0">
                <a:ln>
                  <a:noFill/>
                </a:ln>
                <a:solidFill>
                  <a:schemeClr val="tx1"/>
                </a:solidFill>
                <a:effectLst/>
                <a:uLnTx/>
                <a:uFillTx/>
                <a:latin typeface="+mn-lt"/>
                <a:ea typeface="+mn-ea"/>
                <a:cs typeface="+mn-cs"/>
              </a:rPr>
              <a:t> (~6ka) summer temps higher than present (minimum glacier extents)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aseline="0" dirty="0" smtClean="0"/>
              <a:t>Solar</a:t>
            </a:r>
            <a:r>
              <a:rPr lang="en-US" sz="2600" dirty="0" smtClean="0"/>
              <a:t> </a:t>
            </a:r>
            <a:r>
              <a:rPr lang="en-US" sz="2600" dirty="0" smtClean="0"/>
              <a:t>forcing (high NH summer insolation)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High confidence that surface warming trends have reversed long-term cooling trends of past 5000 yrs</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88047" y="76200"/>
            <a:ext cx="5031953" cy="6705600"/>
          </a:xfrm>
          <a:prstGeom prst="rect">
            <a:avLst/>
          </a:prstGeom>
          <a:noFill/>
          <a:ln w="9525">
            <a:noFill/>
            <a:miter lim="800000"/>
            <a:headEnd/>
            <a:tailEnd/>
          </a:ln>
        </p:spPr>
      </p:pic>
      <p:sp>
        <p:nvSpPr>
          <p:cNvPr id="3" name="TextBox 2"/>
          <p:cNvSpPr txBox="1"/>
          <p:nvPr/>
        </p:nvSpPr>
        <p:spPr>
          <a:xfrm>
            <a:off x="152400" y="6135469"/>
            <a:ext cx="2514600" cy="646331"/>
          </a:xfrm>
          <a:prstGeom prst="rect">
            <a:avLst/>
          </a:prstGeom>
          <a:noFill/>
        </p:spPr>
        <p:txBody>
          <a:bodyPr wrap="square" rtlCol="0">
            <a:spAutoFit/>
          </a:bodyPr>
          <a:lstStyle/>
          <a:p>
            <a:r>
              <a:rPr lang="en-US" dirty="0" smtClean="0"/>
              <a:t>Temperature anomalies with respect to LIA</a:t>
            </a:r>
            <a:endParaRPr lang="en-US" dirty="0"/>
          </a:p>
        </p:txBody>
      </p:sp>
      <p:cxnSp>
        <p:nvCxnSpPr>
          <p:cNvPr id="5" name="Straight Arrow Connector 4"/>
          <p:cNvCxnSpPr/>
          <p:nvPr/>
        </p:nvCxnSpPr>
        <p:spPr>
          <a:xfrm flipV="1">
            <a:off x="7239000" y="533400"/>
            <a:ext cx="228600" cy="457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19400" y="381000"/>
            <a:ext cx="533400" cy="1219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600670"/>
            <a:ext cx="2286000" cy="923330"/>
          </a:xfrm>
          <a:prstGeom prst="rect">
            <a:avLst/>
          </a:prstGeom>
          <a:noFill/>
        </p:spPr>
        <p:txBody>
          <a:bodyPr wrap="square" rtlCol="0">
            <a:spAutoFit/>
          </a:bodyPr>
          <a:lstStyle/>
          <a:p>
            <a:r>
              <a:rPr lang="en-US" dirty="0" smtClean="0"/>
              <a:t>Medieval climate anomaly </a:t>
            </a:r>
          </a:p>
          <a:p>
            <a:r>
              <a:rPr lang="en-US" dirty="0" smtClean="0"/>
              <a:t>(900 – 1200)</a:t>
            </a:r>
            <a:endParaRPr lang="en-US" dirty="0"/>
          </a:p>
        </p:txBody>
      </p:sp>
      <p:sp>
        <p:nvSpPr>
          <p:cNvPr id="9" name="Rectangle 8"/>
          <p:cNvSpPr/>
          <p:nvPr/>
        </p:nvSpPr>
        <p:spPr>
          <a:xfrm>
            <a:off x="5334000" y="381000"/>
            <a:ext cx="533400" cy="1219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1600200"/>
            <a:ext cx="2590800" cy="2031325"/>
          </a:xfrm>
          <a:prstGeom prst="rect">
            <a:avLst/>
          </a:prstGeom>
          <a:noFill/>
        </p:spPr>
        <p:txBody>
          <a:bodyPr wrap="square" rtlCol="0">
            <a:spAutoFit/>
          </a:bodyPr>
          <a:lstStyle/>
          <a:p>
            <a:r>
              <a:rPr lang="en-US" dirty="0" smtClean="0"/>
              <a:t>Anomalously high SSTs in North Atlantic and </a:t>
            </a:r>
            <a:r>
              <a:rPr lang="en-US" dirty="0" err="1" smtClean="0"/>
              <a:t>Norweigan</a:t>
            </a:r>
            <a:r>
              <a:rPr lang="en-US" dirty="0" smtClean="0"/>
              <a:t> sea</a:t>
            </a:r>
          </a:p>
          <a:p>
            <a:endParaRPr lang="en-US" dirty="0" smtClean="0"/>
          </a:p>
          <a:p>
            <a:r>
              <a:rPr lang="en-US" dirty="0" smtClean="0"/>
              <a:t>Coincident with Norse colonization of Americas</a:t>
            </a:r>
            <a:endParaRPr lang="en-US" dirty="0"/>
          </a:p>
        </p:txBody>
      </p:sp>
      <p:sp>
        <p:nvSpPr>
          <p:cNvPr id="11" name="TextBox 10"/>
          <p:cNvSpPr txBox="1"/>
          <p:nvPr/>
        </p:nvSpPr>
        <p:spPr>
          <a:xfrm>
            <a:off x="76200" y="4611469"/>
            <a:ext cx="2590800" cy="646331"/>
          </a:xfrm>
          <a:prstGeom prst="rect">
            <a:avLst/>
          </a:prstGeom>
          <a:noFill/>
        </p:spPr>
        <p:txBody>
          <a:bodyPr wrap="square" rtlCol="0">
            <a:spAutoFit/>
          </a:bodyPr>
          <a:lstStyle/>
          <a:p>
            <a:r>
              <a:rPr lang="en-US" dirty="0" smtClean="0"/>
              <a:t>Different temp max’s at different times</a:t>
            </a:r>
            <a:endParaRPr lang="en-US" dirty="0"/>
          </a:p>
        </p:txBody>
      </p:sp>
      <p:sp>
        <p:nvSpPr>
          <p:cNvPr id="12" name="TextBox 11"/>
          <p:cNvSpPr txBox="1"/>
          <p:nvPr/>
        </p:nvSpPr>
        <p:spPr>
          <a:xfrm>
            <a:off x="7467600" y="1639669"/>
            <a:ext cx="1676400" cy="646331"/>
          </a:xfrm>
          <a:prstGeom prst="rect">
            <a:avLst/>
          </a:prstGeom>
          <a:noFill/>
        </p:spPr>
        <p:txBody>
          <a:bodyPr wrap="square" rtlCol="0">
            <a:spAutoFit/>
          </a:bodyPr>
          <a:lstStyle/>
          <a:p>
            <a:r>
              <a:rPr lang="en-US" dirty="0" smtClean="0"/>
              <a:t>Not as warm as present day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1121416"/>
            <a:ext cx="4196622" cy="5736584"/>
          </a:xfrm>
          <a:prstGeom prst="rect">
            <a:avLst/>
          </a:prstGeom>
          <a:noFill/>
          <a:ln w="9525">
            <a:noFill/>
            <a:miter lim="800000"/>
            <a:headEnd/>
            <a:tailEnd/>
          </a:ln>
        </p:spPr>
      </p:pic>
      <p:sp>
        <p:nvSpPr>
          <p:cNvPr id="3" name="Title 1"/>
          <p:cNvSpPr txBox="1">
            <a:spLocks/>
          </p:cNvSpPr>
          <p:nvPr/>
        </p:nvSpPr>
        <p:spPr>
          <a:xfrm>
            <a:off x="152400" y="0"/>
            <a:ext cx="85344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chemeClr val="tx2"/>
                </a:solidFill>
                <a:latin typeface="+mj-lt"/>
                <a:ea typeface="+mj-ea"/>
                <a:cs typeface="+mj-cs"/>
              </a:rPr>
              <a:t>Holocene – Droughts and Floods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4876800" y="838200"/>
            <a:ext cx="3276600" cy="5943600"/>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Longer</a:t>
            </a:r>
            <a:r>
              <a:rPr kumimoji="0" lang="en-US" sz="2600" b="0" i="0" u="none" strike="noStrike" kern="1200" cap="none" spc="0" normalizeH="0" noProof="0" dirty="0" smtClean="0">
                <a:ln>
                  <a:noFill/>
                </a:ln>
                <a:solidFill>
                  <a:schemeClr val="tx1"/>
                </a:solidFill>
                <a:effectLst/>
                <a:uLnTx/>
                <a:uFillTx/>
                <a:latin typeface="+mn-lt"/>
                <a:ea typeface="+mn-ea"/>
                <a:cs typeface="+mn-cs"/>
              </a:rPr>
              <a:t> and more severe droughts during last millennium than today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aseline="0" dirty="0" smtClean="0"/>
              <a:t>Regionally dependent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High confidence historical floods worse than present in Europe, </a:t>
            </a:r>
            <a:r>
              <a:rPr kumimoji="0" lang="en-US" sz="2600" b="0" i="0" u="none" strike="noStrike" kern="1200" cap="none" spc="0" normalizeH="0" noProof="0" dirty="0" err="1" smtClean="0">
                <a:ln>
                  <a:noFill/>
                </a:ln>
                <a:solidFill>
                  <a:schemeClr val="tx1"/>
                </a:solidFill>
                <a:effectLst/>
                <a:uLnTx/>
                <a:uFillTx/>
                <a:latin typeface="+mn-lt"/>
                <a:ea typeface="+mn-ea"/>
                <a:cs typeface="+mn-cs"/>
              </a:rPr>
              <a:t>Mediterranian</a:t>
            </a:r>
            <a:r>
              <a:rPr lang="en-US" sz="2600" dirty="0" smtClean="0"/>
              <a:t>, east Asia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Medium</a:t>
            </a:r>
            <a:r>
              <a:rPr kumimoji="0" lang="en-US" sz="2600" b="0" i="0" u="none" strike="noStrike" kern="1200" cap="none" spc="0" normalizeH="0" noProof="0" dirty="0" smtClean="0">
                <a:ln>
                  <a:noFill/>
                </a:ln>
                <a:solidFill>
                  <a:schemeClr val="tx1"/>
                </a:solidFill>
                <a:effectLst/>
                <a:uLnTx/>
                <a:uFillTx/>
                <a:latin typeface="+mn-lt"/>
                <a:ea typeface="+mn-ea"/>
                <a:cs typeface="+mn-cs"/>
              </a:rPr>
              <a:t> confidence present floods are comparable to last 500 years in </a:t>
            </a:r>
            <a:r>
              <a:rPr lang="en-US" sz="2600" dirty="0" smtClean="0"/>
              <a:t>India, central North America, Near East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2590800" y="990600"/>
            <a:ext cx="1752600" cy="1447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3886200"/>
            <a:ext cx="1752600" cy="1447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Next glacial inception – Ice 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Ice ages forced by orbital/solar variations</a:t>
            </a:r>
          </a:p>
          <a:p>
            <a:r>
              <a:rPr lang="en-US" dirty="0" smtClean="0"/>
              <a:t>Also dependent on CO2 concentrations</a:t>
            </a:r>
          </a:p>
          <a:p>
            <a:r>
              <a:rPr lang="en-US" dirty="0" smtClean="0"/>
              <a:t>If CO2 were at pre-industrial level, </a:t>
            </a:r>
            <a:r>
              <a:rPr lang="en-US" dirty="0" err="1" smtClean="0"/>
              <a:t>glaciation</a:t>
            </a:r>
            <a:r>
              <a:rPr lang="en-US" dirty="0" smtClean="0"/>
              <a:t> would be possible soon</a:t>
            </a:r>
          </a:p>
          <a:p>
            <a:r>
              <a:rPr lang="en-US" dirty="0" smtClean="0"/>
              <a:t>Wont see </a:t>
            </a:r>
            <a:r>
              <a:rPr lang="en-US" dirty="0" err="1" smtClean="0"/>
              <a:t>glaciation</a:t>
            </a:r>
            <a:r>
              <a:rPr lang="en-US" dirty="0" smtClean="0"/>
              <a:t> for 50 </a:t>
            </a:r>
            <a:r>
              <a:rPr lang="en-US" dirty="0" err="1" smtClean="0"/>
              <a:t>kyr</a:t>
            </a:r>
            <a:r>
              <a:rPr lang="en-US" dirty="0" smtClean="0"/>
              <a:t> if CO2 stays constant</a:t>
            </a:r>
          </a:p>
          <a:p>
            <a:r>
              <a:rPr lang="en-US" dirty="0" smtClean="0"/>
              <a:t>Simulations show anthropogenic CO2 has multi-</a:t>
            </a:r>
            <a:r>
              <a:rPr lang="en-US" dirty="0" err="1" smtClean="0"/>
              <a:t>millenial</a:t>
            </a:r>
            <a:r>
              <a:rPr lang="en-US" dirty="0" smtClean="0"/>
              <a:t> lifetime in atmosphere</a:t>
            </a:r>
          </a:p>
          <a:p>
            <a:r>
              <a:rPr lang="en-US" dirty="0" smtClean="0"/>
              <a:t>CO2 wouldn’t fall to 300 </a:t>
            </a:r>
            <a:r>
              <a:rPr lang="en-US" dirty="0" err="1" smtClean="0"/>
              <a:t>ppm</a:t>
            </a:r>
            <a:r>
              <a:rPr lang="en-US" dirty="0" smtClean="0"/>
              <a:t> until year 3000 for lowest RCP 2.6 scenario</a:t>
            </a:r>
          </a:p>
          <a:p>
            <a:r>
              <a:rPr lang="en-US" dirty="0" smtClean="0"/>
              <a:t>Virtually certain orbital forcing will not trigger glacial inception for at least a </a:t>
            </a:r>
            <a:r>
              <a:rPr lang="en-US" dirty="0" err="1" smtClean="0"/>
              <a:t>millenium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1020"/>
          <a:stretch/>
        </p:blipFill>
        <p:spPr bwMode="auto">
          <a:xfrm>
            <a:off x="800100" y="777020"/>
            <a:ext cx="6477000" cy="43421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Group 10"/>
          <p:cNvGrpSpPr/>
          <p:nvPr/>
        </p:nvGrpSpPr>
        <p:grpSpPr>
          <a:xfrm>
            <a:off x="1387569" y="270865"/>
            <a:ext cx="4594131" cy="2762301"/>
            <a:chOff x="1882869" y="89890"/>
            <a:chExt cx="4594131" cy="2762301"/>
          </a:xfrm>
        </p:grpSpPr>
        <p:grpSp>
          <p:nvGrpSpPr>
            <p:cNvPr id="10" name="Group 8"/>
            <p:cNvGrpSpPr/>
            <p:nvPr/>
          </p:nvGrpSpPr>
          <p:grpSpPr>
            <a:xfrm>
              <a:off x="1882869" y="89890"/>
              <a:ext cx="1927131" cy="2762301"/>
              <a:chOff x="1882869" y="89890"/>
              <a:chExt cx="1927131" cy="2762301"/>
            </a:xfrm>
          </p:grpSpPr>
          <p:sp>
            <p:nvSpPr>
              <p:cNvPr id="6" name="Rectangle 5"/>
              <p:cNvSpPr/>
              <p:nvPr/>
            </p:nvSpPr>
            <p:spPr>
              <a:xfrm>
                <a:off x="1882869" y="89890"/>
                <a:ext cx="1927131" cy="584775"/>
              </a:xfrm>
              <a:prstGeom prst="rect">
                <a:avLst/>
              </a:prstGeom>
              <a:solidFill>
                <a:schemeClr val="bg1"/>
              </a:solidFill>
            </p:spPr>
            <p:txBody>
              <a:bodyPr wrap="square">
                <a:spAutoFit/>
              </a:bodyPr>
              <a:lstStyle/>
              <a:p>
                <a:pPr algn="ctr"/>
                <a:r>
                  <a:rPr lang="en-US" sz="1600" dirty="0">
                    <a:solidFill>
                      <a:srgbClr val="FF0000"/>
                    </a:solidFill>
                    <a:latin typeface="Aharoni" panose="02010803020104030203" pitchFamily="2" charset="-79"/>
                    <a:cs typeface="Aharoni" panose="02010803020104030203" pitchFamily="2" charset="-79"/>
                  </a:rPr>
                  <a:t>Medieval Climate </a:t>
                </a:r>
                <a:endParaRPr lang="en-US" sz="1600" dirty="0" smtClean="0">
                  <a:solidFill>
                    <a:srgbClr val="FF0000"/>
                  </a:solidFill>
                  <a:latin typeface="Aharoni" panose="02010803020104030203" pitchFamily="2" charset="-79"/>
                  <a:cs typeface="Aharoni" panose="02010803020104030203" pitchFamily="2" charset="-79"/>
                </a:endParaRPr>
              </a:p>
              <a:p>
                <a:pPr algn="ctr"/>
                <a:r>
                  <a:rPr lang="en-US" sz="1600" dirty="0" smtClean="0">
                    <a:solidFill>
                      <a:srgbClr val="FF0000"/>
                    </a:solidFill>
                    <a:latin typeface="Aharoni" panose="02010803020104030203" pitchFamily="2" charset="-79"/>
                    <a:cs typeface="Aharoni" panose="02010803020104030203" pitchFamily="2" charset="-79"/>
                  </a:rPr>
                  <a:t>Anomaly</a:t>
                </a:r>
                <a:r>
                  <a:rPr lang="en-US" sz="1600" dirty="0">
                    <a:solidFill>
                      <a:srgbClr val="FF0000"/>
                    </a:solidFill>
                    <a:latin typeface="Aharoni" panose="02010803020104030203" pitchFamily="2" charset="-79"/>
                    <a:cs typeface="Aharoni" panose="02010803020104030203" pitchFamily="2" charset="-79"/>
                  </a:rPr>
                  <a:t>	</a:t>
                </a:r>
              </a:p>
            </p:txBody>
          </p:sp>
          <p:sp>
            <p:nvSpPr>
              <p:cNvPr id="3" name="Rectangle 2"/>
              <p:cNvSpPr/>
              <p:nvPr/>
            </p:nvSpPr>
            <p:spPr>
              <a:xfrm>
                <a:off x="2133600" y="642391"/>
                <a:ext cx="1295400" cy="2209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p:cNvGrpSpPr/>
            <p:nvPr/>
          </p:nvGrpSpPr>
          <p:grpSpPr>
            <a:xfrm>
              <a:off x="4419600" y="261391"/>
              <a:ext cx="2057400" cy="2590800"/>
              <a:chOff x="4419600" y="261391"/>
              <a:chExt cx="2057400" cy="2590800"/>
            </a:xfrm>
          </p:grpSpPr>
          <p:sp>
            <p:nvSpPr>
              <p:cNvPr id="4" name="Rectangle 3"/>
              <p:cNvSpPr/>
              <p:nvPr/>
            </p:nvSpPr>
            <p:spPr>
              <a:xfrm>
                <a:off x="4419600" y="642391"/>
                <a:ext cx="2057400" cy="2209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61391"/>
                <a:ext cx="1415772" cy="338554"/>
              </a:xfrm>
              <a:prstGeom prst="rect">
                <a:avLst/>
              </a:prstGeom>
              <a:solidFill>
                <a:schemeClr val="bg1"/>
              </a:solidFill>
            </p:spPr>
            <p:txBody>
              <a:bodyPr wrap="none">
                <a:spAutoFit/>
              </a:bodyPr>
              <a:lstStyle/>
              <a:p>
                <a:pPr algn="ctr"/>
                <a:r>
                  <a:rPr lang="en-US" sz="1600" dirty="0">
                    <a:solidFill>
                      <a:srgbClr val="FF0000"/>
                    </a:solidFill>
                    <a:latin typeface="Aharoni" panose="02010803020104030203" pitchFamily="2" charset="-79"/>
                    <a:cs typeface="Aharoni" panose="02010803020104030203" pitchFamily="2" charset="-79"/>
                  </a:rPr>
                  <a:t>Little Ice </a:t>
                </a:r>
                <a:r>
                  <a:rPr lang="en-US" sz="1600" dirty="0" smtClean="0">
                    <a:solidFill>
                      <a:srgbClr val="FF0000"/>
                    </a:solidFill>
                    <a:latin typeface="Aharoni" panose="02010803020104030203" pitchFamily="2" charset="-79"/>
                    <a:cs typeface="Aharoni" panose="02010803020104030203" pitchFamily="2" charset="-79"/>
                  </a:rPr>
                  <a:t>Age</a:t>
                </a:r>
                <a:endParaRPr lang="en-US" sz="1600" dirty="0">
                  <a:solidFill>
                    <a:srgbClr val="FF0000"/>
                  </a:solidFill>
                  <a:latin typeface="Aharoni" panose="02010803020104030203" pitchFamily="2" charset="-79"/>
                  <a:cs typeface="Aharoni" panose="02010803020104030203" pitchFamily="2" charset="-79"/>
                </a:endParaRPr>
              </a:p>
            </p:txBody>
          </p:sp>
        </p:grpSp>
      </p:gr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3863"/>
          <a:stretch/>
        </p:blipFill>
        <p:spPr bwMode="auto">
          <a:xfrm>
            <a:off x="800100" y="5100092"/>
            <a:ext cx="6477000" cy="386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6724650" y="4957216"/>
            <a:ext cx="381000" cy="18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848100" y="5567363"/>
            <a:ext cx="2851150" cy="1138237"/>
            <a:chOff x="4343400" y="5386388"/>
            <a:chExt cx="2851150" cy="1138237"/>
          </a:xfrm>
        </p:grpSpPr>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4708070" y="5591176"/>
              <a:ext cx="458811" cy="933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Rectangle 15"/>
            <p:cNvSpPr/>
            <p:nvPr/>
          </p:nvSpPr>
          <p:spPr>
            <a:xfrm>
              <a:off x="5323524" y="5904011"/>
              <a:ext cx="1871026" cy="307777"/>
            </a:xfrm>
            <a:prstGeom prst="rect">
              <a:avLst/>
            </a:prstGeom>
            <a:noFill/>
          </p:spPr>
          <p:txBody>
            <a:bodyPr wrap="none">
              <a:spAutoFit/>
            </a:bodyPr>
            <a:lstStyle/>
            <a:p>
              <a:pPr algn="ctr"/>
              <a:r>
                <a:rPr lang="en-US" sz="1400" dirty="0" smtClean="0">
                  <a:solidFill>
                    <a:schemeClr val="accent5">
                      <a:lumMod val="75000"/>
                    </a:schemeClr>
                  </a:solidFill>
                  <a:latin typeface="Arial Black" panose="020B0A04020102020204" pitchFamily="34" charset="0"/>
                  <a:cs typeface="Aharoni" panose="02010803020104030203" pitchFamily="2" charset="-79"/>
                </a:rPr>
                <a:t>~ 3200 – 1000 BC</a:t>
              </a:r>
              <a:endParaRPr lang="en-US" sz="1400" dirty="0">
                <a:solidFill>
                  <a:schemeClr val="accent5">
                    <a:lumMod val="75000"/>
                  </a:schemeClr>
                </a:solidFill>
                <a:latin typeface="Arial Black" panose="020B0A04020102020204" pitchFamily="34" charset="0"/>
                <a:cs typeface="Aharoni" panose="02010803020104030203" pitchFamily="2" charset="-79"/>
              </a:endParaRPr>
            </a:p>
          </p:txBody>
        </p:sp>
        <p:sp>
          <p:nvSpPr>
            <p:cNvPr id="17" name="Right Brace 16"/>
            <p:cNvSpPr/>
            <p:nvPr/>
          </p:nvSpPr>
          <p:spPr>
            <a:xfrm rot="5400000">
              <a:off x="4868500" y="4861288"/>
              <a:ext cx="190500" cy="1240700"/>
            </a:xfrm>
            <a:prstGeom prst="righ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3"/>
          <p:cNvGrpSpPr/>
          <p:nvPr/>
        </p:nvGrpSpPr>
        <p:grpSpPr>
          <a:xfrm>
            <a:off x="1600200" y="3533775"/>
            <a:ext cx="6934200" cy="1569660"/>
            <a:chOff x="2095500" y="3352800"/>
            <a:chExt cx="6934200" cy="1569660"/>
          </a:xfrm>
        </p:grpSpPr>
        <p:sp>
          <p:nvSpPr>
            <p:cNvPr id="23" name="Rectangle 22"/>
            <p:cNvSpPr/>
            <p:nvPr/>
          </p:nvSpPr>
          <p:spPr>
            <a:xfrm>
              <a:off x="7543800" y="3352800"/>
              <a:ext cx="1485900" cy="1569660"/>
            </a:xfrm>
            <a:prstGeom prst="rect">
              <a:avLst/>
            </a:prstGeom>
            <a:solidFill>
              <a:schemeClr val="bg1"/>
            </a:solidFill>
          </p:spPr>
          <p:txBody>
            <a:bodyPr wrap="square">
              <a:spAutoFit/>
            </a:bodyPr>
            <a:lstStyle/>
            <a:p>
              <a:pPr algn="ctr"/>
              <a:r>
                <a:rPr lang="en-US" sz="1600" dirty="0" smtClean="0">
                  <a:solidFill>
                    <a:schemeClr val="accent1"/>
                  </a:solidFill>
                  <a:latin typeface="Aharoni" panose="02010803020104030203" pitchFamily="2" charset="-79"/>
                  <a:cs typeface="Aharoni" panose="02010803020104030203" pitchFamily="2" charset="-79"/>
                </a:rPr>
                <a:t>Present day </a:t>
              </a:r>
              <a:r>
                <a:rPr lang="en-US" sz="1600" dirty="0" smtClean="0">
                  <a:solidFill>
                    <a:schemeClr val="accent1"/>
                  </a:solidFill>
                  <a:latin typeface="Calibri"/>
                  <a:cs typeface="Aharoni" panose="02010803020104030203" pitchFamily="2" charset="-79"/>
                </a:rPr>
                <a:t>∆</a:t>
              </a:r>
              <a:r>
                <a:rPr lang="en-US" sz="1600" dirty="0" smtClean="0">
                  <a:solidFill>
                    <a:schemeClr val="accent1"/>
                  </a:solidFill>
                  <a:latin typeface="Aharoni" panose="02010803020104030203" pitchFamily="2" charset="-79"/>
                  <a:cs typeface="Aharoni" panose="02010803020104030203" pitchFamily="2" charset="-79"/>
                </a:rPr>
                <a:t>TSI </a:t>
              </a:r>
              <a:r>
                <a:rPr lang="en-US" sz="1600" dirty="0">
                  <a:solidFill>
                    <a:schemeClr val="accent1"/>
                  </a:solidFill>
                  <a:latin typeface="Aharoni" panose="02010803020104030203" pitchFamily="2" charset="-79"/>
                  <a:cs typeface="Aharoni" panose="02010803020104030203" pitchFamily="2" charset="-79"/>
                </a:rPr>
                <a:t>(2011) </a:t>
              </a:r>
              <a:endParaRPr lang="en-US" sz="1600" dirty="0" smtClean="0">
                <a:solidFill>
                  <a:schemeClr val="accent1"/>
                </a:solidFill>
                <a:latin typeface="Aharoni" panose="02010803020104030203" pitchFamily="2" charset="-79"/>
                <a:cs typeface="Aharoni" panose="02010803020104030203" pitchFamily="2" charset="-79"/>
              </a:endParaRPr>
            </a:p>
            <a:p>
              <a:pPr algn="ctr"/>
              <a:r>
                <a:rPr lang="en-US" sz="1600" dirty="0" smtClean="0">
                  <a:solidFill>
                    <a:schemeClr val="accent1"/>
                  </a:solidFill>
                  <a:latin typeface="Aharoni" panose="02010803020104030203" pitchFamily="2" charset="-79"/>
                  <a:cs typeface="Aharoni" panose="02010803020104030203" pitchFamily="2" charset="-79"/>
                </a:rPr>
                <a:t>don’t explain global </a:t>
              </a:r>
              <a:r>
                <a:rPr lang="en-US" sz="1600" dirty="0" err="1" smtClean="0">
                  <a:solidFill>
                    <a:schemeClr val="accent1"/>
                  </a:solidFill>
                  <a:latin typeface="Aharoni" panose="02010803020104030203" pitchFamily="2" charset="-79"/>
                  <a:cs typeface="Aharoni" panose="02010803020104030203" pitchFamily="2" charset="-79"/>
                </a:rPr>
                <a:t>sfc</a:t>
              </a:r>
              <a:r>
                <a:rPr lang="en-US" sz="1600" dirty="0" smtClean="0">
                  <a:solidFill>
                    <a:schemeClr val="accent1"/>
                  </a:solidFill>
                  <a:latin typeface="Aharoni" panose="02010803020104030203" pitchFamily="2" charset="-79"/>
                  <a:cs typeface="Aharoni" panose="02010803020104030203" pitchFamily="2" charset="-79"/>
                </a:rPr>
                <a:t>. temp. increases</a:t>
              </a:r>
              <a:endParaRPr lang="en-US" sz="1600" dirty="0">
                <a:solidFill>
                  <a:schemeClr val="accent1"/>
                </a:solidFill>
                <a:latin typeface="Aharoni" panose="02010803020104030203" pitchFamily="2" charset="-79"/>
                <a:cs typeface="Aharoni" panose="02010803020104030203" pitchFamily="2" charset="-79"/>
              </a:endParaRPr>
            </a:p>
          </p:txBody>
        </p:sp>
        <p:cxnSp>
          <p:nvCxnSpPr>
            <p:cNvPr id="19" name="Straight Connector 18"/>
            <p:cNvCxnSpPr/>
            <p:nvPr/>
          </p:nvCxnSpPr>
          <p:spPr>
            <a:xfrm flipH="1">
              <a:off x="2095500" y="3895725"/>
              <a:ext cx="5505450" cy="0"/>
            </a:xfrm>
            <a:prstGeom prst="line">
              <a:avLst/>
            </a:prstGeom>
            <a:ln w="28575">
              <a:solidFill>
                <a:schemeClr val="accent2"/>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875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Yopo\Fotos\Puch\Colorado14'\27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1447800"/>
            <a:ext cx="2514600"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D:\Yopo\Fotos\Puch\Colorado14'\27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447800"/>
            <a:ext cx="2514600"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D:\Yopo\Fotos\Puch\Colorado14'\27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1447800"/>
            <a:ext cx="2514600" cy="33528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4"/>
          <p:cNvGrpSpPr/>
          <p:nvPr/>
        </p:nvGrpSpPr>
        <p:grpSpPr>
          <a:xfrm>
            <a:off x="5266003" y="2914650"/>
            <a:ext cx="3031599" cy="3350010"/>
            <a:chOff x="5266003" y="2914650"/>
            <a:chExt cx="3031599" cy="3350010"/>
          </a:xfrm>
        </p:grpSpPr>
        <p:sp>
          <p:nvSpPr>
            <p:cNvPr id="2" name="Oval 1"/>
            <p:cNvSpPr/>
            <p:nvPr/>
          </p:nvSpPr>
          <p:spPr>
            <a:xfrm>
              <a:off x="7124700" y="2914650"/>
              <a:ext cx="1028700" cy="342900"/>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urved Connector 3"/>
            <p:cNvCxnSpPr>
              <a:stCxn id="2" idx="4"/>
            </p:cNvCxnSpPr>
            <p:nvPr/>
          </p:nvCxnSpPr>
          <p:spPr>
            <a:xfrm rot="5400000">
              <a:off x="6048375" y="3914775"/>
              <a:ext cx="2247900" cy="933450"/>
            </a:xfrm>
            <a:prstGeom prst="curvedConnector3">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266003" y="5556774"/>
              <a:ext cx="3031599" cy="707886"/>
            </a:xfrm>
            <a:prstGeom prst="rect">
              <a:avLst/>
            </a:prstGeom>
            <a:solidFill>
              <a:schemeClr val="bg1"/>
            </a:solidFill>
          </p:spPr>
          <p:txBody>
            <a:bodyPr wrap="none">
              <a:spAutoFit/>
            </a:bodyPr>
            <a:lstStyle/>
            <a:p>
              <a:pPr algn="ctr"/>
              <a:r>
                <a:rPr lang="en-US" sz="2000" dirty="0" smtClean="0">
                  <a:solidFill>
                    <a:schemeClr val="accent1"/>
                  </a:solidFill>
                  <a:latin typeface="Aharoni" panose="02010803020104030203" pitchFamily="2" charset="-79"/>
                  <a:cs typeface="Aharoni" panose="02010803020104030203" pitchFamily="2" charset="-79"/>
                </a:rPr>
                <a:t>Ash deposit</a:t>
              </a:r>
            </a:p>
            <a:p>
              <a:pPr algn="ctr"/>
              <a:r>
                <a:rPr lang="en-US" sz="2000" dirty="0" smtClean="0">
                  <a:solidFill>
                    <a:schemeClr val="accent1"/>
                  </a:solidFill>
                  <a:latin typeface="Aharoni" panose="02010803020104030203" pitchFamily="2" charset="-79"/>
                  <a:cs typeface="Aharoni" panose="02010803020104030203" pitchFamily="2" charset="-79"/>
                </a:rPr>
                <a:t>(e.g. </a:t>
              </a:r>
              <a:r>
                <a:rPr lang="en-US" sz="2000" dirty="0" err="1" smtClean="0">
                  <a:solidFill>
                    <a:schemeClr val="accent1"/>
                  </a:solidFill>
                  <a:latin typeface="Aharoni" panose="02010803020104030203" pitchFamily="2" charset="-79"/>
                  <a:cs typeface="Aharoni" panose="02010803020104030203" pitchFamily="2" charset="-79"/>
                </a:rPr>
                <a:t>sulphure</a:t>
              </a:r>
              <a:r>
                <a:rPr lang="en-US" sz="2000" dirty="0" smtClean="0">
                  <a:solidFill>
                    <a:schemeClr val="accent1"/>
                  </a:solidFill>
                  <a:latin typeface="Aharoni" panose="02010803020104030203" pitchFamily="2" charset="-79"/>
                  <a:cs typeface="Aharoni" panose="02010803020104030203" pitchFamily="2" charset="-79"/>
                </a:rPr>
                <a:t> isotopes) </a:t>
              </a:r>
              <a:endParaRPr lang="en-US" sz="2000" dirty="0">
                <a:solidFill>
                  <a:schemeClr val="accent1"/>
                </a:solidFill>
                <a:latin typeface="Aharoni" panose="02010803020104030203" pitchFamily="2" charset="-79"/>
                <a:cs typeface="Aharoni" panose="02010803020104030203" pitchFamily="2" charset="-79"/>
              </a:endParaRPr>
            </a:p>
          </p:txBody>
        </p:sp>
      </p:grpSp>
      <p:grpSp>
        <p:nvGrpSpPr>
          <p:cNvPr id="5" name="Group 2"/>
          <p:cNvGrpSpPr/>
          <p:nvPr/>
        </p:nvGrpSpPr>
        <p:grpSpPr>
          <a:xfrm>
            <a:off x="2860863" y="2438400"/>
            <a:ext cx="2320737" cy="3599126"/>
            <a:chOff x="2860863" y="2438400"/>
            <a:chExt cx="2320737" cy="3599126"/>
          </a:xfrm>
        </p:grpSpPr>
        <p:sp>
          <p:nvSpPr>
            <p:cNvPr id="16" name="Oval 15"/>
            <p:cNvSpPr/>
            <p:nvPr/>
          </p:nvSpPr>
          <p:spPr>
            <a:xfrm>
              <a:off x="4152900" y="2438400"/>
              <a:ext cx="1028700" cy="592016"/>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urved Connector 16"/>
            <p:cNvCxnSpPr>
              <a:stCxn id="16" idx="4"/>
            </p:cNvCxnSpPr>
            <p:nvPr/>
          </p:nvCxnSpPr>
          <p:spPr>
            <a:xfrm rot="5400000">
              <a:off x="3076575" y="3687641"/>
              <a:ext cx="2247900" cy="933450"/>
            </a:xfrm>
            <a:prstGeom prst="curvedConnector3">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60863" y="5329640"/>
              <a:ext cx="1898277" cy="707886"/>
            </a:xfrm>
            <a:prstGeom prst="rect">
              <a:avLst/>
            </a:prstGeom>
            <a:solidFill>
              <a:schemeClr val="bg1"/>
            </a:solidFill>
            <a:ln>
              <a:solidFill>
                <a:schemeClr val="accent1">
                  <a:lumMod val="60000"/>
                  <a:lumOff val="40000"/>
                </a:schemeClr>
              </a:solidFill>
            </a:ln>
          </p:spPr>
          <p:txBody>
            <a:bodyPr wrap="none">
              <a:spAutoFit/>
            </a:bodyPr>
            <a:lstStyle/>
            <a:p>
              <a:pPr algn="ctr"/>
              <a:r>
                <a:rPr lang="en-US" sz="2000" dirty="0" smtClean="0">
                  <a:solidFill>
                    <a:schemeClr val="accent1"/>
                  </a:solidFill>
                  <a:latin typeface="Aharoni" panose="02010803020104030203" pitchFamily="2" charset="-79"/>
                  <a:cs typeface="Aharoni" panose="02010803020104030203" pitchFamily="2" charset="-79"/>
                </a:rPr>
                <a:t>Air bubbles</a:t>
              </a:r>
            </a:p>
            <a:p>
              <a:pPr algn="ctr"/>
              <a:r>
                <a:rPr lang="en-US" sz="2000" dirty="0" smtClean="0">
                  <a:solidFill>
                    <a:schemeClr val="accent1"/>
                  </a:solidFill>
                  <a:latin typeface="Aharoni" panose="02010803020104030203" pitchFamily="2" charset="-79"/>
                  <a:cs typeface="Aharoni" panose="02010803020104030203" pitchFamily="2" charset="-79"/>
                </a:rPr>
                <a:t>(e.g. CO2 </a:t>
              </a:r>
              <a:r>
                <a:rPr lang="en-US" sz="2000" dirty="0" err="1" smtClean="0">
                  <a:solidFill>
                    <a:schemeClr val="accent1"/>
                  </a:solidFill>
                  <a:latin typeface="Aharoni" panose="02010803020104030203" pitchFamily="2" charset="-79"/>
                  <a:cs typeface="Aharoni" panose="02010803020104030203" pitchFamily="2" charset="-79"/>
                </a:rPr>
                <a:t>conc</a:t>
              </a:r>
              <a:r>
                <a:rPr lang="en-US" sz="2000" dirty="0" smtClean="0">
                  <a:solidFill>
                    <a:schemeClr val="accent1"/>
                  </a:solidFill>
                  <a:latin typeface="Aharoni" panose="02010803020104030203" pitchFamily="2" charset="-79"/>
                  <a:cs typeface="Aharoni" panose="02010803020104030203" pitchFamily="2" charset="-79"/>
                </a:rPr>
                <a:t>)</a:t>
              </a:r>
              <a:endParaRPr lang="en-US" sz="2000" dirty="0">
                <a:solidFill>
                  <a:schemeClr val="accent1"/>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xmlns="" val="7969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512"/>
            <a:ext cx="8229600" cy="627888"/>
          </a:xfrm>
        </p:spPr>
        <p:txBody>
          <a:bodyPr>
            <a:noAutofit/>
          </a:bodyPr>
          <a:lstStyle/>
          <a:p>
            <a:pPr algn="ctr"/>
            <a:r>
              <a:rPr lang="en-US" sz="3600" dirty="0"/>
              <a:t>Radiative Perturbations from </a:t>
            </a:r>
            <a:r>
              <a:rPr lang="en-US" sz="3600" dirty="0" smtClean="0"/>
              <a:t>GHG </a:t>
            </a:r>
            <a:r>
              <a:rPr lang="en-US" sz="3600" dirty="0"/>
              <a:t>and Dust </a:t>
            </a:r>
          </a:p>
        </p:txBody>
      </p:sp>
      <p:sp>
        <p:nvSpPr>
          <p:cNvPr id="3" name="Content Placeholder 2"/>
          <p:cNvSpPr>
            <a:spLocks noGrp="1"/>
          </p:cNvSpPr>
          <p:nvPr>
            <p:ph idx="1"/>
          </p:nvPr>
        </p:nvSpPr>
        <p:spPr>
          <a:xfrm>
            <a:off x="457200" y="1905000"/>
            <a:ext cx="8229600" cy="5181600"/>
          </a:xfrm>
        </p:spPr>
        <p:txBody>
          <a:bodyPr>
            <a:normAutofit/>
          </a:bodyPr>
          <a:lstStyle/>
          <a:p>
            <a:r>
              <a:rPr lang="en-US" sz="2400" dirty="0" smtClean="0"/>
              <a:t>Present-day </a:t>
            </a:r>
            <a:r>
              <a:rPr lang="en-US" sz="2400" dirty="0"/>
              <a:t>(2011) concentrations of CO2 (390.5 ppm), CH4 (1803 ppb) and N2O (324 ppm) (Annex II) </a:t>
            </a:r>
            <a:r>
              <a:rPr lang="en-US" sz="2400" b="1" dirty="0"/>
              <a:t>exceed the range of concentrations recorded in the ice core records during the past 800 </a:t>
            </a:r>
            <a:r>
              <a:rPr lang="en-US" sz="2400" b="1" dirty="0" err="1"/>
              <a:t>ka</a:t>
            </a:r>
            <a:r>
              <a:rPr lang="en-US" sz="2400" dirty="0"/>
              <a:t>. </a:t>
            </a:r>
            <a:endParaRPr lang="en-US" sz="2400" dirty="0" smtClean="0"/>
          </a:p>
          <a:p>
            <a:r>
              <a:rPr lang="en-US" sz="2400" dirty="0"/>
              <a:t>Geological proxies provide indirect information on atmospheric CO2 concentrations for time intervals older than those covered by ice core </a:t>
            </a:r>
            <a:r>
              <a:rPr lang="en-US" sz="2400" dirty="0" smtClean="0"/>
              <a:t>records.</a:t>
            </a:r>
          </a:p>
          <a:p>
            <a:r>
              <a:rPr lang="en-US" sz="2400" dirty="0" smtClean="0"/>
              <a:t>CO2 </a:t>
            </a:r>
            <a:r>
              <a:rPr lang="en-US" sz="2400" dirty="0"/>
              <a:t>reconstructions for the Pliocene based on marine proxies have produced consistent estimates mostly in the range 350 ppm to 450 </a:t>
            </a:r>
            <a:r>
              <a:rPr lang="en-US" sz="2400" smtClean="0"/>
              <a:t>ppm.</a:t>
            </a:r>
            <a:endParaRPr lang="en-US" sz="2400" dirty="0" smtClean="0"/>
          </a:p>
        </p:txBody>
      </p:sp>
    </p:spTree>
    <p:extLst>
      <p:ext uri="{BB962C8B-B14F-4D97-AF65-F5344CB8AC3E}">
        <p14:creationId xmlns:p14="http://schemas.microsoft.com/office/powerpoint/2010/main" xmlns="" val="4051755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512"/>
            <a:ext cx="8229600" cy="627888"/>
          </a:xfrm>
        </p:spPr>
        <p:txBody>
          <a:bodyPr>
            <a:noAutofit/>
          </a:bodyPr>
          <a:lstStyle/>
          <a:p>
            <a:pPr algn="ctr"/>
            <a:r>
              <a:rPr lang="en-US" sz="3600" dirty="0"/>
              <a:t>Radiative Perturbations from </a:t>
            </a:r>
            <a:r>
              <a:rPr lang="en-US" sz="3600" dirty="0" smtClean="0"/>
              <a:t>GHG </a:t>
            </a:r>
            <a:r>
              <a:rPr lang="en-US" sz="3600" dirty="0"/>
              <a:t>and Dust </a:t>
            </a:r>
          </a:p>
        </p:txBody>
      </p:sp>
      <p:sp>
        <p:nvSpPr>
          <p:cNvPr id="3" name="Content Placeholder 2"/>
          <p:cNvSpPr>
            <a:spLocks noGrp="1"/>
          </p:cNvSpPr>
          <p:nvPr>
            <p:ph idx="1"/>
          </p:nvPr>
        </p:nvSpPr>
        <p:spPr>
          <a:xfrm>
            <a:off x="457200" y="1447800"/>
            <a:ext cx="8229600" cy="5181600"/>
          </a:xfrm>
        </p:spPr>
        <p:txBody>
          <a:bodyPr>
            <a:noAutofit/>
          </a:bodyPr>
          <a:lstStyle/>
          <a:p>
            <a:r>
              <a:rPr lang="en-US" sz="2400"/>
              <a:t>We conclude that there is </a:t>
            </a:r>
            <a:r>
              <a:rPr lang="en-US" sz="2400" b="1"/>
              <a:t>medium confidence</a:t>
            </a:r>
            <a:r>
              <a:rPr lang="en-US" sz="2400"/>
              <a:t> that </a:t>
            </a:r>
            <a:r>
              <a:rPr lang="en-US" sz="2400" b="1"/>
              <a:t>CO2 levels were above pre-industrial interglacial concentration (~280 ppm) and did not exceed ~450 ppm during the Pliocene</a:t>
            </a:r>
            <a:r>
              <a:rPr lang="en-US" sz="2400"/>
              <a:t>, with interglacial values in the upper part of that range between 350 and 450 ppm. </a:t>
            </a:r>
          </a:p>
          <a:p>
            <a:r>
              <a:rPr lang="en-US" sz="2400" smtClean="0"/>
              <a:t>Past </a:t>
            </a:r>
            <a:r>
              <a:rPr lang="en-US" sz="2400" dirty="0"/>
              <a:t>changes in mineral dust aerosol (MDA) are important for </a:t>
            </a:r>
            <a:r>
              <a:rPr lang="en-US" sz="2400" dirty="0" smtClean="0"/>
              <a:t>estimates of </a:t>
            </a:r>
            <a:r>
              <a:rPr lang="en-US" sz="2400" dirty="0"/>
              <a:t>climate sensitivity </a:t>
            </a:r>
            <a:r>
              <a:rPr lang="en-US" sz="2400" dirty="0" smtClean="0"/>
              <a:t>and </a:t>
            </a:r>
            <a:r>
              <a:rPr lang="en-US" sz="2400" dirty="0"/>
              <a:t>for its supply of </a:t>
            </a:r>
            <a:r>
              <a:rPr lang="en-US" sz="2400" dirty="0" smtClean="0"/>
              <a:t>nutrients, especially </a:t>
            </a:r>
            <a:r>
              <a:rPr lang="en-US" sz="2400" dirty="0"/>
              <a:t>iron to the Southern </a:t>
            </a:r>
            <a:r>
              <a:rPr lang="en-US" sz="2400" dirty="0" smtClean="0"/>
              <a:t>Ocean.</a:t>
            </a:r>
          </a:p>
          <a:p>
            <a:r>
              <a:rPr lang="en-US" sz="2400" dirty="0"/>
              <a:t>MDA concentration is controlled by variations in dust sources, and by changes in atmospheric circulation patterns acting on its transport and lifetime. </a:t>
            </a:r>
            <a:endParaRPr lang="en-US" sz="2400" dirty="0" smtClean="0"/>
          </a:p>
          <a:p>
            <a:r>
              <a:rPr lang="en-US" sz="2400"/>
              <a:t>Since AR4, new records of past MDA flux have been obtained from deep-sea sediment and ice cores. </a:t>
            </a:r>
            <a:endParaRPr lang="en-US" sz="2400" smtClean="0"/>
          </a:p>
          <a:p>
            <a:endParaRPr lang="en-US" sz="2400" dirty="0"/>
          </a:p>
        </p:txBody>
      </p:sp>
    </p:spTree>
    <p:extLst>
      <p:ext uri="{BB962C8B-B14F-4D97-AF65-F5344CB8AC3E}">
        <p14:creationId xmlns:p14="http://schemas.microsoft.com/office/powerpoint/2010/main" xmlns="" val="361995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stretch>
            <a:fillRect/>
          </a:stretch>
        </p:blipFill>
        <p:spPr>
          <a:xfrm>
            <a:off x="76200" y="152400"/>
            <a:ext cx="5427822" cy="6629400"/>
          </a:xfrm>
          <a:prstGeom prst="rect">
            <a:avLst/>
          </a:prstGeom>
        </p:spPr>
      </p:pic>
      <p:sp>
        <p:nvSpPr>
          <p:cNvPr id="5" name="Flecha derecha 4"/>
          <p:cNvSpPr/>
          <p:nvPr/>
        </p:nvSpPr>
        <p:spPr>
          <a:xfrm>
            <a:off x="5562600" y="3810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6248400" y="228600"/>
            <a:ext cx="2286000" cy="523220"/>
          </a:xfrm>
          <a:prstGeom prst="rect">
            <a:avLst/>
          </a:prstGeom>
          <a:solidFill>
            <a:schemeClr val="bg1"/>
          </a:solidFill>
        </p:spPr>
        <p:txBody>
          <a:bodyPr wrap="square">
            <a:spAutoFit/>
          </a:bodyPr>
          <a:lstStyle/>
          <a:p>
            <a:r>
              <a:rPr lang="en-US" sz="1400"/>
              <a:t>Atlantic sector of the Southern Ocean </a:t>
            </a:r>
          </a:p>
        </p:txBody>
      </p:sp>
      <p:sp>
        <p:nvSpPr>
          <p:cNvPr id="7" name="Flecha derecha 6"/>
          <p:cNvSpPr/>
          <p:nvPr/>
        </p:nvSpPr>
        <p:spPr>
          <a:xfrm>
            <a:off x="5562600" y="1066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6248400" y="924580"/>
            <a:ext cx="2819400" cy="492443"/>
          </a:xfrm>
          <a:prstGeom prst="rect">
            <a:avLst/>
          </a:prstGeom>
          <a:solidFill>
            <a:schemeClr val="bg1"/>
          </a:solidFill>
        </p:spPr>
        <p:txBody>
          <a:bodyPr wrap="square">
            <a:spAutoFit/>
          </a:bodyPr>
          <a:lstStyle/>
          <a:p>
            <a:r>
              <a:rPr lang="en-US" sz="1300" smtClean="0"/>
              <a:t>Blue: stacked </a:t>
            </a:r>
            <a:r>
              <a:rPr lang="x-none" sz="1300" baseline="30000" smtClean="0">
                <a:latin typeface="Book Antiqua" panose="02040602050305030304" pitchFamily="18" charset="0"/>
              </a:rPr>
              <a:t>1</a:t>
            </a:r>
            <a:r>
              <a:rPr lang="en-US" sz="1300" baseline="30000">
                <a:latin typeface="Book Antiqua" panose="02040602050305030304" pitchFamily="18" charset="0"/>
              </a:rPr>
              <a:t>8</a:t>
            </a:r>
            <a:r>
              <a:rPr lang="en-US" sz="1300" smtClean="0">
                <a:latin typeface="Book Antiqua" panose="02040602050305030304" pitchFamily="18" charset="0"/>
              </a:rPr>
              <a:t>O </a:t>
            </a:r>
            <a:r>
              <a:rPr lang="en-US" sz="1300"/>
              <a:t>proxy for ice </a:t>
            </a:r>
            <a:r>
              <a:rPr lang="en-US" sz="1300" smtClean="0"/>
              <a:t>vol &amp; </a:t>
            </a:r>
            <a:r>
              <a:rPr lang="en-US" sz="1300"/>
              <a:t>ocean </a:t>
            </a:r>
            <a:r>
              <a:rPr lang="en-US" sz="1300" smtClean="0"/>
              <a:t>temp. Green: coral shorelines</a:t>
            </a:r>
            <a:endParaRPr lang="en-US" sz="1300"/>
          </a:p>
        </p:txBody>
      </p:sp>
      <p:sp>
        <p:nvSpPr>
          <p:cNvPr id="11" name="Rectángulo 10"/>
          <p:cNvSpPr/>
          <p:nvPr/>
        </p:nvSpPr>
        <p:spPr>
          <a:xfrm>
            <a:off x="5533310" y="2081361"/>
            <a:ext cx="3458289" cy="1384995"/>
          </a:xfrm>
          <a:prstGeom prst="rect">
            <a:avLst/>
          </a:prstGeom>
          <a:solidFill>
            <a:schemeClr val="bg1"/>
          </a:solidFill>
        </p:spPr>
        <p:txBody>
          <a:bodyPr wrap="square">
            <a:spAutoFit/>
          </a:bodyPr>
          <a:lstStyle/>
          <a:p>
            <a:r>
              <a:rPr lang="en-US" sz="1400" smtClean="0"/>
              <a:t>-black line: CO2 from ice cores.</a:t>
            </a:r>
          </a:p>
          <a:p>
            <a:r>
              <a:rPr lang="en-US" sz="1400" smtClean="0"/>
              <a:t>-blue </a:t>
            </a:r>
            <a:r>
              <a:rPr lang="en-US" sz="1400"/>
              <a:t>triangles: CO 2 from boron </a:t>
            </a:r>
            <a:r>
              <a:rPr lang="en-US" sz="1400" smtClean="0"/>
              <a:t>isotopes in marine sediments.</a:t>
            </a:r>
          </a:p>
          <a:p>
            <a:r>
              <a:rPr lang="en-US" sz="1400" smtClean="0"/>
              <a:t>-red: phytoplankton Alkenone from </a:t>
            </a:r>
            <a:r>
              <a:rPr lang="en-US" sz="1400"/>
              <a:t>carbon isotope proxies </a:t>
            </a:r>
            <a:r>
              <a:rPr lang="en-US" sz="1400" smtClean="0"/>
              <a:t> </a:t>
            </a:r>
            <a:endParaRPr lang="en-US" sz="1400"/>
          </a:p>
          <a:p>
            <a:endParaRPr lang="en-US" sz="1400"/>
          </a:p>
        </p:txBody>
      </p:sp>
      <p:sp>
        <p:nvSpPr>
          <p:cNvPr id="14" name="Left Brace 28"/>
          <p:cNvSpPr/>
          <p:nvPr/>
        </p:nvSpPr>
        <p:spPr>
          <a:xfrm>
            <a:off x="5385826" y="2081361"/>
            <a:ext cx="176774" cy="119523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Imagen 16"/>
          <p:cNvPicPr>
            <a:picLocks noChangeAspect="1"/>
          </p:cNvPicPr>
          <p:nvPr/>
        </p:nvPicPr>
        <p:blipFill>
          <a:blip r:embed="rId4" cstate="print"/>
          <a:stretch>
            <a:fillRect/>
          </a:stretch>
        </p:blipFill>
        <p:spPr>
          <a:xfrm>
            <a:off x="4802139" y="2238375"/>
            <a:ext cx="271463" cy="123825"/>
          </a:xfrm>
          <a:prstGeom prst="rect">
            <a:avLst/>
          </a:prstGeom>
        </p:spPr>
      </p:pic>
      <p:pic>
        <p:nvPicPr>
          <p:cNvPr id="19" name="Imagen 18"/>
          <p:cNvPicPr>
            <a:picLocks noChangeAspect="1"/>
          </p:cNvPicPr>
          <p:nvPr/>
        </p:nvPicPr>
        <p:blipFill>
          <a:blip r:embed="rId5" cstate="print"/>
          <a:stretch>
            <a:fillRect/>
          </a:stretch>
        </p:blipFill>
        <p:spPr>
          <a:xfrm>
            <a:off x="914400" y="76200"/>
            <a:ext cx="609600" cy="105103"/>
          </a:xfrm>
          <a:prstGeom prst="rect">
            <a:avLst/>
          </a:prstGeom>
        </p:spPr>
      </p:pic>
      <p:pic>
        <p:nvPicPr>
          <p:cNvPr id="20" name="Imagen 19"/>
          <p:cNvPicPr>
            <a:picLocks noChangeAspect="1"/>
          </p:cNvPicPr>
          <p:nvPr/>
        </p:nvPicPr>
        <p:blipFill>
          <a:blip r:embed="rId6" cstate="print"/>
          <a:stretch>
            <a:fillRect/>
          </a:stretch>
        </p:blipFill>
        <p:spPr>
          <a:xfrm>
            <a:off x="4802139" y="2582397"/>
            <a:ext cx="395288" cy="123896"/>
          </a:xfrm>
          <a:prstGeom prst="rect">
            <a:avLst/>
          </a:prstGeom>
        </p:spPr>
      </p:pic>
      <p:pic>
        <p:nvPicPr>
          <p:cNvPr id="21" name="Picture 4" descr="http://upload.wikimedia.org/wikipedia/commons/thumb/f/f4/Titanoides.jpg/1024px-Titanoide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95600" y="3962400"/>
            <a:ext cx="916304" cy="593271"/>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ángulo 21"/>
          <p:cNvSpPr/>
          <p:nvPr/>
        </p:nvSpPr>
        <p:spPr>
          <a:xfrm>
            <a:off x="5184727" y="3859649"/>
            <a:ext cx="3806872" cy="1169551"/>
          </a:xfrm>
          <a:prstGeom prst="rect">
            <a:avLst/>
          </a:prstGeom>
          <a:solidFill>
            <a:schemeClr val="bg1"/>
          </a:solidFill>
        </p:spPr>
        <p:txBody>
          <a:bodyPr wrap="square">
            <a:spAutoFit/>
          </a:bodyPr>
          <a:lstStyle/>
          <a:p>
            <a:r>
              <a:rPr lang="en-US" sz="1400" smtClean="0"/>
              <a:t>- CO2 concentrations reconstructed from  marine and terrestrial proxies.</a:t>
            </a:r>
          </a:p>
          <a:p>
            <a:endParaRPr lang="en-US" sz="1400" smtClean="0"/>
          </a:p>
          <a:p>
            <a:r>
              <a:rPr lang="en-US" sz="1400" smtClean="0"/>
              <a:t>- Different colors are individual proxy methods.</a:t>
            </a:r>
          </a:p>
        </p:txBody>
      </p:sp>
      <p:sp>
        <p:nvSpPr>
          <p:cNvPr id="23" name="Left Brace 28"/>
          <p:cNvSpPr/>
          <p:nvPr/>
        </p:nvSpPr>
        <p:spPr>
          <a:xfrm>
            <a:off x="4953000" y="3859649"/>
            <a:ext cx="181697" cy="2431724"/>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Picture 4" descr="http://www.abouthumanevolution.org/images/homhab275.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015" t="5389" r="9745" b="20278"/>
          <a:stretch/>
        </p:blipFill>
        <p:spPr bwMode="auto">
          <a:xfrm>
            <a:off x="111523" y="76200"/>
            <a:ext cx="574277" cy="67562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ángulo 24"/>
          <p:cNvSpPr/>
          <p:nvPr/>
        </p:nvSpPr>
        <p:spPr>
          <a:xfrm>
            <a:off x="5163985" y="5121821"/>
            <a:ext cx="3827614" cy="1169551"/>
          </a:xfrm>
          <a:prstGeom prst="rect">
            <a:avLst/>
          </a:prstGeom>
        </p:spPr>
        <p:txBody>
          <a:bodyPr wrap="square">
            <a:spAutoFit/>
          </a:bodyPr>
          <a:lstStyle/>
          <a:p>
            <a:r>
              <a:rPr lang="en-US" sz="1400" smtClean="0"/>
              <a:t>- Cenozoic </a:t>
            </a:r>
            <a:r>
              <a:rPr lang="en-US" sz="1400"/>
              <a:t>(last 65 Ma) geological archives provide examples of </a:t>
            </a:r>
            <a:r>
              <a:rPr lang="en-US" sz="1400" b="1"/>
              <a:t>natural climate states globally warmer than the present</a:t>
            </a:r>
            <a:r>
              <a:rPr lang="en-US" sz="1400"/>
              <a:t>, which are associated with atmospheric CO 2 concentrations </a:t>
            </a:r>
            <a:r>
              <a:rPr lang="en-US" sz="1400" b="1"/>
              <a:t>above pre-industrial levels</a:t>
            </a:r>
            <a:r>
              <a:rPr lang="en-US" sz="1400"/>
              <a:t>. </a:t>
            </a:r>
          </a:p>
        </p:txBody>
      </p:sp>
    </p:spTree>
    <p:extLst>
      <p:ext uri="{BB962C8B-B14F-4D97-AF65-F5344CB8AC3E}">
        <p14:creationId xmlns:p14="http://schemas.microsoft.com/office/powerpoint/2010/main" xmlns="" val="666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738187" y="257175"/>
            <a:ext cx="7667625" cy="6343650"/>
          </a:xfrm>
          <a:prstGeom prst="rect">
            <a:avLst/>
          </a:prstGeom>
        </p:spPr>
      </p:pic>
      <p:sp>
        <p:nvSpPr>
          <p:cNvPr id="3" name="Rectángulo 2"/>
          <p:cNvSpPr/>
          <p:nvPr/>
        </p:nvSpPr>
        <p:spPr>
          <a:xfrm>
            <a:off x="2472097" y="-55979"/>
            <a:ext cx="4199804" cy="338554"/>
          </a:xfrm>
          <a:prstGeom prst="rect">
            <a:avLst/>
          </a:prstGeom>
          <a:solidFill>
            <a:schemeClr val="bg1"/>
          </a:solidFill>
        </p:spPr>
        <p:txBody>
          <a:bodyPr wrap="none">
            <a:spAutoFit/>
          </a:bodyPr>
          <a:lstStyle/>
          <a:p>
            <a:r>
              <a:rPr lang="en-US" sz="1600" smtClean="0"/>
              <a:t>Anomalies relative </a:t>
            </a:r>
            <a:r>
              <a:rPr lang="en-US" sz="1600"/>
              <a:t>to the pre-industrial value </a:t>
            </a:r>
          </a:p>
        </p:txBody>
      </p:sp>
    </p:spTree>
    <p:extLst>
      <p:ext uri="{BB962C8B-B14F-4D97-AF65-F5344CB8AC3E}">
        <p14:creationId xmlns:p14="http://schemas.microsoft.com/office/powerpoint/2010/main" xmlns="" val="4203185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3811</TotalTime>
  <Words>2861</Words>
  <Application>Microsoft Office PowerPoint</Application>
  <PresentationFormat>On-screen Show (4:3)</PresentationFormat>
  <Paragraphs>283</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Chapter 5 Paleoclimate Archives</vt:lpstr>
      <vt:lpstr>Slide 2</vt:lpstr>
      <vt:lpstr>Pre-Industrial Radiative Forcing Factors </vt:lpstr>
      <vt:lpstr>Slide 4</vt:lpstr>
      <vt:lpstr>Slide 5</vt:lpstr>
      <vt:lpstr>Radiative Perturbations from GHG and Dust </vt:lpstr>
      <vt:lpstr>Radiative Perturbations from GHG and Dust </vt:lpstr>
      <vt:lpstr>Slide 8</vt:lpstr>
      <vt:lpstr>Slide 9</vt:lpstr>
      <vt:lpstr>Pre-Industrial Radiative Forcing Factors </vt:lpstr>
      <vt:lpstr>Slide 11</vt:lpstr>
      <vt:lpstr>Slide 12</vt:lpstr>
      <vt:lpstr>Climate-Ice Sheet Interactions </vt:lpstr>
      <vt:lpstr>Slide 14</vt:lpstr>
      <vt:lpstr>Slide 15</vt:lpstr>
      <vt:lpstr>Slide 16</vt:lpstr>
      <vt:lpstr>Slide 17</vt:lpstr>
      <vt:lpstr>Sea Level</vt:lpstr>
      <vt:lpstr>Isostatic Rebound</vt:lpstr>
      <vt:lpstr>Slide 20</vt:lpstr>
      <vt:lpstr>Slide 21</vt:lpstr>
      <vt:lpstr>Slide 22</vt:lpstr>
      <vt:lpstr>Current sea level change context</vt:lpstr>
      <vt:lpstr>Abrupt Past Climate Changes</vt:lpstr>
      <vt:lpstr>Dansgaard–Oeschger (DO) events</vt:lpstr>
      <vt:lpstr>Heinrich Events/ Younger Dryas</vt:lpstr>
      <vt:lpstr>DO events and AMOC</vt:lpstr>
      <vt:lpstr>Bipolar seesaw concept</vt:lpstr>
      <vt:lpstr>Irreversability in Climate – Ice sheets</vt:lpstr>
      <vt:lpstr>Irreversability – Ocean circulation</vt:lpstr>
      <vt:lpstr>Slide 31</vt:lpstr>
      <vt:lpstr>Slide 32</vt:lpstr>
      <vt:lpstr>Slide 33</vt:lpstr>
      <vt:lpstr>Slide 34</vt:lpstr>
      <vt:lpstr>Next glacial inception – Ice Age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Paleoclimate Archives</dc:title>
  <dc:creator>tzompa</dc:creator>
  <cp:lastModifiedBy>owner</cp:lastModifiedBy>
  <cp:revision>148</cp:revision>
  <dcterms:created xsi:type="dcterms:W3CDTF">2014-09-23T18:12:30Z</dcterms:created>
  <dcterms:modified xsi:type="dcterms:W3CDTF">2014-10-01T03:57:55Z</dcterms:modified>
</cp:coreProperties>
</file>