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64" r:id="rId3"/>
    <p:sldId id="261" r:id="rId4"/>
    <p:sldId id="257" r:id="rId5"/>
    <p:sldId id="258" r:id="rId6"/>
    <p:sldId id="259" r:id="rId7"/>
    <p:sldId id="260" r:id="rId8"/>
    <p:sldId id="289" r:id="rId9"/>
    <p:sldId id="262" r:id="rId10"/>
    <p:sldId id="263" r:id="rId11"/>
    <p:sldId id="265" r:id="rId12"/>
    <p:sldId id="266" r:id="rId13"/>
    <p:sldId id="267" r:id="rId14"/>
    <p:sldId id="268" r:id="rId15"/>
    <p:sldId id="269" r:id="rId16"/>
    <p:sldId id="271" r:id="rId17"/>
    <p:sldId id="272" r:id="rId18"/>
    <p:sldId id="273" r:id="rId19"/>
    <p:sldId id="270" r:id="rId20"/>
    <p:sldId id="274" r:id="rId21"/>
    <p:sldId id="275" r:id="rId22"/>
    <p:sldId id="276" r:id="rId23"/>
    <p:sldId id="277" r:id="rId24"/>
    <p:sldId id="278" r:id="rId25"/>
    <p:sldId id="279" r:id="rId26"/>
    <p:sldId id="280" r:id="rId27"/>
    <p:sldId id="282" r:id="rId28"/>
    <p:sldId id="283" r:id="rId29"/>
    <p:sldId id="281" r:id="rId30"/>
    <p:sldId id="284" r:id="rId31"/>
    <p:sldId id="285" r:id="rId32"/>
    <p:sldId id="287" r:id="rId33"/>
    <p:sldId id="286" r:id="rId34"/>
    <p:sldId id="288" r:id="rId35"/>
    <p:sldId id="290"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5" d="100"/>
          <a:sy n="95" d="100"/>
        </p:scale>
        <p:origin x="-11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196BB3-7897-0342-BA9B-27C6274C1042}" type="datetimeFigureOut">
              <a:rPr lang="en-US" smtClean="0"/>
              <a:t>9/29/14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741449-FF61-E840-9EE5-7FA8918CD239}" type="slidenum">
              <a:rPr lang="en-US" smtClean="0"/>
              <a:t>‹#›</a:t>
            </a:fld>
            <a:endParaRPr lang="en-US" dirty="0"/>
          </a:p>
        </p:txBody>
      </p:sp>
    </p:spTree>
    <p:extLst>
      <p:ext uri="{BB962C8B-B14F-4D97-AF65-F5344CB8AC3E}">
        <p14:creationId xmlns:p14="http://schemas.microsoft.com/office/powerpoint/2010/main" val="13144255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prominent warming</a:t>
            </a:r>
            <a:r>
              <a:rPr lang="en-US" baseline="0" dirty="0" smtClean="0"/>
              <a:t> in NH (0-700m)</a:t>
            </a:r>
          </a:p>
          <a:p>
            <a:r>
              <a:rPr lang="en-US" baseline="0" dirty="0" smtClean="0"/>
              <a:t>b) Indicates poleward displacement of mean temp </a:t>
            </a:r>
          </a:p>
          <a:p>
            <a:r>
              <a:rPr lang="en-US" baseline="0" dirty="0" smtClean="0"/>
              <a:t>More uncertainty in earlier part of record. Overall there is a decrease in uncertainty w/time, and an upward trend, but lots of uncertainty in decadal variability.</a:t>
            </a:r>
          </a:p>
          <a:p>
            <a:r>
              <a:rPr lang="en-US" baseline="0" dirty="0" smtClean="0"/>
              <a:t>&gt;&gt;2000-3000m waters haven’t seen the surface in ~a </a:t>
            </a:r>
            <a:r>
              <a:rPr lang="en-US" baseline="0" dirty="0" err="1" smtClean="0"/>
              <a:t>millenium</a:t>
            </a:r>
            <a:r>
              <a:rPr lang="en-US" baseline="0" dirty="0" smtClean="0"/>
              <a:t> and experience ~0 warming. Max warming ~4500m..</a:t>
            </a:r>
          </a:p>
          <a:p>
            <a:r>
              <a:rPr lang="en-US" baseline="0" dirty="0" smtClean="0"/>
              <a:t>&gt;&gt;b) Is at depth &gt;4000m. </a:t>
            </a:r>
          </a:p>
          <a:p>
            <a:r>
              <a:rPr lang="en-US" baseline="0" dirty="0" smtClean="0"/>
              <a:t>D) </a:t>
            </a:r>
            <a:r>
              <a:rPr lang="en-US" baseline="0" dirty="0" smtClean="0"/>
              <a:t>is difference in T at sfc-200</a:t>
            </a:r>
          </a:p>
        </p:txBody>
      </p:sp>
      <p:sp>
        <p:nvSpPr>
          <p:cNvPr id="4" name="Slide Number Placeholder 3"/>
          <p:cNvSpPr>
            <a:spLocks noGrp="1"/>
          </p:cNvSpPr>
          <p:nvPr>
            <p:ph type="sldNum" sz="quarter" idx="10"/>
          </p:nvPr>
        </p:nvSpPr>
        <p:spPr/>
        <p:txBody>
          <a:bodyPr/>
          <a:lstStyle/>
          <a:p>
            <a:fld id="{66741449-FF61-E840-9EE5-7FA8918CD239}" type="slidenum">
              <a:rPr lang="en-US" smtClean="0"/>
              <a:t>9</a:t>
            </a:fld>
            <a:endParaRPr lang="en-US" dirty="0"/>
          </a:p>
        </p:txBody>
      </p:sp>
    </p:spTree>
    <p:extLst>
      <p:ext uri="{BB962C8B-B14F-4D97-AF65-F5344CB8AC3E}">
        <p14:creationId xmlns:p14="http://schemas.microsoft.com/office/powerpoint/2010/main" val="456092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Salinity inc in regions where it is already high, and dec in regions where it is already</a:t>
            </a:r>
            <a:r>
              <a:rPr lang="en-US" baseline="0" dirty="0" smtClean="0"/>
              <a:t> low</a:t>
            </a:r>
          </a:p>
          <a:p>
            <a:r>
              <a:rPr lang="en-US" baseline="0" dirty="0" smtClean="0"/>
              <a:t>Atlantic is relatively salty.</a:t>
            </a:r>
          </a:p>
          <a:p>
            <a:endParaRPr lang="en-US" dirty="0"/>
          </a:p>
        </p:txBody>
      </p:sp>
      <p:sp>
        <p:nvSpPr>
          <p:cNvPr id="4" name="Slide Number Placeholder 3"/>
          <p:cNvSpPr>
            <a:spLocks noGrp="1"/>
          </p:cNvSpPr>
          <p:nvPr>
            <p:ph type="sldNum" sz="quarter" idx="10"/>
          </p:nvPr>
        </p:nvSpPr>
        <p:spPr/>
        <p:txBody>
          <a:bodyPr/>
          <a:lstStyle/>
          <a:p>
            <a:fld id="{66741449-FF61-E840-9EE5-7FA8918CD239}" type="slidenum">
              <a:rPr lang="en-US" smtClean="0"/>
              <a:t>12</a:t>
            </a:fld>
            <a:endParaRPr lang="en-US" dirty="0"/>
          </a:p>
        </p:txBody>
      </p:sp>
    </p:spTree>
    <p:extLst>
      <p:ext uri="{BB962C8B-B14F-4D97-AF65-F5344CB8AC3E}">
        <p14:creationId xmlns:p14="http://schemas.microsoft.com/office/powerpoint/2010/main" val="956342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Atlantic south</a:t>
            </a:r>
            <a:r>
              <a:rPr lang="en-US" baseline="0" dirty="0" smtClean="0"/>
              <a:t> of 50N inc. salinity, All Pacific dec. salinity except 20-0S. </a:t>
            </a:r>
          </a:p>
          <a:p>
            <a:r>
              <a:rPr lang="en-US" baseline="0" dirty="0" smtClean="0"/>
              <a:t>Global southern ocean freshens significantly.</a:t>
            </a:r>
            <a:endParaRPr lang="en-US" dirty="0"/>
          </a:p>
        </p:txBody>
      </p:sp>
      <p:sp>
        <p:nvSpPr>
          <p:cNvPr id="4" name="Slide Number Placeholder 3"/>
          <p:cNvSpPr>
            <a:spLocks noGrp="1"/>
          </p:cNvSpPr>
          <p:nvPr>
            <p:ph type="sldNum" sz="quarter" idx="10"/>
          </p:nvPr>
        </p:nvSpPr>
        <p:spPr/>
        <p:txBody>
          <a:bodyPr/>
          <a:lstStyle/>
          <a:p>
            <a:fld id="{66741449-FF61-E840-9EE5-7FA8918CD239}" type="slidenum">
              <a:rPr lang="en-US" smtClean="0"/>
              <a:t>13</a:t>
            </a:fld>
            <a:endParaRPr lang="en-US" dirty="0"/>
          </a:p>
        </p:txBody>
      </p:sp>
    </p:spTree>
    <p:extLst>
      <p:ext uri="{BB962C8B-B14F-4D97-AF65-F5344CB8AC3E}">
        <p14:creationId xmlns:p14="http://schemas.microsoft.com/office/powerpoint/2010/main" val="3867617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 heat</a:t>
            </a:r>
            <a:r>
              <a:rPr lang="en-US" baseline="0" dirty="0" smtClean="0"/>
              <a:t> imparted into the ocean. That’s why </a:t>
            </a:r>
            <a:r>
              <a:rPr lang="en-US" baseline="0" dirty="0" err="1" smtClean="0"/>
              <a:t>evap</a:t>
            </a:r>
            <a:r>
              <a:rPr lang="en-US" baseline="0" dirty="0" smtClean="0"/>
              <a:t> and LH are opposite sign.</a:t>
            </a:r>
            <a:endParaRPr lang="en-US" dirty="0"/>
          </a:p>
        </p:txBody>
      </p:sp>
      <p:sp>
        <p:nvSpPr>
          <p:cNvPr id="4" name="Slide Number Placeholder 3"/>
          <p:cNvSpPr>
            <a:spLocks noGrp="1"/>
          </p:cNvSpPr>
          <p:nvPr>
            <p:ph type="sldNum" sz="quarter" idx="10"/>
          </p:nvPr>
        </p:nvSpPr>
        <p:spPr/>
        <p:txBody>
          <a:bodyPr/>
          <a:lstStyle/>
          <a:p>
            <a:fld id="{66741449-FF61-E840-9EE5-7FA8918CD239}" type="slidenum">
              <a:rPr lang="en-US" smtClean="0"/>
              <a:t>16</a:t>
            </a:fld>
            <a:endParaRPr lang="en-US" dirty="0"/>
          </a:p>
        </p:txBody>
      </p:sp>
    </p:spTree>
    <p:extLst>
      <p:ext uri="{BB962C8B-B14F-4D97-AF65-F5344CB8AC3E}">
        <p14:creationId xmlns:p14="http://schemas.microsoft.com/office/powerpoint/2010/main" val="2653100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Faith in the reconstructions, is low.</a:t>
            </a:r>
            <a:endParaRPr lang="en-US" dirty="0"/>
          </a:p>
        </p:txBody>
      </p:sp>
      <p:sp>
        <p:nvSpPr>
          <p:cNvPr id="4" name="Slide Number Placeholder 3"/>
          <p:cNvSpPr>
            <a:spLocks noGrp="1"/>
          </p:cNvSpPr>
          <p:nvPr>
            <p:ph type="sldNum" sz="quarter" idx="10"/>
          </p:nvPr>
        </p:nvSpPr>
        <p:spPr/>
        <p:txBody>
          <a:bodyPr/>
          <a:lstStyle/>
          <a:p>
            <a:fld id="{66741449-FF61-E840-9EE5-7FA8918CD239}" type="slidenum">
              <a:rPr lang="en-US" smtClean="0"/>
              <a:t>17</a:t>
            </a:fld>
            <a:endParaRPr lang="en-US" dirty="0"/>
          </a:p>
        </p:txBody>
      </p:sp>
    </p:spTree>
    <p:extLst>
      <p:ext uri="{BB962C8B-B14F-4D97-AF65-F5344CB8AC3E}">
        <p14:creationId xmlns:p14="http://schemas.microsoft.com/office/powerpoint/2010/main" val="1568717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confidence that the trend from</a:t>
            </a:r>
            <a:r>
              <a:rPr lang="en-US" baseline="0" dirty="0" smtClean="0"/>
              <a:t> altimeters over the last ~20 years is larger than 20</a:t>
            </a:r>
            <a:r>
              <a:rPr lang="en-US" baseline="30000" dirty="0" smtClean="0"/>
              <a:t>th</a:t>
            </a:r>
            <a:r>
              <a:rPr lang="en-US" baseline="0" dirty="0" smtClean="0"/>
              <a:t> century trend b/c it is </a:t>
            </a:r>
            <a:r>
              <a:rPr lang="en-US" baseline="0" dirty="0" err="1" smtClean="0"/>
              <a:t>consitent</a:t>
            </a:r>
            <a:r>
              <a:rPr lang="en-US" baseline="0" dirty="0" smtClean="0"/>
              <a:t> with tide gauges</a:t>
            </a:r>
            <a:endParaRPr lang="en-US" dirty="0" smtClean="0"/>
          </a:p>
          <a:p>
            <a:r>
              <a:rPr lang="en-US" dirty="0" err="1" smtClean="0"/>
              <a:t>Thermosteric</a:t>
            </a:r>
            <a:r>
              <a:rPr lang="en-US" dirty="0" smtClean="0"/>
              <a:t> component is from warming</a:t>
            </a:r>
            <a:r>
              <a:rPr lang="en-US" baseline="0" dirty="0" smtClean="0"/>
              <a:t> of the upper 700m.</a:t>
            </a:r>
            <a:endParaRPr lang="en-US" dirty="0"/>
          </a:p>
        </p:txBody>
      </p:sp>
      <p:sp>
        <p:nvSpPr>
          <p:cNvPr id="4" name="Slide Number Placeholder 3"/>
          <p:cNvSpPr>
            <a:spLocks noGrp="1"/>
          </p:cNvSpPr>
          <p:nvPr>
            <p:ph type="sldNum" sz="quarter" idx="10"/>
          </p:nvPr>
        </p:nvSpPr>
        <p:spPr/>
        <p:txBody>
          <a:bodyPr/>
          <a:lstStyle/>
          <a:p>
            <a:fld id="{66741449-FF61-E840-9EE5-7FA8918CD239}" type="slidenum">
              <a:rPr lang="en-US" smtClean="0"/>
              <a:t>26</a:t>
            </a:fld>
            <a:endParaRPr lang="en-US" dirty="0"/>
          </a:p>
        </p:txBody>
      </p:sp>
    </p:spTree>
    <p:extLst>
      <p:ext uri="{BB962C8B-B14F-4D97-AF65-F5344CB8AC3E}">
        <p14:creationId xmlns:p14="http://schemas.microsoft.com/office/powerpoint/2010/main" val="4207815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NY, Mumbai and Fremantle show </a:t>
            </a:r>
            <a:r>
              <a:rPr lang="en-US" dirty="0" err="1" smtClean="0"/>
              <a:t>inc</a:t>
            </a:r>
            <a:r>
              <a:rPr lang="en-US" baseline="0" dirty="0" smtClean="0"/>
              <a:t> 1910-1920, leveling or </a:t>
            </a:r>
            <a:r>
              <a:rPr lang="en-US" baseline="0" dirty="0" err="1" smtClean="0"/>
              <a:t>dec</a:t>
            </a:r>
            <a:r>
              <a:rPr lang="en-US" baseline="0" dirty="0" smtClean="0"/>
              <a:t> ~ 1950 and </a:t>
            </a:r>
            <a:r>
              <a:rPr lang="en-US" baseline="0" dirty="0" err="1" smtClean="0"/>
              <a:t>inc</a:t>
            </a:r>
            <a:r>
              <a:rPr lang="en-US" baseline="0" dirty="0" smtClean="0"/>
              <a:t> starting in 1980. </a:t>
            </a:r>
            <a:endParaRPr lang="en-US" dirty="0"/>
          </a:p>
        </p:txBody>
      </p:sp>
      <p:sp>
        <p:nvSpPr>
          <p:cNvPr id="4" name="Slide Number Placeholder 3"/>
          <p:cNvSpPr>
            <a:spLocks noGrp="1"/>
          </p:cNvSpPr>
          <p:nvPr>
            <p:ph type="sldNum" sz="quarter" idx="10"/>
          </p:nvPr>
        </p:nvSpPr>
        <p:spPr/>
        <p:txBody>
          <a:bodyPr/>
          <a:lstStyle/>
          <a:p>
            <a:fld id="{66741449-FF61-E840-9EE5-7FA8918CD239}" type="slidenum">
              <a:rPr lang="en-US" smtClean="0"/>
              <a:t>27</a:t>
            </a:fld>
            <a:endParaRPr lang="en-US" dirty="0"/>
          </a:p>
        </p:txBody>
      </p:sp>
    </p:spTree>
    <p:extLst>
      <p:ext uri="{BB962C8B-B14F-4D97-AF65-F5344CB8AC3E}">
        <p14:creationId xmlns:p14="http://schemas.microsoft.com/office/powerpoint/2010/main" val="885171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Decrease in tropical ocean in each of the ocean basins</a:t>
            </a:r>
            <a:endParaRPr lang="en-US" dirty="0"/>
          </a:p>
        </p:txBody>
      </p:sp>
      <p:sp>
        <p:nvSpPr>
          <p:cNvPr id="4" name="Slide Number Placeholder 3"/>
          <p:cNvSpPr>
            <a:spLocks noGrp="1"/>
          </p:cNvSpPr>
          <p:nvPr>
            <p:ph type="sldNum" sz="quarter" idx="10"/>
          </p:nvPr>
        </p:nvSpPr>
        <p:spPr/>
        <p:txBody>
          <a:bodyPr/>
          <a:lstStyle/>
          <a:p>
            <a:fld id="{66741449-FF61-E840-9EE5-7FA8918CD239}" type="slidenum">
              <a:rPr lang="en-US" smtClean="0"/>
              <a:t>32</a:t>
            </a:fld>
            <a:endParaRPr lang="en-US" dirty="0"/>
          </a:p>
        </p:txBody>
      </p:sp>
    </p:spTree>
    <p:extLst>
      <p:ext uri="{BB962C8B-B14F-4D97-AF65-F5344CB8AC3E}">
        <p14:creationId xmlns:p14="http://schemas.microsoft.com/office/powerpoint/2010/main" val="3095415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163E6B-FEAC-6D41-8751-F53488CC0D6D}" type="datetimeFigureOut">
              <a:rPr lang="en-US" smtClean="0"/>
              <a:t>9/29/14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B591B-BF23-8047-9B9A-C0F323372FB1}" type="slidenum">
              <a:rPr lang="en-US" smtClean="0"/>
              <a:t>‹#›</a:t>
            </a:fld>
            <a:endParaRPr lang="en-US" dirty="0"/>
          </a:p>
        </p:txBody>
      </p:sp>
    </p:spTree>
    <p:extLst>
      <p:ext uri="{BB962C8B-B14F-4D97-AF65-F5344CB8AC3E}">
        <p14:creationId xmlns:p14="http://schemas.microsoft.com/office/powerpoint/2010/main" val="4016820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163E6B-FEAC-6D41-8751-F53488CC0D6D}" type="datetimeFigureOut">
              <a:rPr lang="en-US" smtClean="0"/>
              <a:t>9/29/14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B591B-BF23-8047-9B9A-C0F323372FB1}" type="slidenum">
              <a:rPr lang="en-US" smtClean="0"/>
              <a:t>‹#›</a:t>
            </a:fld>
            <a:endParaRPr lang="en-US" dirty="0"/>
          </a:p>
        </p:txBody>
      </p:sp>
    </p:spTree>
    <p:extLst>
      <p:ext uri="{BB962C8B-B14F-4D97-AF65-F5344CB8AC3E}">
        <p14:creationId xmlns:p14="http://schemas.microsoft.com/office/powerpoint/2010/main" val="148412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163E6B-FEAC-6D41-8751-F53488CC0D6D}" type="datetimeFigureOut">
              <a:rPr lang="en-US" smtClean="0"/>
              <a:t>9/29/14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B591B-BF23-8047-9B9A-C0F323372FB1}" type="slidenum">
              <a:rPr lang="en-US" smtClean="0"/>
              <a:t>‹#›</a:t>
            </a:fld>
            <a:endParaRPr lang="en-US" dirty="0"/>
          </a:p>
        </p:txBody>
      </p:sp>
    </p:spTree>
    <p:extLst>
      <p:ext uri="{BB962C8B-B14F-4D97-AF65-F5344CB8AC3E}">
        <p14:creationId xmlns:p14="http://schemas.microsoft.com/office/powerpoint/2010/main" val="3583543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163E6B-FEAC-6D41-8751-F53488CC0D6D}" type="datetimeFigureOut">
              <a:rPr lang="en-US" smtClean="0"/>
              <a:t>9/29/14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B591B-BF23-8047-9B9A-C0F323372FB1}" type="slidenum">
              <a:rPr lang="en-US" smtClean="0"/>
              <a:t>‹#›</a:t>
            </a:fld>
            <a:endParaRPr lang="en-US" dirty="0"/>
          </a:p>
        </p:txBody>
      </p:sp>
    </p:spTree>
    <p:extLst>
      <p:ext uri="{BB962C8B-B14F-4D97-AF65-F5344CB8AC3E}">
        <p14:creationId xmlns:p14="http://schemas.microsoft.com/office/powerpoint/2010/main" val="1614035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63E6B-FEAC-6D41-8751-F53488CC0D6D}" type="datetimeFigureOut">
              <a:rPr lang="en-US" smtClean="0"/>
              <a:t>9/29/14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B591B-BF23-8047-9B9A-C0F323372FB1}" type="slidenum">
              <a:rPr lang="en-US" smtClean="0"/>
              <a:t>‹#›</a:t>
            </a:fld>
            <a:endParaRPr lang="en-US" dirty="0"/>
          </a:p>
        </p:txBody>
      </p:sp>
    </p:spTree>
    <p:extLst>
      <p:ext uri="{BB962C8B-B14F-4D97-AF65-F5344CB8AC3E}">
        <p14:creationId xmlns:p14="http://schemas.microsoft.com/office/powerpoint/2010/main" val="2900136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163E6B-FEAC-6D41-8751-F53488CC0D6D}" type="datetimeFigureOut">
              <a:rPr lang="en-US" smtClean="0"/>
              <a:t>9/29/14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B591B-BF23-8047-9B9A-C0F323372FB1}" type="slidenum">
              <a:rPr lang="en-US" smtClean="0"/>
              <a:t>‹#›</a:t>
            </a:fld>
            <a:endParaRPr lang="en-US" dirty="0"/>
          </a:p>
        </p:txBody>
      </p:sp>
    </p:spTree>
    <p:extLst>
      <p:ext uri="{BB962C8B-B14F-4D97-AF65-F5344CB8AC3E}">
        <p14:creationId xmlns:p14="http://schemas.microsoft.com/office/powerpoint/2010/main" val="185660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163E6B-FEAC-6D41-8751-F53488CC0D6D}" type="datetimeFigureOut">
              <a:rPr lang="en-US" smtClean="0"/>
              <a:t>9/29/14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8B591B-BF23-8047-9B9A-C0F323372FB1}" type="slidenum">
              <a:rPr lang="en-US" smtClean="0"/>
              <a:t>‹#›</a:t>
            </a:fld>
            <a:endParaRPr lang="en-US" dirty="0"/>
          </a:p>
        </p:txBody>
      </p:sp>
    </p:spTree>
    <p:extLst>
      <p:ext uri="{BB962C8B-B14F-4D97-AF65-F5344CB8AC3E}">
        <p14:creationId xmlns:p14="http://schemas.microsoft.com/office/powerpoint/2010/main" val="2265077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163E6B-FEAC-6D41-8751-F53488CC0D6D}" type="datetimeFigureOut">
              <a:rPr lang="en-US" smtClean="0"/>
              <a:t>9/29/14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8B591B-BF23-8047-9B9A-C0F323372FB1}" type="slidenum">
              <a:rPr lang="en-US" smtClean="0"/>
              <a:t>‹#›</a:t>
            </a:fld>
            <a:endParaRPr lang="en-US" dirty="0"/>
          </a:p>
        </p:txBody>
      </p:sp>
    </p:spTree>
    <p:extLst>
      <p:ext uri="{BB962C8B-B14F-4D97-AF65-F5344CB8AC3E}">
        <p14:creationId xmlns:p14="http://schemas.microsoft.com/office/powerpoint/2010/main" val="29684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63E6B-FEAC-6D41-8751-F53488CC0D6D}" type="datetimeFigureOut">
              <a:rPr lang="en-US" smtClean="0"/>
              <a:t>9/29/14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8B591B-BF23-8047-9B9A-C0F323372FB1}" type="slidenum">
              <a:rPr lang="en-US" smtClean="0"/>
              <a:t>‹#›</a:t>
            </a:fld>
            <a:endParaRPr lang="en-US" dirty="0"/>
          </a:p>
        </p:txBody>
      </p:sp>
    </p:spTree>
    <p:extLst>
      <p:ext uri="{BB962C8B-B14F-4D97-AF65-F5344CB8AC3E}">
        <p14:creationId xmlns:p14="http://schemas.microsoft.com/office/powerpoint/2010/main" val="3844575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163E6B-FEAC-6D41-8751-F53488CC0D6D}" type="datetimeFigureOut">
              <a:rPr lang="en-US" smtClean="0"/>
              <a:t>9/29/14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B591B-BF23-8047-9B9A-C0F323372FB1}" type="slidenum">
              <a:rPr lang="en-US" smtClean="0"/>
              <a:t>‹#›</a:t>
            </a:fld>
            <a:endParaRPr lang="en-US" dirty="0"/>
          </a:p>
        </p:txBody>
      </p:sp>
    </p:spTree>
    <p:extLst>
      <p:ext uri="{BB962C8B-B14F-4D97-AF65-F5344CB8AC3E}">
        <p14:creationId xmlns:p14="http://schemas.microsoft.com/office/powerpoint/2010/main" val="106828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163E6B-FEAC-6D41-8751-F53488CC0D6D}" type="datetimeFigureOut">
              <a:rPr lang="en-US" smtClean="0"/>
              <a:t>9/29/14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B591B-BF23-8047-9B9A-C0F323372FB1}" type="slidenum">
              <a:rPr lang="en-US" smtClean="0"/>
              <a:t>‹#›</a:t>
            </a:fld>
            <a:endParaRPr lang="en-US" dirty="0"/>
          </a:p>
        </p:txBody>
      </p:sp>
    </p:spTree>
    <p:extLst>
      <p:ext uri="{BB962C8B-B14F-4D97-AF65-F5344CB8AC3E}">
        <p14:creationId xmlns:p14="http://schemas.microsoft.com/office/powerpoint/2010/main" val="9983309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63E6B-FEAC-6D41-8751-F53488CC0D6D}" type="datetimeFigureOut">
              <a:rPr lang="en-US" smtClean="0"/>
              <a:t>9/29/14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B591B-BF23-8047-9B9A-C0F323372FB1}" type="slidenum">
              <a:rPr lang="en-US" smtClean="0"/>
              <a:t>‹#›</a:t>
            </a:fld>
            <a:endParaRPr lang="en-US" dirty="0"/>
          </a:p>
        </p:txBody>
      </p:sp>
    </p:spTree>
    <p:extLst>
      <p:ext uri="{BB962C8B-B14F-4D97-AF65-F5344CB8AC3E}">
        <p14:creationId xmlns:p14="http://schemas.microsoft.com/office/powerpoint/2010/main" val="1197571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 Id="rId3"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3:</a:t>
            </a:r>
            <a:br>
              <a:rPr lang="en-US" dirty="0" smtClean="0"/>
            </a:br>
            <a:r>
              <a:rPr lang="en-US" dirty="0" smtClean="0"/>
              <a:t> Observations: Ocean</a:t>
            </a:r>
            <a:endParaRPr lang="en-US" dirty="0"/>
          </a:p>
        </p:txBody>
      </p:sp>
      <p:sp>
        <p:nvSpPr>
          <p:cNvPr id="3" name="Subtitle 2"/>
          <p:cNvSpPr>
            <a:spLocks noGrp="1"/>
          </p:cNvSpPr>
          <p:nvPr>
            <p:ph type="subTitle" idx="1"/>
          </p:nvPr>
        </p:nvSpPr>
        <p:spPr/>
        <p:txBody>
          <a:bodyPr/>
          <a:lstStyle/>
          <a:p>
            <a:r>
              <a:rPr lang="en-US" dirty="0" smtClean="0"/>
              <a:t>Janice Bytheway	</a:t>
            </a:r>
          </a:p>
          <a:p>
            <a:r>
              <a:rPr lang="en-US" dirty="0" smtClean="0"/>
              <a:t>ATS786 </a:t>
            </a:r>
          </a:p>
          <a:p>
            <a:r>
              <a:rPr lang="en-US" dirty="0" smtClean="0"/>
              <a:t>September 15, 2014</a:t>
            </a:r>
            <a:endParaRPr lang="en-US" dirty="0"/>
          </a:p>
        </p:txBody>
      </p:sp>
    </p:spTree>
    <p:extLst>
      <p:ext uri="{BB962C8B-B14F-4D97-AF65-F5344CB8AC3E}">
        <p14:creationId xmlns:p14="http://schemas.microsoft.com/office/powerpoint/2010/main" val="4952811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Conclusions</a:t>
            </a:r>
            <a:endParaRPr lang="en-US" dirty="0"/>
          </a:p>
        </p:txBody>
      </p:sp>
      <p:sp>
        <p:nvSpPr>
          <p:cNvPr id="4" name="Content Placeholder 3"/>
          <p:cNvSpPr>
            <a:spLocks noGrp="1"/>
          </p:cNvSpPr>
          <p:nvPr>
            <p:ph idx="1"/>
          </p:nvPr>
        </p:nvSpPr>
        <p:spPr>
          <a:xfrm>
            <a:off x="457200" y="1364507"/>
            <a:ext cx="8229600" cy="5025709"/>
          </a:xfrm>
        </p:spPr>
        <p:txBody>
          <a:bodyPr>
            <a:normAutofit fontScale="62500" lnSpcReduction="20000"/>
          </a:bodyPr>
          <a:lstStyle/>
          <a:p>
            <a:r>
              <a:rPr lang="en-US" dirty="0" smtClean="0"/>
              <a:t>It is </a:t>
            </a:r>
            <a:r>
              <a:rPr lang="en-US" dirty="0" smtClean="0">
                <a:solidFill>
                  <a:schemeClr val="accent2"/>
                </a:solidFill>
              </a:rPr>
              <a:t>virtually certain </a:t>
            </a:r>
            <a:r>
              <a:rPr lang="en-US" dirty="0" smtClean="0"/>
              <a:t>that the upper ocean (0-700m) warmed from 1971-2010. The warming rate is 0.11 ± 0.02</a:t>
            </a:r>
            <a:r>
              <a:rPr lang="en-US" baseline="30000" dirty="0" smtClean="0"/>
              <a:t>o</a:t>
            </a:r>
            <a:r>
              <a:rPr lang="en-US" dirty="0" smtClean="0"/>
              <a:t>C per decade in upper 75m and 0.015 </a:t>
            </a:r>
            <a:r>
              <a:rPr lang="en-US" baseline="30000" dirty="0" smtClean="0"/>
              <a:t>o</a:t>
            </a:r>
            <a:r>
              <a:rPr lang="en-US" dirty="0" smtClean="0"/>
              <a:t>C per decade by 700m.</a:t>
            </a:r>
          </a:p>
          <a:p>
            <a:r>
              <a:rPr lang="en-US" dirty="0" smtClean="0"/>
              <a:t>It is </a:t>
            </a:r>
            <a:r>
              <a:rPr lang="en-US" dirty="0" smtClean="0">
                <a:solidFill>
                  <a:srgbClr val="C0504D"/>
                </a:solidFill>
              </a:rPr>
              <a:t>very likely </a:t>
            </a:r>
            <a:r>
              <a:rPr lang="en-US" dirty="0" smtClean="0"/>
              <a:t>that surface intensification of the warming increased the thermal stratification of the upper ocean by about 4% (0-200m) from 1971-2010.</a:t>
            </a:r>
          </a:p>
          <a:p>
            <a:r>
              <a:rPr lang="en-US" dirty="0" smtClean="0"/>
              <a:t>It is </a:t>
            </a:r>
            <a:r>
              <a:rPr lang="en-US" dirty="0" smtClean="0">
                <a:solidFill>
                  <a:srgbClr val="C0504D"/>
                </a:solidFill>
              </a:rPr>
              <a:t>likely</a:t>
            </a:r>
            <a:r>
              <a:rPr lang="en-US" dirty="0" smtClean="0"/>
              <a:t> that the upper ocean warmed over the first half of the 20</a:t>
            </a:r>
            <a:r>
              <a:rPr lang="en-US" baseline="30000" dirty="0" smtClean="0"/>
              <a:t>th</a:t>
            </a:r>
            <a:r>
              <a:rPr lang="en-US" dirty="0" smtClean="0"/>
              <a:t> century.</a:t>
            </a:r>
          </a:p>
          <a:p>
            <a:r>
              <a:rPr lang="en-US" dirty="0" smtClean="0"/>
              <a:t>It is </a:t>
            </a:r>
            <a:r>
              <a:rPr lang="en-US" dirty="0" smtClean="0">
                <a:solidFill>
                  <a:srgbClr val="C0504D"/>
                </a:solidFill>
              </a:rPr>
              <a:t>likely</a:t>
            </a:r>
            <a:r>
              <a:rPr lang="en-US" dirty="0" smtClean="0"/>
              <a:t> that the waters from 700-2000m have warmed on average between 1957 and 2009 and </a:t>
            </a:r>
            <a:r>
              <a:rPr lang="en-US" dirty="0" smtClean="0">
                <a:solidFill>
                  <a:srgbClr val="C0504D"/>
                </a:solidFill>
              </a:rPr>
              <a:t>likely</a:t>
            </a:r>
            <a:r>
              <a:rPr lang="en-US" dirty="0" smtClean="0"/>
              <a:t> that no significant trend was observed between 2000-3000m from 1992-2005. </a:t>
            </a:r>
          </a:p>
          <a:p>
            <a:r>
              <a:rPr lang="en-US" dirty="0" smtClean="0"/>
              <a:t>It is </a:t>
            </a:r>
            <a:r>
              <a:rPr lang="en-US" dirty="0" smtClean="0">
                <a:solidFill>
                  <a:srgbClr val="C0504D"/>
                </a:solidFill>
              </a:rPr>
              <a:t>very likely </a:t>
            </a:r>
            <a:r>
              <a:rPr lang="en-US" dirty="0" smtClean="0"/>
              <a:t>that the deep North Atlantic Ocean (2000m and below) north of 20</a:t>
            </a:r>
            <a:r>
              <a:rPr lang="en-US" baseline="30000" dirty="0" smtClean="0"/>
              <a:t>o</a:t>
            </a:r>
            <a:r>
              <a:rPr lang="en-US" dirty="0" smtClean="0"/>
              <a:t>N warmed from 1955-1975, then cooled from 1975-2005.</a:t>
            </a:r>
          </a:p>
          <a:p>
            <a:r>
              <a:rPr lang="en-US" dirty="0" smtClean="0"/>
              <a:t>It is </a:t>
            </a:r>
            <a:r>
              <a:rPr lang="en-US" dirty="0" smtClean="0">
                <a:solidFill>
                  <a:srgbClr val="C0504D"/>
                </a:solidFill>
              </a:rPr>
              <a:t>likely</a:t>
            </a:r>
            <a:r>
              <a:rPr lang="en-US" dirty="0" smtClean="0"/>
              <a:t> that most of the water column south of the Sub-Antarctic Front warmed at a rate of ~0.03</a:t>
            </a:r>
            <a:r>
              <a:rPr lang="en-US" baseline="30000" dirty="0" smtClean="0"/>
              <a:t>o</a:t>
            </a:r>
            <a:r>
              <a:rPr lang="en-US" dirty="0" smtClean="0"/>
              <a:t>C from 1992-2005, and waters of Antarctic origin warmed below 3000m at a global average rate approaching 0.01</a:t>
            </a:r>
            <a:r>
              <a:rPr lang="en-US" baseline="30000" dirty="0" smtClean="0"/>
              <a:t>o</a:t>
            </a:r>
            <a:r>
              <a:rPr lang="en-US" dirty="0" smtClean="0"/>
              <a:t>C per decade at 4500m over the same time period.</a:t>
            </a:r>
          </a:p>
          <a:p>
            <a:r>
              <a:rPr lang="en-US" dirty="0" smtClean="0"/>
              <a:t>Sparse sampling is the largest source of uncertainty below 2000m.</a:t>
            </a:r>
          </a:p>
          <a:p>
            <a:endParaRPr lang="en-US" dirty="0"/>
          </a:p>
        </p:txBody>
      </p:sp>
    </p:spTree>
    <p:extLst>
      <p:ext uri="{BB962C8B-B14F-4D97-AF65-F5344CB8AC3E}">
        <p14:creationId xmlns:p14="http://schemas.microsoft.com/office/powerpoint/2010/main" val="27464921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4F81BD"/>
                </a:solidFill>
              </a:rPr>
              <a:t>3.3 Salinity and Freshwater Content</a:t>
            </a:r>
            <a:endParaRPr lang="en-US" dirty="0">
              <a:solidFill>
                <a:srgbClr val="4F81BD"/>
              </a:solidFill>
            </a:endParaRPr>
          </a:p>
        </p:txBody>
      </p:sp>
      <p:sp>
        <p:nvSpPr>
          <p:cNvPr id="3" name="Content Placeholder 2"/>
          <p:cNvSpPr>
            <a:spLocks noGrp="1"/>
          </p:cNvSpPr>
          <p:nvPr>
            <p:ph idx="1"/>
          </p:nvPr>
        </p:nvSpPr>
        <p:spPr/>
        <p:txBody>
          <a:bodyPr>
            <a:normAutofit fontScale="92500" lnSpcReduction="10000"/>
          </a:bodyPr>
          <a:lstStyle/>
          <a:p>
            <a:r>
              <a:rPr lang="en-US" dirty="0" smtClean="0"/>
              <a:t>Salinity refers to the weight of dissolved salts in a kilogram of seawater. </a:t>
            </a:r>
          </a:p>
          <a:p>
            <a:r>
              <a:rPr lang="en-US" dirty="0" smtClean="0"/>
              <a:t>Salinity of seawater can be changed only by adding or removing fresh water. This can be achieved by evaporation, precipitation, melting and freezing of ice, and ocean circulations.</a:t>
            </a:r>
          </a:p>
          <a:p>
            <a:r>
              <a:rPr lang="en-US" dirty="0" smtClean="0"/>
              <a:t>Changes in salinity affect the oceans’ ability to store heat and carbon, changes biological productivity, and contribute to regional sea level change.</a:t>
            </a:r>
          </a:p>
          <a:p>
            <a:endParaRPr lang="en-US" dirty="0"/>
          </a:p>
        </p:txBody>
      </p:sp>
    </p:spTree>
    <p:extLst>
      <p:ext uri="{BB962C8B-B14F-4D97-AF65-F5344CB8AC3E}">
        <p14:creationId xmlns:p14="http://schemas.microsoft.com/office/powerpoint/2010/main" val="24863321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39839" y="1868939"/>
            <a:ext cx="7517886" cy="4147562"/>
          </a:xfrm>
          <a:prstGeom prst="rect">
            <a:avLst/>
          </a:prstGeom>
        </p:spPr>
      </p:pic>
      <p:sp>
        <p:nvSpPr>
          <p:cNvPr id="4" name="Title 3"/>
          <p:cNvSpPr>
            <a:spLocks noGrp="1"/>
          </p:cNvSpPr>
          <p:nvPr>
            <p:ph type="title"/>
          </p:nvPr>
        </p:nvSpPr>
        <p:spPr>
          <a:xfrm>
            <a:off x="457200" y="26111"/>
            <a:ext cx="8229600" cy="1143000"/>
          </a:xfrm>
        </p:spPr>
        <p:txBody>
          <a:bodyPr/>
          <a:lstStyle/>
          <a:p>
            <a:r>
              <a:rPr lang="en-US" dirty="0" smtClean="0"/>
              <a:t>Sea Surface Salinity</a:t>
            </a:r>
            <a:endParaRPr lang="en-US" dirty="0"/>
          </a:p>
        </p:txBody>
      </p:sp>
      <p:sp>
        <p:nvSpPr>
          <p:cNvPr id="6" name="TextBox 5"/>
          <p:cNvSpPr txBox="1"/>
          <p:nvPr/>
        </p:nvSpPr>
        <p:spPr>
          <a:xfrm>
            <a:off x="1864606" y="1499607"/>
            <a:ext cx="6391004" cy="369332"/>
          </a:xfrm>
          <a:prstGeom prst="rect">
            <a:avLst/>
          </a:prstGeom>
          <a:noFill/>
        </p:spPr>
        <p:txBody>
          <a:bodyPr wrap="square" rtlCol="0">
            <a:spAutoFit/>
          </a:bodyPr>
          <a:lstStyle/>
          <a:p>
            <a:r>
              <a:rPr lang="en-US" dirty="0" smtClean="0"/>
              <a:t>1955-2005 mean					Mean E-P 1950-2000</a:t>
            </a:r>
            <a:endParaRPr lang="en-US" dirty="0"/>
          </a:p>
        </p:txBody>
      </p:sp>
      <p:sp>
        <p:nvSpPr>
          <p:cNvPr id="7" name="TextBox 6"/>
          <p:cNvSpPr txBox="1"/>
          <p:nvPr/>
        </p:nvSpPr>
        <p:spPr>
          <a:xfrm>
            <a:off x="2241749" y="6016501"/>
            <a:ext cx="6445051" cy="369332"/>
          </a:xfrm>
          <a:prstGeom prst="rect">
            <a:avLst/>
          </a:prstGeom>
          <a:noFill/>
        </p:spPr>
        <p:txBody>
          <a:bodyPr wrap="square" rtlCol="0">
            <a:spAutoFit/>
          </a:bodyPr>
          <a:lstStyle/>
          <a:p>
            <a:r>
              <a:rPr lang="en-US" dirty="0" smtClean="0"/>
              <a:t>2008-1950 change				2005-1975 change</a:t>
            </a:r>
            <a:endParaRPr lang="en-US" dirty="0"/>
          </a:p>
        </p:txBody>
      </p:sp>
      <p:grpSp>
        <p:nvGrpSpPr>
          <p:cNvPr id="8" name="Group 7"/>
          <p:cNvGrpSpPr/>
          <p:nvPr/>
        </p:nvGrpSpPr>
        <p:grpSpPr>
          <a:xfrm>
            <a:off x="457200" y="906479"/>
            <a:ext cx="8485308" cy="5933748"/>
            <a:chOff x="407088" y="906479"/>
            <a:chExt cx="8485308" cy="5933748"/>
          </a:xfrm>
        </p:grpSpPr>
        <p:grpSp>
          <p:nvGrpSpPr>
            <p:cNvPr id="10" name="Group 9"/>
            <p:cNvGrpSpPr/>
            <p:nvPr/>
          </p:nvGrpSpPr>
          <p:grpSpPr>
            <a:xfrm>
              <a:off x="407088" y="906479"/>
              <a:ext cx="8485308" cy="5933748"/>
              <a:chOff x="391837" y="162120"/>
              <a:chExt cx="8485308" cy="5741738"/>
            </a:xfrm>
          </p:grpSpPr>
          <p:sp>
            <p:nvSpPr>
              <p:cNvPr id="11" name="Rectangle 10"/>
              <p:cNvSpPr/>
              <p:nvPr/>
            </p:nvSpPr>
            <p:spPr>
              <a:xfrm>
                <a:off x="391837" y="162120"/>
                <a:ext cx="8485308" cy="574173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2769885" y="4755511"/>
                <a:ext cx="1607885" cy="954107"/>
              </a:xfrm>
              <a:prstGeom prst="rect">
                <a:avLst/>
              </a:prstGeom>
              <a:noFill/>
              <a:ln>
                <a:solidFill>
                  <a:schemeClr val="tx1"/>
                </a:solidFill>
              </a:ln>
            </p:spPr>
            <p:txBody>
              <a:bodyPr wrap="square" rtlCol="0">
                <a:spAutoFit/>
              </a:bodyPr>
              <a:lstStyle/>
              <a:p>
                <a:r>
                  <a:rPr lang="en-US" sz="1400" dirty="0" smtClean="0"/>
                  <a:t>Salinity decrease in western equatorial regions and ITCZ and SPCZ.</a:t>
                </a:r>
                <a:endParaRPr lang="en-US" sz="1400" dirty="0"/>
              </a:p>
            </p:txBody>
          </p:sp>
          <p:sp>
            <p:nvSpPr>
              <p:cNvPr id="14" name="TextBox 13"/>
              <p:cNvSpPr txBox="1"/>
              <p:nvPr/>
            </p:nvSpPr>
            <p:spPr>
              <a:xfrm>
                <a:off x="674038" y="2262274"/>
                <a:ext cx="1487823" cy="1815882"/>
              </a:xfrm>
              <a:prstGeom prst="rect">
                <a:avLst/>
              </a:prstGeom>
              <a:noFill/>
              <a:ln>
                <a:solidFill>
                  <a:schemeClr val="tx1"/>
                </a:solidFill>
              </a:ln>
            </p:spPr>
            <p:txBody>
              <a:bodyPr wrap="square" rtlCol="0">
                <a:spAutoFit/>
              </a:bodyPr>
              <a:lstStyle/>
              <a:p>
                <a:r>
                  <a:rPr lang="en-US" sz="1400" dirty="0" smtClean="0"/>
                  <a:t>Salinity decrease in net precipitation regions in Bay of Bengal. Increased salinity in Arabian Sea and S. Indian Ocean.</a:t>
                </a:r>
                <a:endParaRPr lang="en-US" sz="1400" dirty="0"/>
              </a:p>
            </p:txBody>
          </p:sp>
          <p:sp>
            <p:nvSpPr>
              <p:cNvPr id="15" name="TextBox 14"/>
              <p:cNvSpPr txBox="1"/>
              <p:nvPr/>
            </p:nvSpPr>
            <p:spPr>
              <a:xfrm>
                <a:off x="2959048" y="1452903"/>
                <a:ext cx="1241528" cy="523220"/>
              </a:xfrm>
              <a:prstGeom prst="rect">
                <a:avLst/>
              </a:prstGeom>
              <a:noFill/>
              <a:ln>
                <a:solidFill>
                  <a:schemeClr val="tx1"/>
                </a:solidFill>
              </a:ln>
            </p:spPr>
            <p:txBody>
              <a:bodyPr wrap="square" rtlCol="0">
                <a:spAutoFit/>
              </a:bodyPr>
              <a:lstStyle/>
              <a:p>
                <a:r>
                  <a:rPr lang="en-US" sz="1400" dirty="0" smtClean="0"/>
                  <a:t>Freshening of N. Pacific</a:t>
                </a:r>
                <a:endParaRPr lang="en-US" sz="1400" dirty="0"/>
              </a:p>
            </p:txBody>
          </p:sp>
          <p:sp>
            <p:nvSpPr>
              <p:cNvPr id="16" name="TextBox 15"/>
              <p:cNvSpPr txBox="1"/>
              <p:nvPr/>
            </p:nvSpPr>
            <p:spPr>
              <a:xfrm>
                <a:off x="7092554" y="2262274"/>
                <a:ext cx="1527868" cy="1384995"/>
              </a:xfrm>
              <a:prstGeom prst="rect">
                <a:avLst/>
              </a:prstGeom>
              <a:solidFill>
                <a:srgbClr val="FFFFFF"/>
              </a:solidFill>
              <a:ln>
                <a:solidFill>
                  <a:schemeClr val="tx1"/>
                </a:solidFill>
              </a:ln>
            </p:spPr>
            <p:txBody>
              <a:bodyPr wrap="square" rtlCol="0">
                <a:spAutoFit/>
              </a:bodyPr>
              <a:lstStyle/>
              <a:p>
                <a:r>
                  <a:rPr lang="en-US" sz="1400" dirty="0" smtClean="0"/>
                  <a:t>N. Atlantic salinity increases, with largest increases in Gulf Stream and Mediterranean Outflow Water.</a:t>
                </a:r>
                <a:endParaRPr lang="en-US" sz="1400" dirty="0"/>
              </a:p>
            </p:txBody>
          </p:sp>
          <p:sp>
            <p:nvSpPr>
              <p:cNvPr id="17" name="TextBox 16"/>
              <p:cNvSpPr txBox="1"/>
              <p:nvPr/>
            </p:nvSpPr>
            <p:spPr>
              <a:xfrm>
                <a:off x="4485862" y="1053418"/>
                <a:ext cx="2351026" cy="954107"/>
              </a:xfrm>
              <a:prstGeom prst="rect">
                <a:avLst/>
              </a:prstGeom>
              <a:noFill/>
              <a:ln>
                <a:solidFill>
                  <a:schemeClr val="tx1"/>
                </a:solidFill>
              </a:ln>
            </p:spPr>
            <p:txBody>
              <a:bodyPr wrap="square" rtlCol="0">
                <a:spAutoFit/>
              </a:bodyPr>
              <a:lstStyle/>
              <a:p>
                <a:r>
                  <a:rPr lang="en-US" sz="1400" dirty="0" smtClean="0"/>
                  <a:t>High variability and lack of observations in Arctic Ocean, but medium confidence in freshening.</a:t>
                </a:r>
                <a:endParaRPr lang="en-US" sz="1400" dirty="0"/>
              </a:p>
            </p:txBody>
          </p:sp>
          <p:sp>
            <p:nvSpPr>
              <p:cNvPr id="18" name="TextBox 17"/>
              <p:cNvSpPr txBox="1"/>
              <p:nvPr/>
            </p:nvSpPr>
            <p:spPr>
              <a:xfrm>
                <a:off x="4999305" y="4755511"/>
                <a:ext cx="1378187" cy="738664"/>
              </a:xfrm>
              <a:prstGeom prst="rect">
                <a:avLst/>
              </a:prstGeom>
              <a:noFill/>
              <a:ln>
                <a:solidFill>
                  <a:schemeClr val="tx1"/>
                </a:solidFill>
              </a:ln>
            </p:spPr>
            <p:txBody>
              <a:bodyPr wrap="square" rtlCol="0">
                <a:spAutoFit/>
              </a:bodyPr>
              <a:lstStyle/>
              <a:p>
                <a:r>
                  <a:rPr lang="en-US" sz="1400" dirty="0" smtClean="0"/>
                  <a:t>Significant Freshening of Southern Ocean</a:t>
                </a:r>
                <a:endParaRPr lang="en-US" sz="1400" dirty="0"/>
              </a:p>
            </p:txBody>
          </p:sp>
          <p:sp>
            <p:nvSpPr>
              <p:cNvPr id="19" name="TextBox 18"/>
              <p:cNvSpPr txBox="1"/>
              <p:nvPr/>
            </p:nvSpPr>
            <p:spPr>
              <a:xfrm>
                <a:off x="3067142" y="334080"/>
                <a:ext cx="3026607" cy="523220"/>
              </a:xfrm>
              <a:prstGeom prst="rect">
                <a:avLst/>
              </a:prstGeom>
              <a:noFill/>
            </p:spPr>
            <p:txBody>
              <a:bodyPr wrap="square" rtlCol="0">
                <a:spAutoFit/>
              </a:bodyPr>
              <a:lstStyle/>
              <a:p>
                <a:r>
                  <a:rPr lang="en-US" sz="2800" dirty="0" smtClean="0"/>
                  <a:t>Regional Changes</a:t>
                </a:r>
                <a:endParaRPr lang="en-US" sz="2800" dirty="0"/>
              </a:p>
            </p:txBody>
          </p:sp>
        </p:grpSp>
        <p:pic>
          <p:nvPicPr>
            <p:cNvPr id="3" name="Picture 2"/>
            <p:cNvPicPr>
              <a:picLocks noChangeAspect="1"/>
            </p:cNvPicPr>
            <p:nvPr/>
          </p:nvPicPr>
          <p:blipFill>
            <a:blip r:embed="rId4"/>
            <a:stretch>
              <a:fillRect/>
            </a:stretch>
          </p:blipFill>
          <p:spPr>
            <a:xfrm>
              <a:off x="2359164" y="2945600"/>
              <a:ext cx="4309102" cy="2332450"/>
            </a:xfrm>
            <a:prstGeom prst="rect">
              <a:avLst/>
            </a:prstGeom>
          </p:spPr>
        </p:pic>
      </p:grpSp>
    </p:spTree>
    <p:extLst>
      <p:ext uri="{BB962C8B-B14F-4D97-AF65-F5344CB8AC3E}">
        <p14:creationId xmlns:p14="http://schemas.microsoft.com/office/powerpoint/2010/main" val="33222941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4576"/>
            <a:ext cx="2537847" cy="1143000"/>
          </a:xfrm>
        </p:spPr>
        <p:txBody>
          <a:bodyPr>
            <a:normAutofit fontScale="90000"/>
          </a:bodyPr>
          <a:lstStyle/>
          <a:p>
            <a:r>
              <a:rPr lang="en-US" dirty="0" smtClean="0"/>
              <a:t>Zonally Averaged</a:t>
            </a:r>
            <a:br>
              <a:rPr lang="en-US" dirty="0" smtClean="0"/>
            </a:br>
            <a:r>
              <a:rPr lang="en-US" dirty="0" smtClean="0"/>
              <a:t>Upper Ocean Salinity</a:t>
            </a:r>
            <a:r>
              <a:rPr lang="en-US" dirty="0"/>
              <a:t> </a:t>
            </a:r>
            <a:r>
              <a:rPr lang="en-US" dirty="0" smtClean="0"/>
              <a:t>(0-500m)</a:t>
            </a:r>
            <a:endParaRPr lang="en-US" dirty="0"/>
          </a:p>
        </p:txBody>
      </p:sp>
      <p:sp>
        <p:nvSpPr>
          <p:cNvPr id="4" name="TextBox 3"/>
          <p:cNvSpPr txBox="1"/>
          <p:nvPr/>
        </p:nvSpPr>
        <p:spPr>
          <a:xfrm>
            <a:off x="608024" y="4566371"/>
            <a:ext cx="1959188" cy="646331"/>
          </a:xfrm>
          <a:prstGeom prst="rect">
            <a:avLst/>
          </a:prstGeom>
          <a:noFill/>
        </p:spPr>
        <p:txBody>
          <a:bodyPr wrap="square" rtlCol="0">
            <a:spAutoFit/>
          </a:bodyPr>
          <a:lstStyle/>
          <a:p>
            <a:r>
              <a:rPr lang="en-US" dirty="0" smtClean="0">
                <a:solidFill>
                  <a:srgbClr val="4F81BD"/>
                </a:solidFill>
              </a:rPr>
              <a:t>1955-2010</a:t>
            </a:r>
          </a:p>
          <a:p>
            <a:r>
              <a:rPr lang="en-US" dirty="0" smtClean="0">
                <a:solidFill>
                  <a:schemeClr val="accent2"/>
                </a:solidFill>
              </a:rPr>
              <a:t>1950-2008</a:t>
            </a:r>
            <a:endParaRPr lang="en-US" dirty="0">
              <a:solidFill>
                <a:schemeClr val="accent2"/>
              </a:solidFill>
            </a:endParaRPr>
          </a:p>
        </p:txBody>
      </p:sp>
      <p:pic>
        <p:nvPicPr>
          <p:cNvPr id="5" name="Picture 4"/>
          <p:cNvPicPr>
            <a:picLocks noChangeAspect="1"/>
          </p:cNvPicPr>
          <p:nvPr/>
        </p:nvPicPr>
        <p:blipFill>
          <a:blip r:embed="rId3"/>
          <a:stretch>
            <a:fillRect/>
          </a:stretch>
        </p:blipFill>
        <p:spPr>
          <a:xfrm>
            <a:off x="2995047" y="0"/>
            <a:ext cx="6189114" cy="6858000"/>
          </a:xfrm>
          <a:prstGeom prst="rect">
            <a:avLst/>
          </a:prstGeom>
        </p:spPr>
      </p:pic>
    </p:spTree>
    <p:extLst>
      <p:ext uri="{BB962C8B-B14F-4D97-AF65-F5344CB8AC3E}">
        <p14:creationId xmlns:p14="http://schemas.microsoft.com/office/powerpoint/2010/main" val="21340289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Conclusions</a:t>
            </a:r>
            <a:endParaRPr lang="en-US" dirty="0"/>
          </a:p>
        </p:txBody>
      </p:sp>
      <p:sp>
        <p:nvSpPr>
          <p:cNvPr id="4" name="Content Placeholder 3"/>
          <p:cNvSpPr>
            <a:spLocks noGrp="1"/>
          </p:cNvSpPr>
          <p:nvPr>
            <p:ph idx="1"/>
          </p:nvPr>
        </p:nvSpPr>
        <p:spPr/>
        <p:txBody>
          <a:bodyPr>
            <a:normAutofit fontScale="55000" lnSpcReduction="20000"/>
          </a:bodyPr>
          <a:lstStyle/>
          <a:p>
            <a:r>
              <a:rPr lang="en-US" dirty="0" smtClean="0"/>
              <a:t>It is </a:t>
            </a:r>
            <a:r>
              <a:rPr lang="en-US" dirty="0" smtClean="0">
                <a:solidFill>
                  <a:schemeClr val="accent2"/>
                </a:solidFill>
              </a:rPr>
              <a:t>very likely </a:t>
            </a:r>
            <a:r>
              <a:rPr lang="en-US" dirty="0" smtClean="0"/>
              <a:t>that globally averaged contrast between regions of high and low salinity relative to the global mean salinity has increased. </a:t>
            </a:r>
          </a:p>
          <a:p>
            <a:r>
              <a:rPr lang="en-US" dirty="0" smtClean="0"/>
              <a:t>There is </a:t>
            </a:r>
            <a:r>
              <a:rPr lang="en-US" dirty="0" smtClean="0">
                <a:solidFill>
                  <a:srgbClr val="C0504D"/>
                </a:solidFill>
              </a:rPr>
              <a:t>high confidence </a:t>
            </a:r>
            <a:r>
              <a:rPr lang="en-US" dirty="0" smtClean="0"/>
              <a:t>in the assessment of trends in ocean salinity.</a:t>
            </a:r>
          </a:p>
          <a:p>
            <a:r>
              <a:rPr lang="en-US" dirty="0" smtClean="0"/>
              <a:t>It is </a:t>
            </a:r>
            <a:r>
              <a:rPr lang="en-US" dirty="0" smtClean="0">
                <a:solidFill>
                  <a:srgbClr val="C0504D"/>
                </a:solidFill>
              </a:rPr>
              <a:t>virtually certain </a:t>
            </a:r>
            <a:r>
              <a:rPr lang="en-US" dirty="0" smtClean="0"/>
              <a:t>that the salinity contrast between regions of high and low </a:t>
            </a:r>
            <a:r>
              <a:rPr lang="en-US" i="1" dirty="0" smtClean="0"/>
              <a:t>surface</a:t>
            </a:r>
            <a:r>
              <a:rPr lang="en-US" dirty="0" smtClean="0"/>
              <a:t> salinity has increased since the 1950s. </a:t>
            </a:r>
          </a:p>
          <a:p>
            <a:r>
              <a:rPr lang="en-US" dirty="0" smtClean="0"/>
              <a:t>It is </a:t>
            </a:r>
            <a:r>
              <a:rPr lang="en-US" dirty="0" smtClean="0">
                <a:solidFill>
                  <a:srgbClr val="C0504D"/>
                </a:solidFill>
              </a:rPr>
              <a:t>very likely </a:t>
            </a:r>
            <a:r>
              <a:rPr lang="en-US" dirty="0" smtClean="0"/>
              <a:t>that since the 1950s the mean regional pattern of upper ocean salinity has been enhanced: saline waters become more saline, fresh water becomes fresher.</a:t>
            </a:r>
          </a:p>
          <a:p>
            <a:r>
              <a:rPr lang="en-US" dirty="0" smtClean="0"/>
              <a:t>It is </a:t>
            </a:r>
            <a:r>
              <a:rPr lang="en-US" dirty="0" smtClean="0">
                <a:solidFill>
                  <a:srgbClr val="C0504D"/>
                </a:solidFill>
              </a:rPr>
              <a:t>very likely </a:t>
            </a:r>
            <a:r>
              <a:rPr lang="en-US" dirty="0" smtClean="0"/>
              <a:t>that the interbasin contrast between the Atlantic and Pacific has increased.</a:t>
            </a:r>
          </a:p>
          <a:p>
            <a:r>
              <a:rPr lang="en-US" dirty="0" smtClean="0"/>
              <a:t>It is </a:t>
            </a:r>
            <a:r>
              <a:rPr lang="en-US" dirty="0" smtClean="0">
                <a:solidFill>
                  <a:srgbClr val="C0504D"/>
                </a:solidFill>
              </a:rPr>
              <a:t>very likely </a:t>
            </a:r>
            <a:r>
              <a:rPr lang="en-US" dirty="0" smtClean="0"/>
              <a:t>that the freshwater content in the Southern Ocean has increased.</a:t>
            </a:r>
          </a:p>
          <a:p>
            <a:r>
              <a:rPr lang="en-US" dirty="0" smtClean="0"/>
              <a:t>There is </a:t>
            </a:r>
            <a:r>
              <a:rPr lang="en-US" dirty="0" smtClean="0">
                <a:solidFill>
                  <a:srgbClr val="C0504D"/>
                </a:solidFill>
              </a:rPr>
              <a:t>medium confidence </a:t>
            </a:r>
            <a:r>
              <a:rPr lang="en-US" dirty="0" smtClean="0"/>
              <a:t>that these patterns are caused by increased horizontal moisture transport in the atmosphere (changing patterns of evaporation and precipitation).</a:t>
            </a:r>
          </a:p>
          <a:p>
            <a:r>
              <a:rPr lang="en-US" dirty="0" smtClean="0"/>
              <a:t>It is </a:t>
            </a:r>
            <a:r>
              <a:rPr lang="en-US" dirty="0" smtClean="0">
                <a:solidFill>
                  <a:srgbClr val="C0504D"/>
                </a:solidFill>
              </a:rPr>
              <a:t>likely</a:t>
            </a:r>
            <a:r>
              <a:rPr lang="en-US" dirty="0" smtClean="0"/>
              <a:t> that the subduction of surface water mass anomalies and the movement of density surfaces have contributed to salinity changes on depth levels. </a:t>
            </a:r>
          </a:p>
        </p:txBody>
      </p:sp>
    </p:spTree>
    <p:extLst>
      <p:ext uri="{BB962C8B-B14F-4D97-AF65-F5344CB8AC3E}">
        <p14:creationId xmlns:p14="http://schemas.microsoft.com/office/powerpoint/2010/main" val="31857044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921"/>
            <a:ext cx="8229600" cy="1143000"/>
          </a:xfrm>
        </p:spPr>
        <p:txBody>
          <a:bodyPr>
            <a:normAutofit fontScale="90000"/>
          </a:bodyPr>
          <a:lstStyle/>
          <a:p>
            <a:r>
              <a:rPr lang="en-US" dirty="0" smtClean="0">
                <a:solidFill>
                  <a:srgbClr val="4F81BD"/>
                </a:solidFill>
              </a:rPr>
              <a:t>3.4 Changes in Ocean Surface Fluxes</a:t>
            </a:r>
            <a:endParaRPr lang="en-US" dirty="0">
              <a:solidFill>
                <a:srgbClr val="4F81BD"/>
              </a:solidFill>
            </a:endParaRPr>
          </a:p>
        </p:txBody>
      </p:sp>
      <p:sp>
        <p:nvSpPr>
          <p:cNvPr id="3" name="Content Placeholder 2"/>
          <p:cNvSpPr>
            <a:spLocks noGrp="1"/>
          </p:cNvSpPr>
          <p:nvPr>
            <p:ph idx="1"/>
          </p:nvPr>
        </p:nvSpPr>
        <p:spPr>
          <a:xfrm>
            <a:off x="457200" y="1600200"/>
            <a:ext cx="8055131" cy="4525963"/>
          </a:xfrm>
        </p:spPr>
        <p:txBody>
          <a:bodyPr>
            <a:normAutofit fontScale="92500" lnSpcReduction="10000"/>
          </a:bodyPr>
          <a:lstStyle/>
          <a:p>
            <a:r>
              <a:rPr lang="en-US" dirty="0" smtClean="0"/>
              <a:t>Exchanges of heat, water, and momentum at the sea surface are important factors driving the ocean circulation.</a:t>
            </a:r>
          </a:p>
          <a:p>
            <a:r>
              <a:rPr lang="en-US" dirty="0" smtClean="0"/>
              <a:t>Meteorological state variables (temperature, humidity, SST, wind speed, clouds, precipitation) effect changes in air-sea fluxes.</a:t>
            </a:r>
          </a:p>
          <a:p>
            <a:r>
              <a:rPr lang="en-US" dirty="0" smtClean="0"/>
              <a:t>In turn, air-sea fluxes effect the atmospheric state.</a:t>
            </a:r>
          </a:p>
          <a:p>
            <a:r>
              <a:rPr lang="en-US" dirty="0" smtClean="0"/>
              <a:t>The accuracy of observations of air-sea fluxes is not sufficient to assess trends in heat flux. </a:t>
            </a:r>
          </a:p>
        </p:txBody>
      </p:sp>
    </p:spTree>
    <p:extLst>
      <p:ext uri="{BB962C8B-B14F-4D97-AF65-F5344CB8AC3E}">
        <p14:creationId xmlns:p14="http://schemas.microsoft.com/office/powerpoint/2010/main" val="14146565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 y="274638"/>
            <a:ext cx="5201980" cy="1143000"/>
          </a:xfrm>
        </p:spPr>
        <p:txBody>
          <a:bodyPr>
            <a:normAutofit fontScale="90000"/>
          </a:bodyPr>
          <a:lstStyle/>
          <a:p>
            <a:pPr algn="l"/>
            <a:r>
              <a:rPr lang="en-US" dirty="0" smtClean="0"/>
              <a:t>Heat and Radiative Fluxes</a:t>
            </a:r>
            <a:endParaRPr lang="en-US" dirty="0"/>
          </a:p>
        </p:txBody>
      </p:sp>
      <p:sp>
        <p:nvSpPr>
          <p:cNvPr id="10" name="Content Placeholder 9"/>
          <p:cNvSpPr>
            <a:spLocks noGrp="1"/>
          </p:cNvSpPr>
          <p:nvPr>
            <p:ph sz="half" idx="1"/>
          </p:nvPr>
        </p:nvSpPr>
        <p:spPr>
          <a:xfrm>
            <a:off x="457200" y="1600200"/>
            <a:ext cx="4038600" cy="4525963"/>
          </a:xfrm>
        </p:spPr>
        <p:txBody>
          <a:bodyPr>
            <a:normAutofit fontScale="62500" lnSpcReduction="20000"/>
          </a:bodyPr>
          <a:lstStyle/>
          <a:p>
            <a:pPr marL="285750" indent="-285750"/>
            <a:r>
              <a:rPr lang="en-US" dirty="0"/>
              <a:t>Latent and sensible heat fluxes are computed from state variables using parameterizations with many sources of uncertainty, while radiative fluxes are estimated from satellite measurements</a:t>
            </a:r>
            <a:r>
              <a:rPr lang="en-US" dirty="0" smtClean="0"/>
              <a:t>.</a:t>
            </a:r>
            <a:endParaRPr lang="en-US" dirty="0"/>
          </a:p>
          <a:p>
            <a:pPr marL="285750" indent="-285750"/>
            <a:r>
              <a:rPr lang="en-US" dirty="0"/>
              <a:t>LH and SH fluxes are regionally </a:t>
            </a:r>
            <a:r>
              <a:rPr lang="en-US" dirty="0" smtClean="0"/>
              <a:t>dependent </a:t>
            </a:r>
            <a:r>
              <a:rPr lang="en-US" dirty="0"/>
              <a:t>and show inter-decadal variability</a:t>
            </a:r>
            <a:r>
              <a:rPr lang="en-US" dirty="0" smtClean="0"/>
              <a:t>.</a:t>
            </a:r>
            <a:endParaRPr lang="en-US" dirty="0"/>
          </a:p>
          <a:p>
            <a:pPr marL="285750" indent="-285750"/>
            <a:r>
              <a:rPr lang="en-US" dirty="0"/>
              <a:t>Shortwave radiative fluxes are latitudinally dependent </a:t>
            </a:r>
          </a:p>
          <a:p>
            <a:pPr marL="285750" indent="-285750"/>
            <a:r>
              <a:rPr lang="en-US" dirty="0"/>
              <a:t>The increase in mean net air-sea heat flux is small compared to the uncertainties in the global mean, and detecting a change in air-sea fluxes responsible for long-term oceanic warming is currently beyond our capability</a:t>
            </a:r>
            <a:r>
              <a:rPr lang="en-US" dirty="0" smtClean="0"/>
              <a:t>.</a:t>
            </a:r>
            <a:endParaRPr lang="en-US" dirty="0"/>
          </a:p>
        </p:txBody>
      </p:sp>
      <p:pic>
        <p:nvPicPr>
          <p:cNvPr id="2" name="Picture 1"/>
          <p:cNvPicPr>
            <a:picLocks noChangeAspect="1"/>
          </p:cNvPicPr>
          <p:nvPr/>
        </p:nvPicPr>
        <p:blipFill>
          <a:blip r:embed="rId3"/>
          <a:stretch>
            <a:fillRect/>
          </a:stretch>
        </p:blipFill>
        <p:spPr>
          <a:xfrm>
            <a:off x="5025581" y="0"/>
            <a:ext cx="3925724" cy="6858000"/>
          </a:xfrm>
          <a:prstGeom prst="rect">
            <a:avLst/>
          </a:prstGeom>
        </p:spPr>
      </p:pic>
    </p:spTree>
    <p:extLst>
      <p:ext uri="{BB962C8B-B14F-4D97-AF65-F5344CB8AC3E}">
        <p14:creationId xmlns:p14="http://schemas.microsoft.com/office/powerpoint/2010/main" val="4030019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Precipitation and Freshwater Flux</a:t>
            </a:r>
            <a:endParaRPr lang="en-US" dirty="0"/>
          </a:p>
        </p:txBody>
      </p:sp>
      <p:sp>
        <p:nvSpPr>
          <p:cNvPr id="9" name="Content Placeholder 8"/>
          <p:cNvSpPr>
            <a:spLocks noGrp="1"/>
          </p:cNvSpPr>
          <p:nvPr>
            <p:ph sz="half" idx="1"/>
          </p:nvPr>
        </p:nvSpPr>
        <p:spPr/>
        <p:txBody>
          <a:bodyPr/>
          <a:lstStyle/>
          <a:p>
            <a:r>
              <a:rPr lang="en-US" dirty="0" smtClean="0"/>
              <a:t>Prior to satellite era, not much available in terms of observations of ocean precipitation.</a:t>
            </a:r>
          </a:p>
          <a:p>
            <a:r>
              <a:rPr lang="en-US" dirty="0" smtClean="0"/>
              <a:t>Reconstructions of precipitation estimates show decadal variability, with a trend of 1.5mm month</a:t>
            </a:r>
            <a:r>
              <a:rPr lang="en-US" baseline="30000" dirty="0" smtClean="0"/>
              <a:t>-1</a:t>
            </a:r>
            <a:r>
              <a:rPr lang="en-US" dirty="0" smtClean="0"/>
              <a:t> century</a:t>
            </a:r>
            <a:r>
              <a:rPr lang="en-US" baseline="30000" dirty="0" smtClean="0"/>
              <a:t>-1</a:t>
            </a:r>
            <a:r>
              <a:rPr lang="en-US" dirty="0" smtClean="0"/>
              <a:t>.</a:t>
            </a:r>
          </a:p>
          <a:p>
            <a:endParaRPr lang="en-US" dirty="0"/>
          </a:p>
        </p:txBody>
      </p:sp>
      <p:pic>
        <p:nvPicPr>
          <p:cNvPr id="2" name="Content Placeholder 1"/>
          <p:cNvPicPr>
            <a:picLocks noGrp="1" noChangeAspect="1"/>
          </p:cNvPicPr>
          <p:nvPr>
            <p:ph sz="half" idx="2"/>
          </p:nvPr>
        </p:nvPicPr>
        <p:blipFill>
          <a:blip r:embed="rId3"/>
          <a:srcRect t="-5578" b="-5578"/>
          <a:stretch>
            <a:fillRect/>
          </a:stretch>
        </p:blipFill>
        <p:spPr/>
      </p:pic>
    </p:spTree>
    <p:extLst>
      <p:ext uri="{BB962C8B-B14F-4D97-AF65-F5344CB8AC3E}">
        <p14:creationId xmlns:p14="http://schemas.microsoft.com/office/powerpoint/2010/main" val="31590113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Wind stress and waves</a:t>
            </a:r>
            <a:endParaRPr lang="en-US" dirty="0"/>
          </a:p>
        </p:txBody>
      </p:sp>
      <p:sp>
        <p:nvSpPr>
          <p:cNvPr id="7" name="Content Placeholder 6"/>
          <p:cNvSpPr>
            <a:spLocks noGrp="1"/>
          </p:cNvSpPr>
          <p:nvPr>
            <p:ph idx="1"/>
          </p:nvPr>
        </p:nvSpPr>
        <p:spPr/>
        <p:txBody>
          <a:bodyPr>
            <a:normAutofit fontScale="70000" lnSpcReduction="20000"/>
          </a:bodyPr>
          <a:lstStyle/>
          <a:p>
            <a:pPr marL="0" indent="344488"/>
            <a:r>
              <a:rPr lang="en-US" dirty="0" smtClean="0"/>
              <a:t>Wind stress is the shear stress </a:t>
            </a:r>
          </a:p>
          <a:p>
            <a:pPr marL="0" indent="344488">
              <a:buNone/>
            </a:pPr>
            <a:r>
              <a:rPr lang="en-US" dirty="0" smtClean="0"/>
              <a:t>wind exerts on the surface of large </a:t>
            </a:r>
          </a:p>
          <a:p>
            <a:pPr marL="0" indent="344488">
              <a:buNone/>
            </a:pPr>
            <a:r>
              <a:rPr lang="en-US" dirty="0" smtClean="0"/>
              <a:t>bodies of water. It is the force </a:t>
            </a:r>
          </a:p>
          <a:p>
            <a:pPr marL="0" indent="344488">
              <a:buNone/>
            </a:pPr>
            <a:r>
              <a:rPr lang="en-US" dirty="0" smtClean="0"/>
              <a:t>component parallel to the surface, </a:t>
            </a:r>
          </a:p>
          <a:p>
            <a:pPr marL="0" indent="344488">
              <a:buNone/>
            </a:pPr>
            <a:r>
              <a:rPr lang="en-US" dirty="0" smtClean="0"/>
              <a:t>per unit area, as applied by the wind </a:t>
            </a:r>
          </a:p>
          <a:p>
            <a:pPr marL="0" indent="344488">
              <a:buNone/>
            </a:pPr>
            <a:r>
              <a:rPr lang="en-US" dirty="0" smtClean="0"/>
              <a:t>to the water surface (Wikipedia).</a:t>
            </a:r>
          </a:p>
          <a:p>
            <a:r>
              <a:rPr lang="en-US" dirty="0" smtClean="0"/>
              <a:t>Most reanalyses show an increase in annual mean zonal wind stress in the Southern Ocean.</a:t>
            </a:r>
          </a:p>
          <a:p>
            <a:r>
              <a:rPr lang="en-US" dirty="0" smtClean="0"/>
              <a:t>Regional trends in extreme wave heights have been reported at several buoy locations since the late 1970s (some studies suggest these may be instrument-dependent artifacts)</a:t>
            </a:r>
          </a:p>
          <a:p>
            <a:r>
              <a:rPr lang="en-US" dirty="0" smtClean="0"/>
              <a:t>Satellite data indicates positive trends in wave height in the Southern Ocean, North Atlantic, and North Pacific.</a:t>
            </a:r>
            <a:endParaRPr lang="en-US" dirty="0"/>
          </a:p>
        </p:txBody>
      </p:sp>
      <p:pic>
        <p:nvPicPr>
          <p:cNvPr id="2" name="Picture 1"/>
          <p:cNvPicPr>
            <a:picLocks noChangeAspect="1"/>
          </p:cNvPicPr>
          <p:nvPr/>
        </p:nvPicPr>
        <p:blipFill>
          <a:blip r:embed="rId2"/>
          <a:stretch>
            <a:fillRect/>
          </a:stretch>
        </p:blipFill>
        <p:spPr>
          <a:xfrm>
            <a:off x="5255687" y="1497011"/>
            <a:ext cx="3707395" cy="2004196"/>
          </a:xfrm>
          <a:prstGeom prst="rect">
            <a:avLst/>
          </a:prstGeom>
        </p:spPr>
      </p:pic>
      <p:cxnSp>
        <p:nvCxnSpPr>
          <p:cNvPr id="4" name="Straight Arrow Connector 3"/>
          <p:cNvCxnSpPr/>
          <p:nvPr/>
        </p:nvCxnSpPr>
        <p:spPr>
          <a:xfrm flipV="1">
            <a:off x="8686800" y="3501207"/>
            <a:ext cx="0" cy="4409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436017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There is </a:t>
            </a:r>
            <a:r>
              <a:rPr lang="en-US" dirty="0" smtClean="0">
                <a:solidFill>
                  <a:srgbClr val="C0504D"/>
                </a:solidFill>
              </a:rPr>
              <a:t>low confidence </a:t>
            </a:r>
            <a:r>
              <a:rPr lang="en-US" dirty="0" smtClean="0"/>
              <a:t>in variability of radiation averaged over the global ocean owing to the lack of direct observations</a:t>
            </a:r>
          </a:p>
          <a:p>
            <a:r>
              <a:rPr lang="en-US" dirty="0" smtClean="0"/>
              <a:t>There is </a:t>
            </a:r>
            <a:r>
              <a:rPr lang="en-US" dirty="0" smtClean="0">
                <a:solidFill>
                  <a:srgbClr val="C0504D"/>
                </a:solidFill>
              </a:rPr>
              <a:t>low confidence </a:t>
            </a:r>
            <a:r>
              <a:rPr lang="en-US" dirty="0" smtClean="0"/>
              <a:t>in ocean precipitation trends.</a:t>
            </a:r>
          </a:p>
          <a:p>
            <a:r>
              <a:rPr lang="en-US" dirty="0" smtClean="0"/>
              <a:t>There is </a:t>
            </a:r>
            <a:r>
              <a:rPr lang="en-US" dirty="0" smtClean="0">
                <a:solidFill>
                  <a:srgbClr val="C0504D"/>
                </a:solidFill>
              </a:rPr>
              <a:t>medium confidence </a:t>
            </a:r>
            <a:r>
              <a:rPr lang="en-US" dirty="0" smtClean="0"/>
              <a:t>that Southern Ocean wind stress has increased since the early 1980s.There is </a:t>
            </a:r>
            <a:r>
              <a:rPr lang="en-US" dirty="0" smtClean="0">
                <a:solidFill>
                  <a:srgbClr val="C0504D"/>
                </a:solidFill>
              </a:rPr>
              <a:t>medium confidence </a:t>
            </a:r>
            <a:r>
              <a:rPr lang="en-US" dirty="0" smtClean="0"/>
              <a:t>that Tropical Pacific wind stress has increased since 1990, and </a:t>
            </a:r>
            <a:r>
              <a:rPr lang="en-US" dirty="0" smtClean="0">
                <a:solidFill>
                  <a:srgbClr val="C0504D"/>
                </a:solidFill>
              </a:rPr>
              <a:t>low confidence </a:t>
            </a:r>
            <a:r>
              <a:rPr lang="en-US" dirty="0" smtClean="0"/>
              <a:t>in such trends in the North Atlantic.</a:t>
            </a:r>
          </a:p>
          <a:p>
            <a:r>
              <a:rPr lang="en-US" dirty="0" smtClean="0"/>
              <a:t>There is </a:t>
            </a:r>
            <a:r>
              <a:rPr lang="en-US" dirty="0" smtClean="0">
                <a:solidFill>
                  <a:srgbClr val="C0504D"/>
                </a:solidFill>
              </a:rPr>
              <a:t>medium confidence </a:t>
            </a:r>
            <a:r>
              <a:rPr lang="en-US" dirty="0" smtClean="0"/>
              <a:t>that mean significant wave height has increased since the 1950s over the North Atlantic. </a:t>
            </a:r>
            <a:endParaRPr lang="en-US" dirty="0"/>
          </a:p>
        </p:txBody>
      </p:sp>
    </p:spTree>
    <p:extLst>
      <p:ext uri="{BB962C8B-B14F-4D97-AF65-F5344CB8AC3E}">
        <p14:creationId xmlns:p14="http://schemas.microsoft.com/office/powerpoint/2010/main" val="9709211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a:xfrm>
            <a:off x="457200" y="2551825"/>
            <a:ext cx="8229600" cy="1903248"/>
          </a:xfrm>
        </p:spPr>
        <p:txBody>
          <a:bodyPr/>
          <a:lstStyle/>
          <a:p>
            <a:pPr marL="0" indent="0">
              <a:buNone/>
            </a:pPr>
            <a:r>
              <a:rPr lang="en-US" i="1" dirty="0" smtClean="0"/>
              <a:t>I’m not an oceanographer. I took an Intro to Oceanography course once in undergrad, but that was a long time ago. </a:t>
            </a:r>
            <a:endParaRPr lang="en-US" i="1" dirty="0"/>
          </a:p>
        </p:txBody>
      </p:sp>
      <p:pic>
        <p:nvPicPr>
          <p:cNvPr id="4" name="Picture 3"/>
          <p:cNvPicPr>
            <a:picLocks noChangeAspect="1"/>
          </p:cNvPicPr>
          <p:nvPr/>
        </p:nvPicPr>
        <p:blipFill>
          <a:blip r:embed="rId2"/>
          <a:stretch>
            <a:fillRect/>
          </a:stretch>
        </p:blipFill>
        <p:spPr>
          <a:xfrm>
            <a:off x="1790700" y="2552700"/>
            <a:ext cx="5549900" cy="1752600"/>
          </a:xfrm>
          <a:prstGeom prst="rect">
            <a:avLst/>
          </a:prstGeom>
        </p:spPr>
      </p:pic>
    </p:spTree>
    <p:extLst>
      <p:ext uri="{BB962C8B-B14F-4D97-AF65-F5344CB8AC3E}">
        <p14:creationId xmlns:p14="http://schemas.microsoft.com/office/powerpoint/2010/main" val="1106155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4F81BD"/>
                </a:solidFill>
              </a:rPr>
              <a:t>3.5 Changes in Water-mass Properties</a:t>
            </a:r>
            <a:endParaRPr lang="en-US" dirty="0">
              <a:solidFill>
                <a:srgbClr val="4F81BD"/>
              </a:solidFill>
            </a:endParaRPr>
          </a:p>
        </p:txBody>
      </p:sp>
      <p:sp>
        <p:nvSpPr>
          <p:cNvPr id="3" name="Content Placeholder 2"/>
          <p:cNvSpPr>
            <a:spLocks noGrp="1"/>
          </p:cNvSpPr>
          <p:nvPr>
            <p:ph idx="1"/>
          </p:nvPr>
        </p:nvSpPr>
        <p:spPr/>
        <p:txBody>
          <a:bodyPr>
            <a:normAutofit lnSpcReduction="10000"/>
          </a:bodyPr>
          <a:lstStyle/>
          <a:p>
            <a:r>
              <a:rPr lang="en-US" dirty="0" smtClean="0"/>
              <a:t>Temperature, salinity, concentrations of dissolved gases and nutrients</a:t>
            </a:r>
          </a:p>
          <a:p>
            <a:r>
              <a:rPr lang="en-US" dirty="0" smtClean="0"/>
              <a:t>Determined at the surface by air-sea interactions, and transferred to various depths by circulation. </a:t>
            </a:r>
          </a:p>
          <a:p>
            <a:r>
              <a:rPr lang="en-US" dirty="0" smtClean="0"/>
              <a:t>Formation and subduction of water masses are important for the ocean’s capacity to store heat, freshwater, carbon, oxygen, and other climate-relevant properties. </a:t>
            </a:r>
            <a:endParaRPr lang="en-US" dirty="0"/>
          </a:p>
        </p:txBody>
      </p:sp>
    </p:spTree>
    <p:extLst>
      <p:ext uri="{BB962C8B-B14F-4D97-AF65-F5344CB8AC3E}">
        <p14:creationId xmlns:p14="http://schemas.microsoft.com/office/powerpoint/2010/main" val="400360059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115772" y="158744"/>
            <a:ext cx="7028228" cy="6487595"/>
          </a:xfrm>
          <a:prstGeom prst="rect">
            <a:avLst/>
          </a:prstGeom>
        </p:spPr>
      </p:pic>
      <p:sp>
        <p:nvSpPr>
          <p:cNvPr id="5" name="TextBox 4"/>
          <p:cNvSpPr txBox="1"/>
          <p:nvPr/>
        </p:nvSpPr>
        <p:spPr>
          <a:xfrm>
            <a:off x="35280" y="281820"/>
            <a:ext cx="1986210" cy="1200329"/>
          </a:xfrm>
          <a:prstGeom prst="rect">
            <a:avLst/>
          </a:prstGeom>
          <a:solidFill>
            <a:schemeClr val="bg1">
              <a:lumMod val="75000"/>
            </a:schemeClr>
          </a:solidFill>
        </p:spPr>
        <p:txBody>
          <a:bodyPr wrap="square" rtlCol="0">
            <a:spAutoFit/>
          </a:bodyPr>
          <a:lstStyle/>
          <a:p>
            <a:r>
              <a:rPr lang="en-US" dirty="0" smtClean="0"/>
              <a:t>Outflow of saline water from Mediterranean and Red Seas</a:t>
            </a:r>
            <a:endParaRPr lang="en-US" dirty="0"/>
          </a:p>
        </p:txBody>
      </p:sp>
      <p:cxnSp>
        <p:nvCxnSpPr>
          <p:cNvPr id="7" name="Straight Arrow Connector 6"/>
          <p:cNvCxnSpPr/>
          <p:nvPr/>
        </p:nvCxnSpPr>
        <p:spPr>
          <a:xfrm flipV="1">
            <a:off x="1986210" y="586875"/>
            <a:ext cx="1771055" cy="646332"/>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1986210" y="1233206"/>
            <a:ext cx="1771055" cy="751105"/>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0535" y="2840884"/>
            <a:ext cx="1986210" cy="2031325"/>
          </a:xfrm>
          <a:prstGeom prst="rect">
            <a:avLst/>
          </a:prstGeom>
          <a:solidFill>
            <a:schemeClr val="bg1">
              <a:lumMod val="75000"/>
            </a:schemeClr>
          </a:solidFill>
        </p:spPr>
        <p:txBody>
          <a:bodyPr wrap="square" rtlCol="0">
            <a:spAutoFit/>
          </a:bodyPr>
          <a:lstStyle/>
          <a:p>
            <a:r>
              <a:rPr lang="en-US" dirty="0" smtClean="0"/>
              <a:t>Freshening and warming of N. Pacific Intermediate Water =&gt;lower density water in subtropics</a:t>
            </a:r>
            <a:endParaRPr lang="en-US" dirty="0"/>
          </a:p>
        </p:txBody>
      </p:sp>
      <p:sp>
        <p:nvSpPr>
          <p:cNvPr id="14" name="TextBox 13"/>
          <p:cNvSpPr txBox="1"/>
          <p:nvPr/>
        </p:nvSpPr>
        <p:spPr>
          <a:xfrm>
            <a:off x="40535" y="5097050"/>
            <a:ext cx="1986210" cy="923330"/>
          </a:xfrm>
          <a:prstGeom prst="rect">
            <a:avLst/>
          </a:prstGeom>
          <a:solidFill>
            <a:schemeClr val="bg1">
              <a:lumMod val="75000"/>
            </a:schemeClr>
          </a:solidFill>
        </p:spPr>
        <p:txBody>
          <a:bodyPr wrap="square" rtlCol="0">
            <a:spAutoFit/>
          </a:bodyPr>
          <a:lstStyle/>
          <a:p>
            <a:r>
              <a:rPr lang="en-US" dirty="0" smtClean="0"/>
              <a:t>Warming and freshening of AAIW and AABW</a:t>
            </a:r>
            <a:endParaRPr lang="en-US" dirty="0"/>
          </a:p>
        </p:txBody>
      </p:sp>
      <p:sp>
        <p:nvSpPr>
          <p:cNvPr id="15" name="TextBox 14"/>
          <p:cNvSpPr txBox="1"/>
          <p:nvPr/>
        </p:nvSpPr>
        <p:spPr>
          <a:xfrm>
            <a:off x="40535" y="1751005"/>
            <a:ext cx="1986210" cy="646331"/>
          </a:xfrm>
          <a:prstGeom prst="rect">
            <a:avLst/>
          </a:prstGeom>
          <a:solidFill>
            <a:schemeClr val="bg1">
              <a:lumMod val="75000"/>
            </a:schemeClr>
          </a:solidFill>
        </p:spPr>
        <p:txBody>
          <a:bodyPr wrap="square" rtlCol="0">
            <a:spAutoFit/>
          </a:bodyPr>
          <a:lstStyle/>
          <a:p>
            <a:r>
              <a:rPr lang="en-US" dirty="0" smtClean="0"/>
              <a:t>Freshening and cooling of NADW</a:t>
            </a:r>
            <a:endParaRPr lang="en-US" dirty="0"/>
          </a:p>
        </p:txBody>
      </p:sp>
    </p:spTree>
    <p:extLst>
      <p:ext uri="{BB962C8B-B14F-4D97-AF65-F5344CB8AC3E}">
        <p14:creationId xmlns:p14="http://schemas.microsoft.com/office/powerpoint/2010/main" val="34293330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An increase in P-E and a </a:t>
            </a:r>
            <a:r>
              <a:rPr lang="en-US" dirty="0" err="1" smtClean="0"/>
              <a:t>poleward</a:t>
            </a:r>
            <a:r>
              <a:rPr lang="en-US" dirty="0" smtClean="0"/>
              <a:t> migration of density surfaces caused by warming have </a:t>
            </a:r>
            <a:r>
              <a:rPr lang="en-US" dirty="0" smtClean="0">
                <a:solidFill>
                  <a:srgbClr val="C0504D"/>
                </a:solidFill>
              </a:rPr>
              <a:t>likely</a:t>
            </a:r>
            <a:r>
              <a:rPr lang="en-US" dirty="0" smtClean="0"/>
              <a:t> contributed to trends in the NPIW and AAIW.</a:t>
            </a:r>
          </a:p>
          <a:p>
            <a:r>
              <a:rPr lang="en-US" dirty="0" smtClean="0"/>
              <a:t>It is </a:t>
            </a:r>
            <a:r>
              <a:rPr lang="en-US" dirty="0" smtClean="0">
                <a:solidFill>
                  <a:srgbClr val="C0504D"/>
                </a:solidFill>
              </a:rPr>
              <a:t>more likely than not </a:t>
            </a:r>
            <a:r>
              <a:rPr lang="en-US" dirty="0" smtClean="0"/>
              <a:t>that the export rate of AABW from the Southern Ocean declined since the 1980s.</a:t>
            </a:r>
          </a:p>
          <a:p>
            <a:r>
              <a:rPr lang="en-US" dirty="0" smtClean="0"/>
              <a:t>Warming of the upper ocean </a:t>
            </a:r>
            <a:r>
              <a:rPr lang="en-US" dirty="0" smtClean="0">
                <a:solidFill>
                  <a:srgbClr val="C0504D"/>
                </a:solidFill>
              </a:rPr>
              <a:t>very likely </a:t>
            </a:r>
            <a:r>
              <a:rPr lang="en-US" dirty="0" smtClean="0"/>
              <a:t>affects the properties of water masses in the interior. </a:t>
            </a:r>
            <a:endParaRPr lang="en-US" dirty="0"/>
          </a:p>
          <a:p>
            <a:r>
              <a:rPr lang="en-US" dirty="0" smtClean="0"/>
              <a:t>From 1950-2000, it is </a:t>
            </a:r>
            <a:r>
              <a:rPr lang="en-US" dirty="0" smtClean="0">
                <a:solidFill>
                  <a:srgbClr val="C0504D"/>
                </a:solidFill>
              </a:rPr>
              <a:t>likely</a:t>
            </a:r>
            <a:r>
              <a:rPr lang="en-US" dirty="0" smtClean="0"/>
              <a:t> that subtropical salinity maximum waters have become more saline, while fresh intermediate waters formed at higher latitudes have generally become fresher.</a:t>
            </a:r>
          </a:p>
          <a:p>
            <a:r>
              <a:rPr lang="en-US" dirty="0" smtClean="0"/>
              <a:t>It is </a:t>
            </a:r>
            <a:r>
              <a:rPr lang="en-US" dirty="0" smtClean="0">
                <a:solidFill>
                  <a:srgbClr val="C0504D"/>
                </a:solidFill>
              </a:rPr>
              <a:t>very likely </a:t>
            </a:r>
            <a:r>
              <a:rPr lang="en-US" dirty="0" smtClean="0"/>
              <a:t>that in the </a:t>
            </a:r>
            <a:r>
              <a:rPr lang="en-US" dirty="0" err="1" smtClean="0"/>
              <a:t>extratropical</a:t>
            </a:r>
            <a:r>
              <a:rPr lang="en-US" dirty="0" smtClean="0"/>
              <a:t> N. Atlantic, temperature, salinity, and formation of the Upper North Atlantic Deep Water is dominated by strong decadal variability related to the NAO.</a:t>
            </a:r>
          </a:p>
          <a:p>
            <a:r>
              <a:rPr lang="en-US" dirty="0" smtClean="0"/>
              <a:t>It is </a:t>
            </a:r>
            <a:r>
              <a:rPr lang="en-US" dirty="0" smtClean="0">
                <a:solidFill>
                  <a:srgbClr val="C0504D"/>
                </a:solidFill>
              </a:rPr>
              <a:t>likely </a:t>
            </a:r>
            <a:r>
              <a:rPr lang="en-US" dirty="0" smtClean="0"/>
              <a:t>that Lower N. Atlantic Deep Water has cooled from 1955-2005.</a:t>
            </a:r>
          </a:p>
          <a:p>
            <a:r>
              <a:rPr lang="en-US" dirty="0" smtClean="0"/>
              <a:t>It is </a:t>
            </a:r>
            <a:r>
              <a:rPr lang="en-US" dirty="0" smtClean="0">
                <a:solidFill>
                  <a:srgbClr val="C0504D"/>
                </a:solidFill>
              </a:rPr>
              <a:t>likely</a:t>
            </a:r>
            <a:r>
              <a:rPr lang="en-US" dirty="0" smtClean="0"/>
              <a:t> that the abyssal layer ventilated by AABW warmed since the 1980s or 1990s, and that the volume of cold AABW has been reduced over this time period. </a:t>
            </a:r>
            <a:endParaRPr lang="en-US" dirty="0"/>
          </a:p>
          <a:p>
            <a:endParaRPr lang="en-US" dirty="0" smtClean="0"/>
          </a:p>
          <a:p>
            <a:endParaRPr lang="en-US" dirty="0"/>
          </a:p>
        </p:txBody>
      </p:sp>
    </p:spTree>
    <p:extLst>
      <p:ext uri="{BB962C8B-B14F-4D97-AF65-F5344CB8AC3E}">
        <p14:creationId xmlns:p14="http://schemas.microsoft.com/office/powerpoint/2010/main" val="36318868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3.6 Changes in Ocean Circulation</a:t>
            </a:r>
            <a:endParaRPr lang="en-US" dirty="0">
              <a:solidFill>
                <a:srgbClr val="4F81BD"/>
              </a:solidFill>
            </a:endParaRPr>
          </a:p>
        </p:txBody>
      </p:sp>
      <p:sp>
        <p:nvSpPr>
          <p:cNvPr id="3" name="Content Placeholder 2"/>
          <p:cNvSpPr>
            <a:spLocks noGrp="1"/>
          </p:cNvSpPr>
          <p:nvPr>
            <p:ph idx="1"/>
          </p:nvPr>
        </p:nvSpPr>
        <p:spPr/>
        <p:txBody>
          <a:bodyPr>
            <a:normAutofit fontScale="85000" lnSpcReduction="20000"/>
          </a:bodyPr>
          <a:lstStyle/>
          <a:p>
            <a:r>
              <a:rPr lang="en-US" dirty="0" smtClean="0"/>
              <a:t>Modern observations of ocean circulation come from the Global Drifter Program, Argo buoys, and satellite altimetry, but historical observations are much more sparse. </a:t>
            </a:r>
            <a:endParaRPr lang="en-US" dirty="0"/>
          </a:p>
          <a:p>
            <a:r>
              <a:rPr lang="en-US" dirty="0" smtClean="0"/>
              <a:t>Ocean circulation studies in relation to climate have focused on variability in wind-driven gyres, changes in the </a:t>
            </a:r>
            <a:r>
              <a:rPr lang="en-US" dirty="0" err="1" smtClean="0"/>
              <a:t>meridional</a:t>
            </a:r>
            <a:r>
              <a:rPr lang="en-US" dirty="0" smtClean="0"/>
              <a:t> overturning circulations, and water exchange between ocean basins. </a:t>
            </a:r>
          </a:p>
          <a:p>
            <a:r>
              <a:rPr lang="en-US" dirty="0" smtClean="0"/>
              <a:t>The MOCs are responsible for much of the ocean’s capacity to carry excess heat from the tropics to mid-latitudes, and are important it the ocean’s ability to sequester carbon.</a:t>
            </a:r>
            <a:endParaRPr lang="en-US" dirty="0"/>
          </a:p>
        </p:txBody>
      </p:sp>
    </p:spTree>
    <p:extLst>
      <p:ext uri="{BB962C8B-B14F-4D97-AF65-F5344CB8AC3E}">
        <p14:creationId xmlns:p14="http://schemas.microsoft.com/office/powerpoint/2010/main" val="41037931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600200"/>
            <a:ext cx="8229600" cy="4828628"/>
          </a:xfrm>
        </p:spPr>
        <p:txBody>
          <a:bodyPr>
            <a:normAutofit fontScale="55000" lnSpcReduction="20000"/>
          </a:bodyPr>
          <a:lstStyle/>
          <a:p>
            <a:r>
              <a:rPr lang="en-US" dirty="0"/>
              <a:t>There is </a:t>
            </a:r>
            <a:r>
              <a:rPr lang="en-US" dirty="0">
                <a:solidFill>
                  <a:srgbClr val="C0504D"/>
                </a:solidFill>
              </a:rPr>
              <a:t>high confidence </a:t>
            </a:r>
            <a:r>
              <a:rPr lang="en-US" dirty="0"/>
              <a:t>in the </a:t>
            </a:r>
            <a:r>
              <a:rPr lang="en-US" dirty="0" smtClean="0"/>
              <a:t>expansion </a:t>
            </a:r>
            <a:r>
              <a:rPr lang="en-US" dirty="0"/>
              <a:t>of the N. Pacific subtropical gyre, and there is </a:t>
            </a:r>
            <a:r>
              <a:rPr lang="en-US" dirty="0">
                <a:solidFill>
                  <a:srgbClr val="C0504D"/>
                </a:solidFill>
              </a:rPr>
              <a:t>high confidence </a:t>
            </a:r>
            <a:r>
              <a:rPr lang="en-US" dirty="0"/>
              <a:t>that the southern limb of the South Pacific subtropical gyre has intensified in the last 20 years, along with the southward expansion of the East Australian Current into the Tasman Sea. These wind-driven changes are likely due to </a:t>
            </a:r>
            <a:r>
              <a:rPr lang="en-US" dirty="0" err="1"/>
              <a:t>interannual</a:t>
            </a:r>
            <a:r>
              <a:rPr lang="en-US" dirty="0"/>
              <a:t> to decadal variability, and longer time series of observations are needed to separate this variability from long</a:t>
            </a:r>
            <a:r>
              <a:rPr lang="en-US" dirty="0" smtClean="0"/>
              <a:t>-term trends</a:t>
            </a:r>
            <a:r>
              <a:rPr lang="en-US" dirty="0"/>
              <a:t>. </a:t>
            </a:r>
            <a:endParaRPr lang="en-US" dirty="0" smtClean="0"/>
          </a:p>
          <a:p>
            <a:r>
              <a:rPr lang="en-US" dirty="0"/>
              <a:t>Coupled climate models find that a slowdown of the Atlantic </a:t>
            </a:r>
            <a:r>
              <a:rPr lang="en-US" dirty="0" err="1"/>
              <a:t>Meridional</a:t>
            </a:r>
            <a:r>
              <a:rPr lang="en-US" dirty="0"/>
              <a:t> Overturning </a:t>
            </a:r>
            <a:r>
              <a:rPr lang="en-US" dirty="0" smtClean="0"/>
              <a:t>Circulation </a:t>
            </a:r>
            <a:r>
              <a:rPr lang="en-US" dirty="0"/>
              <a:t>is </a:t>
            </a:r>
            <a:r>
              <a:rPr lang="en-US" dirty="0">
                <a:solidFill>
                  <a:srgbClr val="C0504D"/>
                </a:solidFill>
              </a:rPr>
              <a:t>very likely </a:t>
            </a:r>
            <a:r>
              <a:rPr lang="en-US" dirty="0"/>
              <a:t>in the next decades, though with uncertain magnitude. </a:t>
            </a:r>
            <a:r>
              <a:rPr lang="en-US" dirty="0" smtClean="0"/>
              <a:t>Observations of the AMOC have shown large </a:t>
            </a:r>
            <a:r>
              <a:rPr lang="en-US" dirty="0" err="1" smtClean="0"/>
              <a:t>interannual</a:t>
            </a:r>
            <a:r>
              <a:rPr lang="en-US" dirty="0" smtClean="0"/>
              <a:t> to decadal variability, no apparent trend and have a relatively short period of record.</a:t>
            </a:r>
          </a:p>
          <a:p>
            <a:r>
              <a:rPr lang="en-US" dirty="0" smtClean="0"/>
              <a:t>There is </a:t>
            </a:r>
            <a:r>
              <a:rPr lang="en-US" dirty="0" smtClean="0">
                <a:solidFill>
                  <a:srgbClr val="C0504D"/>
                </a:solidFill>
              </a:rPr>
              <a:t>low confidence </a:t>
            </a:r>
            <a:r>
              <a:rPr lang="en-US" dirty="0" smtClean="0"/>
              <a:t>that there is a trend in transport of water between the Pacific and Indian Oceans through the Indonesian </a:t>
            </a:r>
            <a:r>
              <a:rPr lang="en-US" dirty="0" err="1" smtClean="0"/>
              <a:t>Throughflow</a:t>
            </a:r>
            <a:r>
              <a:rPr lang="en-US" dirty="0" smtClean="0"/>
              <a:t>.</a:t>
            </a:r>
          </a:p>
          <a:p>
            <a:r>
              <a:rPr lang="en-US" dirty="0" smtClean="0"/>
              <a:t>There is </a:t>
            </a:r>
            <a:r>
              <a:rPr lang="en-US" dirty="0" smtClean="0">
                <a:solidFill>
                  <a:srgbClr val="C0504D"/>
                </a:solidFill>
              </a:rPr>
              <a:t>medium confidence </a:t>
            </a:r>
            <a:r>
              <a:rPr lang="en-US" dirty="0" smtClean="0"/>
              <a:t>that the Antarctic Circumpolar Current has shifted </a:t>
            </a:r>
            <a:r>
              <a:rPr lang="en-US" dirty="0" err="1" smtClean="0"/>
              <a:t>poleward</a:t>
            </a:r>
            <a:r>
              <a:rPr lang="en-US" dirty="0" smtClean="0"/>
              <a:t>. </a:t>
            </a:r>
          </a:p>
          <a:p>
            <a:r>
              <a:rPr lang="en-US" dirty="0" smtClean="0"/>
              <a:t>There is no observational evidence from the past 20 years that flow across the Greenland-Scotland Ridge, which connects the N. Atlantic with the Greenland and Norwegian Seas, has changed. </a:t>
            </a:r>
          </a:p>
          <a:p>
            <a:r>
              <a:rPr lang="en-US" dirty="0" smtClean="0"/>
              <a:t>Given the short duration of direct measurements of ocean circulation, we have </a:t>
            </a:r>
            <a:r>
              <a:rPr lang="en-US" dirty="0" smtClean="0">
                <a:solidFill>
                  <a:srgbClr val="C0504D"/>
                </a:solidFill>
              </a:rPr>
              <a:t>very low confidence </a:t>
            </a:r>
            <a:r>
              <a:rPr lang="en-US" dirty="0" smtClean="0"/>
              <a:t>that multi-decadal trends can be separated from decadal variability.</a:t>
            </a:r>
            <a:endParaRPr lang="en-US" dirty="0"/>
          </a:p>
          <a:p>
            <a:endParaRPr lang="en-US" dirty="0"/>
          </a:p>
        </p:txBody>
      </p:sp>
    </p:spTree>
    <p:extLst>
      <p:ext uri="{BB962C8B-B14F-4D97-AF65-F5344CB8AC3E}">
        <p14:creationId xmlns:p14="http://schemas.microsoft.com/office/powerpoint/2010/main" val="101650462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55" y="274638"/>
            <a:ext cx="8986345" cy="1143000"/>
          </a:xfrm>
        </p:spPr>
        <p:txBody>
          <a:bodyPr>
            <a:normAutofit fontScale="90000"/>
          </a:bodyPr>
          <a:lstStyle/>
          <a:p>
            <a:r>
              <a:rPr lang="en-US" dirty="0" smtClean="0">
                <a:solidFill>
                  <a:srgbClr val="4F81BD"/>
                </a:solidFill>
              </a:rPr>
              <a:t>3.7 Sea Level Changes, Including Extremes</a:t>
            </a:r>
            <a:endParaRPr lang="en-US" dirty="0">
              <a:solidFill>
                <a:srgbClr val="4F81BD"/>
              </a:solidFill>
            </a:endParaRPr>
          </a:p>
        </p:txBody>
      </p:sp>
      <p:sp>
        <p:nvSpPr>
          <p:cNvPr id="3" name="Content Placeholder 2"/>
          <p:cNvSpPr>
            <a:spLocks noGrp="1"/>
          </p:cNvSpPr>
          <p:nvPr>
            <p:ph idx="1"/>
          </p:nvPr>
        </p:nvSpPr>
        <p:spPr/>
        <p:txBody>
          <a:bodyPr>
            <a:normAutofit fontScale="77500" lnSpcReduction="20000"/>
          </a:bodyPr>
          <a:lstStyle/>
          <a:p>
            <a:r>
              <a:rPr lang="en-US" dirty="0" smtClean="0"/>
              <a:t>Sea level varies as the ocean warms or cools, water is transferred between ocean and land or ocean and ice, water is redistributed due to tides, and with changes in oceanic and atmospheric circulation. </a:t>
            </a:r>
          </a:p>
          <a:p>
            <a:r>
              <a:rPr lang="en-US" dirty="0" smtClean="0"/>
              <a:t>Sea level change can occur on time scales ranging from hours to centuries, spatial scales on the order of a few km to global, and can have magnitudes of a few mm to &gt; 1m.</a:t>
            </a:r>
          </a:p>
          <a:p>
            <a:r>
              <a:rPr lang="en-US" dirty="0" smtClean="0"/>
              <a:t>There are a few records of sea level dating to the 1700s, with more widespread coverage by the late 1800s, and measurements on remote islands starting in the 1970s. Precise satellite altimeter measurements began with TOPEX/Poseidon in 1992.   </a:t>
            </a:r>
            <a:endParaRPr lang="en-US" dirty="0"/>
          </a:p>
        </p:txBody>
      </p:sp>
    </p:spTree>
    <p:extLst>
      <p:ext uri="{BB962C8B-B14F-4D97-AF65-F5344CB8AC3E}">
        <p14:creationId xmlns:p14="http://schemas.microsoft.com/office/powerpoint/2010/main" val="48015794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630650" y="951717"/>
            <a:ext cx="7869500" cy="5480263"/>
          </a:xfrm>
          <a:prstGeom prst="rect">
            <a:avLst/>
          </a:prstGeom>
        </p:spPr>
      </p:pic>
      <p:sp>
        <p:nvSpPr>
          <p:cNvPr id="5" name="Title 4"/>
          <p:cNvSpPr>
            <a:spLocks noGrp="1"/>
          </p:cNvSpPr>
          <p:nvPr>
            <p:ph type="title"/>
          </p:nvPr>
        </p:nvSpPr>
        <p:spPr>
          <a:xfrm>
            <a:off x="0" y="-250441"/>
            <a:ext cx="9144000" cy="1143000"/>
          </a:xfrm>
        </p:spPr>
        <p:txBody>
          <a:bodyPr>
            <a:normAutofit fontScale="90000"/>
          </a:bodyPr>
          <a:lstStyle/>
          <a:p>
            <a:r>
              <a:rPr lang="en-US" dirty="0" smtClean="0"/>
              <a:t>GMSL anomalies from various observations</a:t>
            </a:r>
            <a:endParaRPr lang="en-US" dirty="0"/>
          </a:p>
        </p:txBody>
      </p:sp>
      <p:sp>
        <p:nvSpPr>
          <p:cNvPr id="6" name="TextBox 5"/>
          <p:cNvSpPr txBox="1"/>
          <p:nvPr/>
        </p:nvSpPr>
        <p:spPr>
          <a:xfrm>
            <a:off x="2829034" y="3071660"/>
            <a:ext cx="1629104" cy="307777"/>
          </a:xfrm>
          <a:prstGeom prst="rect">
            <a:avLst/>
          </a:prstGeom>
          <a:noFill/>
        </p:spPr>
        <p:txBody>
          <a:bodyPr wrap="square" rtlCol="0">
            <a:spAutoFit/>
          </a:bodyPr>
          <a:lstStyle/>
          <a:p>
            <a:r>
              <a:rPr lang="en-US" sz="1400" dirty="0" smtClean="0">
                <a:solidFill>
                  <a:schemeClr val="accent6"/>
                </a:solidFill>
              </a:rPr>
              <a:t>1.7 ± 0.2 mm/</a:t>
            </a:r>
            <a:r>
              <a:rPr lang="en-US" sz="1400" dirty="0" err="1" smtClean="0">
                <a:solidFill>
                  <a:schemeClr val="accent6"/>
                </a:solidFill>
              </a:rPr>
              <a:t>yr</a:t>
            </a:r>
            <a:endParaRPr lang="en-US" sz="1400" dirty="0">
              <a:solidFill>
                <a:schemeClr val="accent6"/>
              </a:solidFill>
            </a:endParaRPr>
          </a:p>
        </p:txBody>
      </p:sp>
      <p:sp>
        <p:nvSpPr>
          <p:cNvPr id="7" name="TextBox 6"/>
          <p:cNvSpPr txBox="1"/>
          <p:nvPr/>
        </p:nvSpPr>
        <p:spPr>
          <a:xfrm>
            <a:off x="6721364" y="2891495"/>
            <a:ext cx="1573050" cy="523220"/>
          </a:xfrm>
          <a:prstGeom prst="rect">
            <a:avLst/>
          </a:prstGeom>
          <a:noFill/>
        </p:spPr>
        <p:txBody>
          <a:bodyPr wrap="square" rtlCol="0">
            <a:spAutoFit/>
          </a:bodyPr>
          <a:lstStyle/>
          <a:p>
            <a:r>
              <a:rPr lang="en-US" sz="1400" dirty="0" smtClean="0">
                <a:solidFill>
                  <a:srgbClr val="008000"/>
                </a:solidFill>
              </a:rPr>
              <a:t>3.2 ± 0.4 mm/</a:t>
            </a:r>
            <a:r>
              <a:rPr lang="en-US" sz="1400" dirty="0" err="1" smtClean="0">
                <a:solidFill>
                  <a:srgbClr val="008000"/>
                </a:solidFill>
              </a:rPr>
              <a:t>yr</a:t>
            </a:r>
            <a:r>
              <a:rPr lang="en-US" sz="1400" dirty="0" smtClean="0">
                <a:solidFill>
                  <a:srgbClr val="008000"/>
                </a:solidFill>
              </a:rPr>
              <a:t>  (high confidence)</a:t>
            </a:r>
            <a:endParaRPr lang="en-US" sz="1400" dirty="0">
              <a:solidFill>
                <a:srgbClr val="008000"/>
              </a:solidFill>
            </a:endParaRPr>
          </a:p>
        </p:txBody>
      </p:sp>
      <p:sp>
        <p:nvSpPr>
          <p:cNvPr id="8" name="TextBox 7"/>
          <p:cNvSpPr txBox="1"/>
          <p:nvPr/>
        </p:nvSpPr>
        <p:spPr>
          <a:xfrm>
            <a:off x="2829034" y="5522640"/>
            <a:ext cx="1599324" cy="523220"/>
          </a:xfrm>
          <a:prstGeom prst="rect">
            <a:avLst/>
          </a:prstGeom>
          <a:noFill/>
        </p:spPr>
        <p:txBody>
          <a:bodyPr wrap="square" rtlCol="0">
            <a:spAutoFit/>
          </a:bodyPr>
          <a:lstStyle/>
          <a:p>
            <a:r>
              <a:rPr lang="en-US" sz="1400" dirty="0" smtClean="0">
                <a:solidFill>
                  <a:srgbClr val="008000"/>
                </a:solidFill>
              </a:rPr>
              <a:t>0.6 ± 0.2 mm/</a:t>
            </a:r>
            <a:r>
              <a:rPr lang="en-US" sz="1400" dirty="0" err="1" smtClean="0">
                <a:solidFill>
                  <a:srgbClr val="008000"/>
                </a:solidFill>
              </a:rPr>
              <a:t>yr</a:t>
            </a:r>
            <a:r>
              <a:rPr lang="en-US" sz="1400" dirty="0" smtClean="0">
                <a:solidFill>
                  <a:srgbClr val="008000"/>
                </a:solidFill>
              </a:rPr>
              <a:t> (~30% of total)</a:t>
            </a:r>
            <a:endParaRPr lang="en-US" sz="1400" dirty="0">
              <a:solidFill>
                <a:srgbClr val="008000"/>
              </a:solidFill>
            </a:endParaRPr>
          </a:p>
        </p:txBody>
      </p:sp>
      <p:grpSp>
        <p:nvGrpSpPr>
          <p:cNvPr id="15" name="Group 14"/>
          <p:cNvGrpSpPr/>
          <p:nvPr/>
        </p:nvGrpSpPr>
        <p:grpSpPr>
          <a:xfrm>
            <a:off x="139585" y="1031376"/>
            <a:ext cx="8925035" cy="5346700"/>
            <a:chOff x="17269" y="1031376"/>
            <a:chExt cx="8925035" cy="5346700"/>
          </a:xfrm>
        </p:grpSpPr>
        <p:grpSp>
          <p:nvGrpSpPr>
            <p:cNvPr id="9" name="Group 8"/>
            <p:cNvGrpSpPr/>
            <p:nvPr/>
          </p:nvGrpSpPr>
          <p:grpSpPr>
            <a:xfrm>
              <a:off x="17269" y="1031376"/>
              <a:ext cx="8925035" cy="5346700"/>
              <a:chOff x="78275" y="1562100"/>
              <a:chExt cx="8925035" cy="5173279"/>
            </a:xfrm>
          </p:grpSpPr>
          <p:sp>
            <p:nvSpPr>
              <p:cNvPr id="10" name="Rectangle 9"/>
              <p:cNvSpPr/>
              <p:nvPr/>
            </p:nvSpPr>
            <p:spPr>
              <a:xfrm>
                <a:off x="78275" y="1562100"/>
                <a:ext cx="8925035" cy="517327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737069" y="4465939"/>
                <a:ext cx="3797300" cy="1815882"/>
              </a:xfrm>
              <a:prstGeom prst="rect">
                <a:avLst/>
              </a:prstGeom>
              <a:noFill/>
            </p:spPr>
            <p:txBody>
              <a:bodyPr wrap="square" rtlCol="0">
                <a:spAutoFit/>
              </a:bodyPr>
              <a:lstStyle/>
              <a:p>
                <a:r>
                  <a:rPr lang="en-US" sz="1400" dirty="0" smtClean="0"/>
                  <a:t>While there is more disagreement on the value of a 20</a:t>
                </a:r>
                <a:r>
                  <a:rPr lang="en-US" sz="1400" baseline="30000" dirty="0" smtClean="0"/>
                  <a:t>th</a:t>
                </a:r>
                <a:r>
                  <a:rPr lang="en-US" sz="1400" dirty="0" smtClean="0"/>
                  <a:t> century acceleration in GMSL when accounting for multi-decadal fluctuations, two out of three records still indicate a significant positive value. The trend in GMSL observed since 1993, however, is not significantly larger than the estimate of 18-year trends from previous decades.</a:t>
                </a:r>
                <a:endParaRPr lang="en-US" sz="1400" dirty="0"/>
              </a:p>
            </p:txBody>
          </p:sp>
        </p:grpSp>
        <p:pic>
          <p:nvPicPr>
            <p:cNvPr id="14" name="Picture 13"/>
            <p:cNvPicPr>
              <a:picLocks noChangeAspect="1"/>
            </p:cNvPicPr>
            <p:nvPr/>
          </p:nvPicPr>
          <p:blipFill>
            <a:blip r:embed="rId4"/>
            <a:stretch>
              <a:fillRect/>
            </a:stretch>
          </p:blipFill>
          <p:spPr>
            <a:xfrm>
              <a:off x="2508923" y="1173949"/>
              <a:ext cx="3964440" cy="2805481"/>
            </a:xfrm>
            <a:prstGeom prst="rect">
              <a:avLst/>
            </a:prstGeom>
          </p:spPr>
        </p:pic>
      </p:grpSp>
    </p:spTree>
    <p:extLst>
      <p:ext uri="{BB962C8B-B14F-4D97-AF65-F5344CB8AC3E}">
        <p14:creationId xmlns:p14="http://schemas.microsoft.com/office/powerpoint/2010/main" val="6490105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293"/>
            <a:ext cx="4421352" cy="1143000"/>
          </a:xfrm>
        </p:spPr>
        <p:txBody>
          <a:bodyPr>
            <a:normAutofit fontScale="90000"/>
          </a:bodyPr>
          <a:lstStyle/>
          <a:p>
            <a:r>
              <a:rPr lang="en-US" dirty="0" smtClean="0"/>
              <a:t>Regional Sea Level Changes</a:t>
            </a:r>
            <a:endParaRPr lang="en-US" dirty="0"/>
          </a:p>
        </p:txBody>
      </p:sp>
      <p:sp>
        <p:nvSpPr>
          <p:cNvPr id="4" name="Content Placeholder 3"/>
          <p:cNvSpPr>
            <a:spLocks noGrp="1"/>
          </p:cNvSpPr>
          <p:nvPr>
            <p:ph sz="half" idx="1"/>
          </p:nvPr>
        </p:nvSpPr>
        <p:spPr/>
        <p:txBody>
          <a:bodyPr>
            <a:normAutofit/>
          </a:bodyPr>
          <a:lstStyle/>
          <a:p>
            <a:r>
              <a:rPr lang="en-US" dirty="0" smtClean="0"/>
              <a:t>Rates of rise in the W. Pacific warm pool are up to 3x those of the global mean, while rates over the E. Pacific are ~0 or negative. </a:t>
            </a:r>
            <a:endParaRPr lang="en-US" dirty="0"/>
          </a:p>
          <a:p>
            <a:r>
              <a:rPr lang="en-US" dirty="0" smtClean="0"/>
              <a:t>There are significant multi-decadal variations in regional sea level.</a:t>
            </a:r>
          </a:p>
          <a:p>
            <a:endParaRPr lang="en-US" dirty="0" smtClean="0"/>
          </a:p>
        </p:txBody>
      </p:sp>
      <p:pic>
        <p:nvPicPr>
          <p:cNvPr id="6" name="Picture 5"/>
          <p:cNvPicPr>
            <a:picLocks noChangeAspect="1"/>
          </p:cNvPicPr>
          <p:nvPr/>
        </p:nvPicPr>
        <p:blipFill>
          <a:blip r:embed="rId3"/>
          <a:stretch>
            <a:fillRect/>
          </a:stretch>
        </p:blipFill>
        <p:spPr>
          <a:xfrm>
            <a:off x="5299202" y="0"/>
            <a:ext cx="3760127" cy="6858000"/>
          </a:xfrm>
          <a:prstGeom prst="rect">
            <a:avLst/>
          </a:prstGeom>
        </p:spPr>
      </p:pic>
    </p:spTree>
    <p:extLst>
      <p:ext uri="{BB962C8B-B14F-4D97-AF65-F5344CB8AC3E}">
        <p14:creationId xmlns:p14="http://schemas.microsoft.com/office/powerpoint/2010/main" val="60009622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Changes in extreme sea level</a:t>
            </a:r>
            <a:endParaRPr lang="en-US" dirty="0"/>
          </a:p>
        </p:txBody>
      </p:sp>
      <p:sp>
        <p:nvSpPr>
          <p:cNvPr id="9" name="Content Placeholder 8"/>
          <p:cNvSpPr>
            <a:spLocks noGrp="1"/>
          </p:cNvSpPr>
          <p:nvPr>
            <p:ph sz="half" idx="2"/>
          </p:nvPr>
        </p:nvSpPr>
        <p:spPr/>
        <p:txBody>
          <a:bodyPr>
            <a:normAutofit fontScale="70000" lnSpcReduction="20000"/>
          </a:bodyPr>
          <a:lstStyle/>
          <a:p>
            <a:r>
              <a:rPr lang="en-US" dirty="0" smtClean="0"/>
              <a:t>Extremes determined by maximum surge, annual maximum surge-at-high-water, monthly mean high water level, changes in the number of high storm surge events, or changes in 99</a:t>
            </a:r>
            <a:r>
              <a:rPr lang="en-US" baseline="30000" dirty="0" smtClean="0"/>
              <a:t>th</a:t>
            </a:r>
            <a:r>
              <a:rPr lang="en-US" dirty="0" smtClean="0"/>
              <a:t> percentile events. </a:t>
            </a:r>
          </a:p>
          <a:p>
            <a:r>
              <a:rPr lang="en-US" dirty="0" smtClean="0"/>
              <a:t>Negative values caused by vertical land motion exceeding sea level rise. </a:t>
            </a:r>
          </a:p>
          <a:p>
            <a:r>
              <a:rPr lang="en-US" dirty="0" smtClean="0"/>
              <a:t>With median removed, only 6% of the records showed an increase of more than 5mm/</a:t>
            </a:r>
            <a:r>
              <a:rPr lang="en-US" dirty="0" err="1" smtClean="0"/>
              <a:t>yr</a:t>
            </a:r>
            <a:r>
              <a:rPr lang="en-US" dirty="0" smtClean="0"/>
              <a:t>, mostly in the southeast US and mostly linked to larger storm surge events unconnected to GMSL increases.</a:t>
            </a:r>
            <a:endParaRPr lang="en-US" dirty="0"/>
          </a:p>
        </p:txBody>
      </p:sp>
      <p:sp>
        <p:nvSpPr>
          <p:cNvPr id="7" name="TextBox 6"/>
          <p:cNvSpPr txBox="1"/>
          <p:nvPr/>
        </p:nvSpPr>
        <p:spPr>
          <a:xfrm>
            <a:off x="541721" y="6104758"/>
            <a:ext cx="3669862" cy="523220"/>
          </a:xfrm>
          <a:prstGeom prst="rect">
            <a:avLst/>
          </a:prstGeom>
          <a:noFill/>
        </p:spPr>
        <p:txBody>
          <a:bodyPr wrap="square" rtlCol="0">
            <a:spAutoFit/>
          </a:bodyPr>
          <a:lstStyle/>
          <a:p>
            <a:r>
              <a:rPr lang="en-US" sz="1400" dirty="0" smtClean="0"/>
              <a:t>Top: total elevation. Bottom: total elevation after annual medians removed.</a:t>
            </a:r>
            <a:endParaRPr lang="en-US" sz="1400" dirty="0"/>
          </a:p>
        </p:txBody>
      </p:sp>
      <p:pic>
        <p:nvPicPr>
          <p:cNvPr id="10" name="Picture 9"/>
          <p:cNvPicPr>
            <a:picLocks noChangeAspect="1"/>
          </p:cNvPicPr>
          <p:nvPr/>
        </p:nvPicPr>
        <p:blipFill>
          <a:blip r:embed="rId2"/>
          <a:stretch>
            <a:fillRect/>
          </a:stretch>
        </p:blipFill>
        <p:spPr>
          <a:xfrm>
            <a:off x="457200" y="1331693"/>
            <a:ext cx="3829257" cy="4757326"/>
          </a:xfrm>
          <a:prstGeom prst="rect">
            <a:avLst/>
          </a:prstGeom>
        </p:spPr>
      </p:pic>
    </p:spTree>
    <p:extLst>
      <p:ext uri="{BB962C8B-B14F-4D97-AF65-F5344CB8AC3E}">
        <p14:creationId xmlns:p14="http://schemas.microsoft.com/office/powerpoint/2010/main" val="228519325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4688"/>
            <a:ext cx="8229600" cy="1143000"/>
          </a:xfrm>
        </p:spPr>
        <p:txBody>
          <a:bodyPr/>
          <a:lstStyle/>
          <a:p>
            <a:r>
              <a:rPr lang="en-US" dirty="0" smtClean="0"/>
              <a:t>Conclusions</a:t>
            </a:r>
            <a:endParaRPr lang="en-US" dirty="0"/>
          </a:p>
        </p:txBody>
      </p:sp>
      <p:sp>
        <p:nvSpPr>
          <p:cNvPr id="3" name="Content Placeholder 2"/>
          <p:cNvSpPr>
            <a:spLocks noGrp="1"/>
          </p:cNvSpPr>
          <p:nvPr>
            <p:ph idx="1"/>
          </p:nvPr>
        </p:nvSpPr>
        <p:spPr>
          <a:xfrm>
            <a:off x="457200" y="840828"/>
            <a:ext cx="8229600" cy="5929587"/>
          </a:xfrm>
        </p:spPr>
        <p:txBody>
          <a:bodyPr>
            <a:normAutofit fontScale="55000" lnSpcReduction="20000"/>
          </a:bodyPr>
          <a:lstStyle/>
          <a:p>
            <a:r>
              <a:rPr lang="en-US" dirty="0" smtClean="0"/>
              <a:t>There is </a:t>
            </a:r>
            <a:r>
              <a:rPr lang="en-US" dirty="0" smtClean="0">
                <a:solidFill>
                  <a:srgbClr val="C0504D"/>
                </a:solidFill>
              </a:rPr>
              <a:t>high confidence </a:t>
            </a:r>
            <a:r>
              <a:rPr lang="en-US" dirty="0" smtClean="0"/>
              <a:t>that the current ocean observing system is capable of resolving the rate of sea level rise and its components.</a:t>
            </a:r>
          </a:p>
          <a:p>
            <a:r>
              <a:rPr lang="en-US" dirty="0" smtClean="0"/>
              <a:t>It is </a:t>
            </a:r>
            <a:r>
              <a:rPr lang="en-US" dirty="0" smtClean="0">
                <a:solidFill>
                  <a:srgbClr val="C0504D"/>
                </a:solidFill>
              </a:rPr>
              <a:t>virtually certain </a:t>
            </a:r>
            <a:r>
              <a:rPr lang="en-US" dirty="0" smtClean="0"/>
              <a:t>that globally averaged sea level has risen over the 20</a:t>
            </a:r>
            <a:r>
              <a:rPr lang="en-US" baseline="30000" dirty="0" smtClean="0"/>
              <a:t>th</a:t>
            </a:r>
            <a:r>
              <a:rPr lang="en-US" dirty="0" smtClean="0"/>
              <a:t> century, with a </a:t>
            </a:r>
            <a:r>
              <a:rPr lang="en-US" dirty="0" smtClean="0">
                <a:solidFill>
                  <a:srgbClr val="C0504D"/>
                </a:solidFill>
              </a:rPr>
              <a:t>very likely </a:t>
            </a:r>
            <a:r>
              <a:rPr lang="en-US" dirty="0" smtClean="0"/>
              <a:t>mean rate of 1.7 ± 0.2 mm/</a:t>
            </a:r>
            <a:r>
              <a:rPr lang="en-US" dirty="0" err="1" smtClean="0"/>
              <a:t>yr</a:t>
            </a:r>
            <a:r>
              <a:rPr lang="en-US" dirty="0" smtClean="0"/>
              <a:t> between 1900 and 2010 and 3.2 ± 0.4 mm/</a:t>
            </a:r>
            <a:r>
              <a:rPr lang="en-US" dirty="0" err="1" smtClean="0"/>
              <a:t>yr</a:t>
            </a:r>
            <a:r>
              <a:rPr lang="en-US" dirty="0" smtClean="0"/>
              <a:t> between 1993 and 2010.</a:t>
            </a:r>
          </a:p>
          <a:p>
            <a:r>
              <a:rPr lang="en-US" dirty="0" smtClean="0"/>
              <a:t>It is </a:t>
            </a:r>
            <a:r>
              <a:rPr lang="en-US" dirty="0" smtClean="0">
                <a:solidFill>
                  <a:srgbClr val="C0504D"/>
                </a:solidFill>
              </a:rPr>
              <a:t>likely</a:t>
            </a:r>
            <a:r>
              <a:rPr lang="en-US" dirty="0" smtClean="0"/>
              <a:t> that a rate comparable to that since 1993 occurred between 1920 and 1950.</a:t>
            </a:r>
          </a:p>
          <a:p>
            <a:r>
              <a:rPr lang="en-US" dirty="0" smtClean="0"/>
              <a:t>Although local vertical land motion can cause even larger rates of sea level rise (or fall) relative to the coastline, it is </a:t>
            </a:r>
            <a:r>
              <a:rPr lang="en-US" dirty="0" smtClean="0">
                <a:solidFill>
                  <a:srgbClr val="C0504D"/>
                </a:solidFill>
              </a:rPr>
              <a:t>very likely </a:t>
            </a:r>
            <a:r>
              <a:rPr lang="en-US" dirty="0" smtClean="0"/>
              <a:t>that this does not affect the estimates of the global average rate. </a:t>
            </a:r>
          </a:p>
          <a:p>
            <a:r>
              <a:rPr lang="en-US" dirty="0" smtClean="0"/>
              <a:t>It is </a:t>
            </a:r>
            <a:r>
              <a:rPr lang="en-US" dirty="0" smtClean="0">
                <a:solidFill>
                  <a:srgbClr val="C0504D"/>
                </a:solidFill>
              </a:rPr>
              <a:t>virtually certain </a:t>
            </a:r>
            <a:r>
              <a:rPr lang="en-US" dirty="0" smtClean="0"/>
              <a:t>that </a:t>
            </a:r>
            <a:r>
              <a:rPr lang="en-US" dirty="0" err="1" smtClean="0"/>
              <a:t>interannual</a:t>
            </a:r>
            <a:r>
              <a:rPr lang="en-US" dirty="0" smtClean="0"/>
              <a:t> and decadal changes in the large scale winds and ocean circulation can cause significantly higher or lower rates over shorter periods at individual locations. </a:t>
            </a:r>
          </a:p>
          <a:p>
            <a:r>
              <a:rPr lang="en-US" dirty="0" smtClean="0"/>
              <a:t>Warming of the upper 700 m of the ocean has </a:t>
            </a:r>
            <a:r>
              <a:rPr lang="en-US" dirty="0" smtClean="0">
                <a:solidFill>
                  <a:srgbClr val="C0504D"/>
                </a:solidFill>
              </a:rPr>
              <a:t>very likely </a:t>
            </a:r>
            <a:r>
              <a:rPr lang="en-US" dirty="0" smtClean="0"/>
              <a:t>contributed to an average of 0.6 ± 0.2 mm/</a:t>
            </a:r>
            <a:r>
              <a:rPr lang="en-US" dirty="0" err="1" smtClean="0"/>
              <a:t>yr</a:t>
            </a:r>
            <a:r>
              <a:rPr lang="en-US" dirty="0" smtClean="0"/>
              <a:t> of sea level change since 1971.</a:t>
            </a:r>
          </a:p>
          <a:p>
            <a:r>
              <a:rPr lang="en-US" dirty="0" smtClean="0"/>
              <a:t>Warming between 700-2000m has </a:t>
            </a:r>
            <a:r>
              <a:rPr lang="en-US" dirty="0" smtClean="0">
                <a:solidFill>
                  <a:srgbClr val="C0504D"/>
                </a:solidFill>
              </a:rPr>
              <a:t>likely</a:t>
            </a:r>
            <a:r>
              <a:rPr lang="en-US" dirty="0" smtClean="0"/>
              <a:t> been contributing and additional 0.1 ± 0.1 mm/</a:t>
            </a:r>
            <a:r>
              <a:rPr lang="en-US" dirty="0" err="1" smtClean="0"/>
              <a:t>yr</a:t>
            </a:r>
            <a:r>
              <a:rPr lang="en-US" dirty="0" smtClean="0"/>
              <a:t> since 1971, with warming below 2000m </a:t>
            </a:r>
            <a:r>
              <a:rPr lang="en-US" dirty="0" smtClean="0">
                <a:solidFill>
                  <a:srgbClr val="C0504D"/>
                </a:solidFill>
              </a:rPr>
              <a:t>likely</a:t>
            </a:r>
            <a:r>
              <a:rPr lang="en-US" dirty="0" smtClean="0"/>
              <a:t> contributing a further 0.1 ± 0.1 mm/</a:t>
            </a:r>
            <a:r>
              <a:rPr lang="en-US" dirty="0" err="1" smtClean="0"/>
              <a:t>yr</a:t>
            </a:r>
            <a:r>
              <a:rPr lang="en-US" dirty="0" smtClean="0"/>
              <a:t> since the 1990s.</a:t>
            </a:r>
          </a:p>
          <a:p>
            <a:r>
              <a:rPr lang="en-US" dirty="0" smtClean="0"/>
              <a:t>It is </a:t>
            </a:r>
            <a:r>
              <a:rPr lang="en-US" dirty="0" smtClean="0">
                <a:solidFill>
                  <a:srgbClr val="C0504D"/>
                </a:solidFill>
              </a:rPr>
              <a:t>very likely </a:t>
            </a:r>
            <a:r>
              <a:rPr lang="en-US" dirty="0" smtClean="0"/>
              <a:t>that the rate of mean sea level rise along Northern European coastlines has accelerated since the early 1800s, and that this has continued through the 20</a:t>
            </a:r>
            <a:r>
              <a:rPr lang="en-US" baseline="30000" dirty="0" smtClean="0"/>
              <a:t>th</a:t>
            </a:r>
            <a:r>
              <a:rPr lang="en-US" dirty="0" smtClean="0"/>
              <a:t> century. </a:t>
            </a:r>
          </a:p>
          <a:p>
            <a:r>
              <a:rPr lang="en-US" dirty="0" smtClean="0"/>
              <a:t>It is </a:t>
            </a:r>
            <a:r>
              <a:rPr lang="en-US" dirty="0" smtClean="0">
                <a:solidFill>
                  <a:srgbClr val="C0504D"/>
                </a:solidFill>
              </a:rPr>
              <a:t>likely</a:t>
            </a:r>
            <a:r>
              <a:rPr lang="en-US" dirty="0" smtClean="0"/>
              <a:t> that sea level rise throughout the northern hemisphere has also accelerated since 1850. It is </a:t>
            </a:r>
            <a:r>
              <a:rPr lang="en-US" dirty="0" smtClean="0">
                <a:solidFill>
                  <a:srgbClr val="C0504D"/>
                </a:solidFill>
              </a:rPr>
              <a:t>likely</a:t>
            </a:r>
            <a:r>
              <a:rPr lang="en-US" dirty="0" smtClean="0"/>
              <a:t> that extreme sea levels have increased since 1970, largely as a result of the rise in mean sea level.</a:t>
            </a:r>
            <a:endParaRPr lang="en-US" dirty="0"/>
          </a:p>
        </p:txBody>
      </p:sp>
    </p:spTree>
    <p:extLst>
      <p:ext uri="{BB962C8B-B14F-4D97-AF65-F5344CB8AC3E}">
        <p14:creationId xmlns:p14="http://schemas.microsoft.com/office/powerpoint/2010/main" val="28214431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1"/>
            <a:ext cx="8229600" cy="1143000"/>
          </a:xfrm>
        </p:spPr>
        <p:txBody>
          <a:bodyPr/>
          <a:lstStyle/>
          <a:p>
            <a:r>
              <a:rPr lang="en-US" dirty="0" smtClean="0"/>
              <a:t>Table of Contents</a:t>
            </a:r>
            <a:endParaRPr lang="en-US" dirty="0"/>
          </a:p>
        </p:txBody>
      </p:sp>
      <p:pic>
        <p:nvPicPr>
          <p:cNvPr id="5" name="Picture 4"/>
          <p:cNvPicPr>
            <a:picLocks noChangeAspect="1"/>
          </p:cNvPicPr>
          <p:nvPr/>
        </p:nvPicPr>
        <p:blipFill>
          <a:blip r:embed="rId2"/>
          <a:stretch>
            <a:fillRect/>
          </a:stretch>
        </p:blipFill>
        <p:spPr>
          <a:xfrm>
            <a:off x="36785" y="1244161"/>
            <a:ext cx="2926080" cy="4787226"/>
          </a:xfrm>
          <a:prstGeom prst="rect">
            <a:avLst/>
          </a:prstGeom>
        </p:spPr>
      </p:pic>
      <p:pic>
        <p:nvPicPr>
          <p:cNvPr id="6" name="Picture 5"/>
          <p:cNvPicPr>
            <a:picLocks noChangeAspect="1"/>
          </p:cNvPicPr>
          <p:nvPr/>
        </p:nvPicPr>
        <p:blipFill>
          <a:blip r:embed="rId3"/>
          <a:stretch>
            <a:fillRect/>
          </a:stretch>
        </p:blipFill>
        <p:spPr>
          <a:xfrm>
            <a:off x="3102728" y="1363627"/>
            <a:ext cx="2926080" cy="2007311"/>
          </a:xfrm>
          <a:prstGeom prst="rect">
            <a:avLst/>
          </a:prstGeom>
        </p:spPr>
      </p:pic>
      <p:pic>
        <p:nvPicPr>
          <p:cNvPr id="7" name="Picture 6"/>
          <p:cNvPicPr>
            <a:picLocks noChangeAspect="1"/>
          </p:cNvPicPr>
          <p:nvPr/>
        </p:nvPicPr>
        <p:blipFill>
          <a:blip r:embed="rId4"/>
          <a:stretch>
            <a:fillRect/>
          </a:stretch>
        </p:blipFill>
        <p:spPr>
          <a:xfrm>
            <a:off x="3004810" y="3374739"/>
            <a:ext cx="3108960" cy="2376855"/>
          </a:xfrm>
          <a:prstGeom prst="rect">
            <a:avLst/>
          </a:prstGeom>
        </p:spPr>
      </p:pic>
      <p:pic>
        <p:nvPicPr>
          <p:cNvPr id="8" name="Picture 7"/>
          <p:cNvPicPr>
            <a:picLocks noChangeAspect="1"/>
          </p:cNvPicPr>
          <p:nvPr/>
        </p:nvPicPr>
        <p:blipFill>
          <a:blip r:embed="rId5"/>
          <a:stretch>
            <a:fillRect/>
          </a:stretch>
        </p:blipFill>
        <p:spPr>
          <a:xfrm>
            <a:off x="6037750" y="1363627"/>
            <a:ext cx="3108960" cy="4316901"/>
          </a:xfrm>
          <a:prstGeom prst="rect">
            <a:avLst/>
          </a:prstGeom>
        </p:spPr>
      </p:pic>
    </p:spTree>
    <p:extLst>
      <p:ext uri="{BB962C8B-B14F-4D97-AF65-F5344CB8AC3E}">
        <p14:creationId xmlns:p14="http://schemas.microsoft.com/office/powerpoint/2010/main" val="302990086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rgbClr val="4F81BD"/>
                </a:solidFill>
              </a:rPr>
              <a:t>3.8 Ocean Biogeochemical Changes, Incl. Anthropogenic Ocean Acidification</a:t>
            </a:r>
            <a:endParaRPr lang="en-US" dirty="0">
              <a:solidFill>
                <a:srgbClr val="4F81BD"/>
              </a:solidFill>
            </a:endParaRPr>
          </a:p>
        </p:txBody>
      </p:sp>
      <p:sp>
        <p:nvSpPr>
          <p:cNvPr id="3" name="Content Placeholder 2"/>
          <p:cNvSpPr>
            <a:spLocks noGrp="1"/>
          </p:cNvSpPr>
          <p:nvPr>
            <p:ph idx="1"/>
          </p:nvPr>
        </p:nvSpPr>
        <p:spPr/>
        <p:txBody>
          <a:bodyPr>
            <a:normAutofit fontScale="92500" lnSpcReduction="20000"/>
          </a:bodyPr>
          <a:lstStyle/>
          <a:p>
            <a:r>
              <a:rPr lang="en-US" dirty="0" smtClean="0"/>
              <a:t>The reservoir of inorganic carbon in the ocean is ~50x that of the atmosphere. As such, even small changes in the ocean reservoir can have an impact on atmospheric CO</a:t>
            </a:r>
            <a:r>
              <a:rPr lang="en-US" baseline="-25000" dirty="0" smtClean="0"/>
              <a:t>2</a:t>
            </a:r>
            <a:r>
              <a:rPr lang="en-US" dirty="0" smtClean="0"/>
              <a:t>.</a:t>
            </a:r>
          </a:p>
          <a:p>
            <a:r>
              <a:rPr lang="en-US" dirty="0" smtClean="0"/>
              <a:t>Air-sea flux of CO</a:t>
            </a:r>
            <a:r>
              <a:rPr lang="en-US" baseline="-25000" dirty="0" smtClean="0"/>
              <a:t>2</a:t>
            </a:r>
            <a:r>
              <a:rPr lang="en-US" dirty="0" smtClean="0"/>
              <a:t>  is computed from the observed difference in the partial pressure of CO</a:t>
            </a:r>
            <a:r>
              <a:rPr lang="en-US" baseline="-25000" dirty="0" smtClean="0"/>
              <a:t>2</a:t>
            </a:r>
            <a:r>
              <a:rPr lang="en-US" dirty="0" smtClean="0"/>
              <a:t> (pCO</a:t>
            </a:r>
            <a:r>
              <a:rPr lang="en-US" baseline="-25000" dirty="0" smtClean="0"/>
              <a:t>2</a:t>
            </a:r>
            <a:r>
              <a:rPr lang="en-US" dirty="0" smtClean="0"/>
              <a:t>) across the air-water interface, the solubility of CO</a:t>
            </a:r>
            <a:r>
              <a:rPr lang="en-US" baseline="-25000" dirty="0" smtClean="0"/>
              <a:t>2</a:t>
            </a:r>
            <a:r>
              <a:rPr lang="en-US" dirty="0" smtClean="0"/>
              <a:t>, and the gas transfer velocity. Due to measurement uncertainties, the computed CO</a:t>
            </a:r>
            <a:r>
              <a:rPr lang="en-US" baseline="-25000" dirty="0" smtClean="0"/>
              <a:t>2</a:t>
            </a:r>
            <a:r>
              <a:rPr lang="en-US" dirty="0" smtClean="0"/>
              <a:t> flux can have uncertainties as large as ±50%.</a:t>
            </a:r>
            <a:endParaRPr lang="en-US" dirty="0"/>
          </a:p>
        </p:txBody>
      </p:sp>
    </p:spTree>
    <p:extLst>
      <p:ext uri="{BB962C8B-B14F-4D97-AF65-F5344CB8AC3E}">
        <p14:creationId xmlns:p14="http://schemas.microsoft.com/office/powerpoint/2010/main" val="191859884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121"/>
            <a:ext cx="8229600" cy="1143000"/>
          </a:xfrm>
        </p:spPr>
        <p:txBody>
          <a:bodyPr/>
          <a:lstStyle/>
          <a:p>
            <a:r>
              <a:rPr lang="en-US" dirty="0" smtClean="0"/>
              <a:t>Anthropogenic carbon</a:t>
            </a:r>
            <a:endParaRPr lang="en-US" dirty="0"/>
          </a:p>
        </p:txBody>
      </p:sp>
      <p:pic>
        <p:nvPicPr>
          <p:cNvPr id="5" name="Picture 4"/>
          <p:cNvPicPr>
            <a:picLocks noChangeAspect="1"/>
          </p:cNvPicPr>
          <p:nvPr/>
        </p:nvPicPr>
        <p:blipFill>
          <a:blip r:embed="rId2"/>
          <a:stretch>
            <a:fillRect/>
          </a:stretch>
        </p:blipFill>
        <p:spPr>
          <a:xfrm>
            <a:off x="721272" y="1084811"/>
            <a:ext cx="7696200" cy="2324100"/>
          </a:xfrm>
          <a:prstGeom prst="rect">
            <a:avLst/>
          </a:prstGeom>
        </p:spPr>
      </p:pic>
      <p:sp>
        <p:nvSpPr>
          <p:cNvPr id="6" name="TextBox 5"/>
          <p:cNvSpPr txBox="1"/>
          <p:nvPr/>
        </p:nvSpPr>
        <p:spPr>
          <a:xfrm>
            <a:off x="1057165" y="5572853"/>
            <a:ext cx="7360307" cy="923330"/>
          </a:xfrm>
          <a:prstGeom prst="rect">
            <a:avLst/>
          </a:prstGeom>
          <a:noFill/>
        </p:spPr>
        <p:txBody>
          <a:bodyPr wrap="square" rtlCol="0">
            <a:spAutoFit/>
          </a:bodyPr>
          <a:lstStyle/>
          <a:p>
            <a:r>
              <a:rPr lang="en-US" dirty="0" smtClean="0"/>
              <a:t>“Best estimate” of the global ocean inventory of C</a:t>
            </a:r>
            <a:r>
              <a:rPr lang="en-US" baseline="-25000" dirty="0" smtClean="0"/>
              <a:t>ant</a:t>
            </a:r>
            <a:r>
              <a:rPr lang="en-US" dirty="0" smtClean="0"/>
              <a:t> from is 155 ± 20% </a:t>
            </a:r>
            <a:r>
              <a:rPr lang="en-US" dirty="0" err="1" smtClean="0"/>
              <a:t>PgC</a:t>
            </a:r>
            <a:r>
              <a:rPr lang="en-US" dirty="0" smtClean="0"/>
              <a:t> in 2010. </a:t>
            </a:r>
            <a:r>
              <a:rPr lang="en-US" dirty="0"/>
              <a:t>This is consistent with 2.3 ± 0.6 </a:t>
            </a:r>
            <a:r>
              <a:rPr lang="en-US" dirty="0" err="1"/>
              <a:t>PgC</a:t>
            </a:r>
            <a:r>
              <a:rPr lang="en-US" dirty="0"/>
              <a:t> yr-1 of uptake. </a:t>
            </a:r>
            <a:endParaRPr lang="en-US" baseline="30000" dirty="0"/>
          </a:p>
          <a:p>
            <a:r>
              <a:rPr lang="en-US" dirty="0" smtClean="0"/>
              <a:t>Note the figures are in </a:t>
            </a:r>
            <a:r>
              <a:rPr lang="en-US" dirty="0" err="1" smtClean="0"/>
              <a:t>mol</a:t>
            </a:r>
            <a:r>
              <a:rPr lang="en-US" dirty="0"/>
              <a:t> </a:t>
            </a:r>
            <a:r>
              <a:rPr lang="en-US" dirty="0" smtClean="0"/>
              <a:t>m</a:t>
            </a:r>
            <a:r>
              <a:rPr lang="en-US" baseline="30000" dirty="0" smtClean="0"/>
              <a:t>-2</a:t>
            </a:r>
            <a:r>
              <a:rPr lang="en-US" dirty="0" smtClean="0"/>
              <a:t> (1PgC ≈ 0.23 </a:t>
            </a:r>
            <a:r>
              <a:rPr lang="en-US" dirty="0" err="1" smtClean="0"/>
              <a:t>mol</a:t>
            </a:r>
            <a:r>
              <a:rPr lang="en-US" dirty="0"/>
              <a:t> </a:t>
            </a:r>
            <a:r>
              <a:rPr lang="en-US" dirty="0" smtClean="0"/>
              <a:t>m</a:t>
            </a:r>
            <a:r>
              <a:rPr lang="en-US" baseline="30000" dirty="0" smtClean="0"/>
              <a:t>-2</a:t>
            </a:r>
            <a:r>
              <a:rPr lang="en-US" dirty="0" smtClean="0"/>
              <a:t>)</a:t>
            </a:r>
            <a:r>
              <a:rPr lang="en-US" baseline="30000" dirty="0" smtClean="0"/>
              <a:t>  </a:t>
            </a:r>
            <a:r>
              <a:rPr lang="en-US" dirty="0" smtClean="0"/>
              <a:t> </a:t>
            </a:r>
            <a:endParaRPr lang="en-US" baseline="30000" dirty="0"/>
          </a:p>
        </p:txBody>
      </p:sp>
      <p:pic>
        <p:nvPicPr>
          <p:cNvPr id="7" name="Picture 6"/>
          <p:cNvPicPr>
            <a:picLocks noChangeAspect="1"/>
          </p:cNvPicPr>
          <p:nvPr/>
        </p:nvPicPr>
        <p:blipFill>
          <a:blip r:embed="rId3"/>
          <a:stretch>
            <a:fillRect/>
          </a:stretch>
        </p:blipFill>
        <p:spPr>
          <a:xfrm>
            <a:off x="721272" y="3408911"/>
            <a:ext cx="7543800" cy="2095500"/>
          </a:xfrm>
          <a:prstGeom prst="rect">
            <a:avLst/>
          </a:prstGeom>
        </p:spPr>
      </p:pic>
      <p:grpSp>
        <p:nvGrpSpPr>
          <p:cNvPr id="14" name="Group 13"/>
          <p:cNvGrpSpPr/>
          <p:nvPr/>
        </p:nvGrpSpPr>
        <p:grpSpPr>
          <a:xfrm>
            <a:off x="1296520" y="1384608"/>
            <a:ext cx="6597263" cy="4347847"/>
            <a:chOff x="1358260" y="1384608"/>
            <a:chExt cx="6597263" cy="4347847"/>
          </a:xfrm>
        </p:grpSpPr>
        <p:sp>
          <p:nvSpPr>
            <p:cNvPr id="13" name="Rectangle 12"/>
            <p:cNvSpPr/>
            <p:nvPr/>
          </p:nvSpPr>
          <p:spPr>
            <a:xfrm>
              <a:off x="1358260" y="1384608"/>
              <a:ext cx="6597263" cy="4347847"/>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a:off x="1562100" y="1854200"/>
              <a:ext cx="6019800" cy="3136900"/>
            </a:xfrm>
            <a:prstGeom prst="rect">
              <a:avLst/>
            </a:prstGeom>
          </p:spPr>
        </p:pic>
      </p:grpSp>
    </p:spTree>
    <p:extLst>
      <p:ext uri="{BB962C8B-B14F-4D97-AF65-F5344CB8AC3E}">
        <p14:creationId xmlns:p14="http://schemas.microsoft.com/office/powerpoint/2010/main" val="42116518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6027" y="-84466"/>
            <a:ext cx="8229600" cy="1143000"/>
          </a:xfrm>
        </p:spPr>
        <p:txBody>
          <a:bodyPr/>
          <a:lstStyle/>
          <a:p>
            <a:r>
              <a:rPr lang="en-US" dirty="0" smtClean="0"/>
              <a:t>Oxygen</a:t>
            </a:r>
            <a:endParaRPr lang="en-US" dirty="0"/>
          </a:p>
        </p:txBody>
      </p:sp>
      <p:pic>
        <p:nvPicPr>
          <p:cNvPr id="7" name="Picture 6"/>
          <p:cNvPicPr>
            <a:picLocks noChangeAspect="1"/>
          </p:cNvPicPr>
          <p:nvPr/>
        </p:nvPicPr>
        <p:blipFill>
          <a:blip r:embed="rId3"/>
          <a:stretch>
            <a:fillRect/>
          </a:stretch>
        </p:blipFill>
        <p:spPr>
          <a:xfrm>
            <a:off x="836011" y="1058534"/>
            <a:ext cx="7594600" cy="5130800"/>
          </a:xfrm>
          <a:prstGeom prst="rect">
            <a:avLst/>
          </a:prstGeom>
        </p:spPr>
      </p:pic>
    </p:spTree>
    <p:extLst>
      <p:ext uri="{BB962C8B-B14F-4D97-AF65-F5344CB8AC3E}">
        <p14:creationId xmlns:p14="http://schemas.microsoft.com/office/powerpoint/2010/main" val="241679671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It is </a:t>
            </a:r>
            <a:r>
              <a:rPr lang="en-US" dirty="0" smtClean="0">
                <a:solidFill>
                  <a:srgbClr val="C0504D"/>
                </a:solidFill>
              </a:rPr>
              <a:t>virtually cert</a:t>
            </a:r>
            <a:r>
              <a:rPr lang="en-US" dirty="0" smtClean="0">
                <a:solidFill>
                  <a:schemeClr val="accent2"/>
                </a:solidFill>
              </a:rPr>
              <a:t>ain</a:t>
            </a:r>
            <a:r>
              <a:rPr lang="en-US" dirty="0" smtClean="0"/>
              <a:t> that the ocean is sequestering anthropogenic carbon dioxide and </a:t>
            </a:r>
            <a:r>
              <a:rPr lang="en-US" dirty="0" smtClean="0">
                <a:solidFill>
                  <a:srgbClr val="C0504D"/>
                </a:solidFill>
              </a:rPr>
              <a:t>very likely </a:t>
            </a:r>
            <a:r>
              <a:rPr lang="en-US" dirty="0" smtClean="0"/>
              <a:t>that the oceanic anthropogenic carbon inventory increased from 1994-2010. </a:t>
            </a:r>
          </a:p>
          <a:p>
            <a:r>
              <a:rPr lang="en-US" dirty="0" smtClean="0"/>
              <a:t>Oceanic carbon uptake rates </a:t>
            </a:r>
            <a:r>
              <a:rPr lang="en-US" dirty="0" smtClean="0">
                <a:solidFill>
                  <a:srgbClr val="C0504D"/>
                </a:solidFill>
              </a:rPr>
              <a:t>very likely </a:t>
            </a:r>
            <a:r>
              <a:rPr lang="en-US" dirty="0" smtClean="0"/>
              <a:t>range between 1.0 and 3.2 </a:t>
            </a:r>
            <a:r>
              <a:rPr lang="en-US" dirty="0" err="1" smtClean="0"/>
              <a:t>PgC</a:t>
            </a:r>
            <a:r>
              <a:rPr lang="en-US" dirty="0" smtClean="0"/>
              <a:t>/yr.</a:t>
            </a:r>
          </a:p>
          <a:p>
            <a:r>
              <a:rPr lang="en-US" dirty="0" smtClean="0"/>
              <a:t>There his </a:t>
            </a:r>
            <a:r>
              <a:rPr lang="en-US" dirty="0" smtClean="0">
                <a:solidFill>
                  <a:srgbClr val="C0504D"/>
                </a:solidFill>
              </a:rPr>
              <a:t>high confidence </a:t>
            </a:r>
            <a:r>
              <a:rPr lang="en-US" dirty="0" smtClean="0"/>
              <a:t>that the pH of the ocean decreased by 0.1 since the pre-industrial era.</a:t>
            </a:r>
          </a:p>
          <a:p>
            <a:r>
              <a:rPr lang="en-US" dirty="0" smtClean="0"/>
              <a:t>There is </a:t>
            </a:r>
            <a:r>
              <a:rPr lang="en-US" dirty="0" smtClean="0">
                <a:solidFill>
                  <a:srgbClr val="C0504D"/>
                </a:solidFill>
              </a:rPr>
              <a:t>medium confidence </a:t>
            </a:r>
            <a:r>
              <a:rPr lang="en-US" dirty="0" smtClean="0"/>
              <a:t>that oxygen concentrations have decreased in the open ocean thermocline in many ocean regions since the 1960s. The general decline is consistent with the expectation that warming-induced stratification leads to a decrease in the supply of oxygen to the thermocline from near-surface.</a:t>
            </a:r>
          </a:p>
          <a:p>
            <a:r>
              <a:rPr lang="en-US" dirty="0" smtClean="0"/>
              <a:t>It is </a:t>
            </a:r>
            <a:r>
              <a:rPr lang="en-US" dirty="0" smtClean="0">
                <a:solidFill>
                  <a:srgbClr val="C0504D"/>
                </a:solidFill>
              </a:rPr>
              <a:t>likely</a:t>
            </a:r>
            <a:r>
              <a:rPr lang="en-US" dirty="0" smtClean="0"/>
              <a:t> that tropical oxygen minimum zones have expanded in recent decades.</a:t>
            </a:r>
            <a:endParaRPr lang="en-US" dirty="0"/>
          </a:p>
        </p:txBody>
      </p:sp>
    </p:spTree>
    <p:extLst>
      <p:ext uri="{BB962C8B-B14F-4D97-AF65-F5344CB8AC3E}">
        <p14:creationId xmlns:p14="http://schemas.microsoft.com/office/powerpoint/2010/main" val="284047961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956" y="0"/>
            <a:ext cx="8229600" cy="1143000"/>
          </a:xfrm>
        </p:spPr>
        <p:txBody>
          <a:bodyPr/>
          <a:lstStyle/>
          <a:p>
            <a:r>
              <a:rPr lang="en-US" dirty="0" smtClean="0">
                <a:solidFill>
                  <a:srgbClr val="4F81BD"/>
                </a:solidFill>
              </a:rPr>
              <a:t>3.9 Synthesis</a:t>
            </a:r>
            <a:endParaRPr lang="en-US" dirty="0">
              <a:solidFill>
                <a:srgbClr val="4F81BD"/>
              </a:solidFill>
            </a:endParaRPr>
          </a:p>
        </p:txBody>
      </p:sp>
      <p:pic>
        <p:nvPicPr>
          <p:cNvPr id="6" name="Picture 5"/>
          <p:cNvPicPr>
            <a:picLocks noChangeAspect="1"/>
          </p:cNvPicPr>
          <p:nvPr/>
        </p:nvPicPr>
        <p:blipFill>
          <a:blip r:embed="rId2"/>
          <a:stretch>
            <a:fillRect/>
          </a:stretch>
        </p:blipFill>
        <p:spPr>
          <a:xfrm>
            <a:off x="117583" y="1143000"/>
            <a:ext cx="3017520" cy="4404957"/>
          </a:xfrm>
          <a:prstGeom prst="rect">
            <a:avLst/>
          </a:prstGeom>
        </p:spPr>
      </p:pic>
      <p:pic>
        <p:nvPicPr>
          <p:cNvPr id="7" name="Picture 6"/>
          <p:cNvPicPr>
            <a:picLocks noChangeAspect="1"/>
          </p:cNvPicPr>
          <p:nvPr/>
        </p:nvPicPr>
        <p:blipFill>
          <a:blip r:embed="rId3"/>
          <a:stretch>
            <a:fillRect/>
          </a:stretch>
        </p:blipFill>
        <p:spPr>
          <a:xfrm>
            <a:off x="3078138" y="1421667"/>
            <a:ext cx="6016752" cy="4009103"/>
          </a:xfrm>
          <a:prstGeom prst="rect">
            <a:avLst/>
          </a:prstGeom>
        </p:spPr>
      </p:pic>
    </p:spTree>
    <p:extLst>
      <p:ext uri="{BB962C8B-B14F-4D97-AF65-F5344CB8AC3E}">
        <p14:creationId xmlns:p14="http://schemas.microsoft.com/office/powerpoint/2010/main" val="423418378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stretch>
            <a:fillRect/>
          </a:stretch>
        </p:blipFill>
        <p:spPr>
          <a:xfrm>
            <a:off x="52920" y="743848"/>
            <a:ext cx="9040367" cy="5314605"/>
          </a:xfrm>
          <a:prstGeom prst="rect">
            <a:avLst/>
          </a:prstGeom>
        </p:spPr>
      </p:pic>
    </p:spTree>
    <p:extLst>
      <p:ext uri="{BB962C8B-B14F-4D97-AF65-F5344CB8AC3E}">
        <p14:creationId xmlns:p14="http://schemas.microsoft.com/office/powerpoint/2010/main" val="7957134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Synopsis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 observations summarized in this chapter provide strong evidence that ocean properties of relevance to climate have changed during the past 40 years, including temperature, salinity, sea level, carbon, pH, and oxygen. The observed patterns of change in the subsurface ocean are consistent with changes in the surface ocean in response to climate change and natural variability and with known physical and biogeochemical processes in the ocean, providing high confidence in this assessment.”</a:t>
            </a:r>
            <a:endParaRPr lang="en-US" dirty="0"/>
          </a:p>
        </p:txBody>
      </p:sp>
    </p:spTree>
    <p:extLst>
      <p:ext uri="{BB962C8B-B14F-4D97-AF65-F5344CB8AC3E}">
        <p14:creationId xmlns:p14="http://schemas.microsoft.com/office/powerpoint/2010/main" val="15840253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Ocean</a:t>
            </a:r>
            <a:endParaRPr lang="en-US" dirty="0"/>
          </a:p>
        </p:txBody>
      </p:sp>
      <p:sp>
        <p:nvSpPr>
          <p:cNvPr id="3" name="Content Placeholder 2"/>
          <p:cNvSpPr>
            <a:spLocks noGrp="1"/>
          </p:cNvSpPr>
          <p:nvPr>
            <p:ph idx="1"/>
          </p:nvPr>
        </p:nvSpPr>
        <p:spPr/>
        <p:txBody>
          <a:bodyPr>
            <a:normAutofit lnSpcReduction="10000"/>
          </a:bodyPr>
          <a:lstStyle/>
          <a:p>
            <a:r>
              <a:rPr lang="en-US" dirty="0" smtClean="0"/>
              <a:t>Ocean stores and exchanges </a:t>
            </a:r>
            <a:r>
              <a:rPr lang="en-US" dirty="0"/>
              <a:t>heat, freshwater and </a:t>
            </a:r>
            <a:r>
              <a:rPr lang="en-US" dirty="0" smtClean="0"/>
              <a:t>carbon with the atmosphere.</a:t>
            </a:r>
          </a:p>
          <a:p>
            <a:r>
              <a:rPr lang="en-US" dirty="0" smtClean="0"/>
              <a:t>~75% of global evaporation and precipitation occurs over oceans.</a:t>
            </a:r>
          </a:p>
          <a:p>
            <a:r>
              <a:rPr lang="en-US" dirty="0" smtClean="0"/>
              <a:t>Stores 50x more carbon than the atmosphere and absorbs ~30% of anthropogenic CO</a:t>
            </a:r>
            <a:r>
              <a:rPr lang="en-US" baseline="-25000" dirty="0" smtClean="0"/>
              <a:t>2</a:t>
            </a:r>
            <a:r>
              <a:rPr lang="en-US" dirty="0" smtClean="0"/>
              <a:t> emissions.</a:t>
            </a:r>
          </a:p>
          <a:p>
            <a:r>
              <a:rPr lang="en-US" dirty="0" smtClean="0"/>
              <a:t>Climate change and variability on various timescales is closely linked to the ocean.</a:t>
            </a:r>
          </a:p>
        </p:txBody>
      </p:sp>
    </p:spTree>
    <p:extLst>
      <p:ext uri="{BB962C8B-B14F-4D97-AF65-F5344CB8AC3E}">
        <p14:creationId xmlns:p14="http://schemas.microsoft.com/office/powerpoint/2010/main" val="42131270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605828" y="2904645"/>
            <a:ext cx="5893269" cy="1"/>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605828" y="3746055"/>
            <a:ext cx="5893269" cy="13510"/>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605828" y="4317263"/>
            <a:ext cx="5893269" cy="1"/>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605828" y="5131652"/>
            <a:ext cx="5893269" cy="1351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05828" y="1648218"/>
            <a:ext cx="5893269" cy="297219"/>
          </a:xfrm>
          <a:custGeom>
            <a:avLst/>
            <a:gdLst>
              <a:gd name="connsiteX0" fmla="*/ 0 w 4999305"/>
              <a:gd name="connsiteY0" fmla="*/ 270199 h 297219"/>
              <a:gd name="connsiteX1" fmla="*/ 94581 w 4999305"/>
              <a:gd name="connsiteY1" fmla="*/ 297219 h 297219"/>
              <a:gd name="connsiteX2" fmla="*/ 513442 w 4999305"/>
              <a:gd name="connsiteY2" fmla="*/ 270199 h 297219"/>
              <a:gd name="connsiteX3" fmla="*/ 581000 w 4999305"/>
              <a:gd name="connsiteY3" fmla="*/ 256689 h 297219"/>
              <a:gd name="connsiteX4" fmla="*/ 797186 w 4999305"/>
              <a:gd name="connsiteY4" fmla="*/ 229669 h 297219"/>
              <a:gd name="connsiteX5" fmla="*/ 878256 w 4999305"/>
              <a:gd name="connsiteY5" fmla="*/ 189140 h 297219"/>
              <a:gd name="connsiteX6" fmla="*/ 918791 w 4999305"/>
              <a:gd name="connsiteY6" fmla="*/ 175630 h 297219"/>
              <a:gd name="connsiteX7" fmla="*/ 959326 w 4999305"/>
              <a:gd name="connsiteY7" fmla="*/ 135100 h 297219"/>
              <a:gd name="connsiteX8" fmla="*/ 1040396 w 4999305"/>
              <a:gd name="connsiteY8" fmla="*/ 94570 h 297219"/>
              <a:gd name="connsiteX9" fmla="*/ 1121465 w 4999305"/>
              <a:gd name="connsiteY9" fmla="*/ 13510 h 297219"/>
              <a:gd name="connsiteX10" fmla="*/ 1134977 w 4999305"/>
              <a:gd name="connsiteY10" fmla="*/ 67550 h 297219"/>
              <a:gd name="connsiteX11" fmla="*/ 1162000 w 4999305"/>
              <a:gd name="connsiteY11" fmla="*/ 121590 h 297219"/>
              <a:gd name="connsiteX12" fmla="*/ 1189024 w 4999305"/>
              <a:gd name="connsiteY12" fmla="*/ 148610 h 297219"/>
              <a:gd name="connsiteX13" fmla="*/ 1229559 w 4999305"/>
              <a:gd name="connsiteY13" fmla="*/ 162120 h 297219"/>
              <a:gd name="connsiteX14" fmla="*/ 1702466 w 4999305"/>
              <a:gd name="connsiteY14" fmla="*/ 148610 h 297219"/>
              <a:gd name="connsiteX15" fmla="*/ 1783536 w 4999305"/>
              <a:gd name="connsiteY15" fmla="*/ 121590 h 297219"/>
              <a:gd name="connsiteX16" fmla="*/ 1824071 w 4999305"/>
              <a:gd name="connsiteY16" fmla="*/ 94570 h 297219"/>
              <a:gd name="connsiteX17" fmla="*/ 1905140 w 4999305"/>
              <a:gd name="connsiteY17" fmla="*/ 54040 h 297219"/>
              <a:gd name="connsiteX18" fmla="*/ 2013233 w 4999305"/>
              <a:gd name="connsiteY18" fmla="*/ 175630 h 297219"/>
              <a:gd name="connsiteX19" fmla="*/ 2094303 w 4999305"/>
              <a:gd name="connsiteY19" fmla="*/ 202649 h 297219"/>
              <a:gd name="connsiteX20" fmla="*/ 2580722 w 4999305"/>
              <a:gd name="connsiteY20" fmla="*/ 175630 h 297219"/>
              <a:gd name="connsiteX21" fmla="*/ 2621257 w 4999305"/>
              <a:gd name="connsiteY21" fmla="*/ 162120 h 297219"/>
              <a:gd name="connsiteX22" fmla="*/ 2675304 w 4999305"/>
              <a:gd name="connsiteY22" fmla="*/ 148610 h 297219"/>
              <a:gd name="connsiteX23" fmla="*/ 2769885 w 4999305"/>
              <a:gd name="connsiteY23" fmla="*/ 135100 h 297219"/>
              <a:gd name="connsiteX24" fmla="*/ 2837443 w 4999305"/>
              <a:gd name="connsiteY24" fmla="*/ 94570 h 297219"/>
              <a:gd name="connsiteX25" fmla="*/ 2918513 w 4999305"/>
              <a:gd name="connsiteY25" fmla="*/ 67550 h 297219"/>
              <a:gd name="connsiteX26" fmla="*/ 2945536 w 4999305"/>
              <a:gd name="connsiteY26" fmla="*/ 27020 h 297219"/>
              <a:gd name="connsiteX27" fmla="*/ 2959048 w 4999305"/>
              <a:gd name="connsiteY27" fmla="*/ 67550 h 297219"/>
              <a:gd name="connsiteX28" fmla="*/ 3053629 w 4999305"/>
              <a:gd name="connsiteY28" fmla="*/ 108080 h 297219"/>
              <a:gd name="connsiteX29" fmla="*/ 3094164 w 4999305"/>
              <a:gd name="connsiteY29" fmla="*/ 135100 h 297219"/>
              <a:gd name="connsiteX30" fmla="*/ 3513025 w 4999305"/>
              <a:gd name="connsiteY30" fmla="*/ 121590 h 297219"/>
              <a:gd name="connsiteX31" fmla="*/ 3594095 w 4999305"/>
              <a:gd name="connsiteY31" fmla="*/ 94570 h 297219"/>
              <a:gd name="connsiteX32" fmla="*/ 3634630 w 4999305"/>
              <a:gd name="connsiteY32" fmla="*/ 67550 h 297219"/>
              <a:gd name="connsiteX33" fmla="*/ 3688676 w 4999305"/>
              <a:gd name="connsiteY33" fmla="*/ 121590 h 297219"/>
              <a:gd name="connsiteX34" fmla="*/ 3823793 w 4999305"/>
              <a:gd name="connsiteY34" fmla="*/ 189140 h 297219"/>
              <a:gd name="connsiteX35" fmla="*/ 4121049 w 4999305"/>
              <a:gd name="connsiteY35" fmla="*/ 175630 h 297219"/>
              <a:gd name="connsiteX36" fmla="*/ 4161584 w 4999305"/>
              <a:gd name="connsiteY36" fmla="*/ 148610 h 297219"/>
              <a:gd name="connsiteX37" fmla="*/ 4202119 w 4999305"/>
              <a:gd name="connsiteY37" fmla="*/ 135100 h 297219"/>
              <a:gd name="connsiteX38" fmla="*/ 4283188 w 4999305"/>
              <a:gd name="connsiteY38" fmla="*/ 94570 h 297219"/>
              <a:gd name="connsiteX39" fmla="*/ 4310212 w 4999305"/>
              <a:gd name="connsiteY39" fmla="*/ 67550 h 297219"/>
              <a:gd name="connsiteX40" fmla="*/ 4350747 w 4999305"/>
              <a:gd name="connsiteY40" fmla="*/ 0 h 297219"/>
              <a:gd name="connsiteX41" fmla="*/ 4377770 w 4999305"/>
              <a:gd name="connsiteY41" fmla="*/ 67550 h 297219"/>
              <a:gd name="connsiteX42" fmla="*/ 4404793 w 4999305"/>
              <a:gd name="connsiteY42" fmla="*/ 108080 h 297219"/>
              <a:gd name="connsiteX43" fmla="*/ 4485863 w 4999305"/>
              <a:gd name="connsiteY43" fmla="*/ 135100 h 297219"/>
              <a:gd name="connsiteX44" fmla="*/ 4810142 w 4999305"/>
              <a:gd name="connsiteY44" fmla="*/ 108080 h 297219"/>
              <a:gd name="connsiteX45" fmla="*/ 4864189 w 4999305"/>
              <a:gd name="connsiteY45" fmla="*/ 94570 h 297219"/>
              <a:gd name="connsiteX46" fmla="*/ 4904724 w 4999305"/>
              <a:gd name="connsiteY46" fmla="*/ 67550 h 297219"/>
              <a:gd name="connsiteX47" fmla="*/ 4945259 w 4999305"/>
              <a:gd name="connsiteY47" fmla="*/ 54040 h 297219"/>
              <a:gd name="connsiteX48" fmla="*/ 4999305 w 4999305"/>
              <a:gd name="connsiteY48" fmla="*/ 0 h 29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99305" h="297219">
                <a:moveTo>
                  <a:pt x="0" y="270199"/>
                </a:moveTo>
                <a:cubicBezTo>
                  <a:pt x="31527" y="279206"/>
                  <a:pt x="61793" y="297219"/>
                  <a:pt x="94581" y="297219"/>
                </a:cubicBezTo>
                <a:cubicBezTo>
                  <a:pt x="234492" y="297219"/>
                  <a:pt x="374015" y="281817"/>
                  <a:pt x="513442" y="270199"/>
                </a:cubicBezTo>
                <a:cubicBezTo>
                  <a:pt x="536328" y="268292"/>
                  <a:pt x="558236" y="259724"/>
                  <a:pt x="581000" y="256689"/>
                </a:cubicBezTo>
                <a:cubicBezTo>
                  <a:pt x="905756" y="213393"/>
                  <a:pt x="573186" y="266998"/>
                  <a:pt x="797186" y="229669"/>
                </a:cubicBezTo>
                <a:cubicBezTo>
                  <a:pt x="824209" y="216159"/>
                  <a:pt x="850647" y="201409"/>
                  <a:pt x="878256" y="189140"/>
                </a:cubicBezTo>
                <a:cubicBezTo>
                  <a:pt x="891271" y="183356"/>
                  <a:pt x="906940" y="183530"/>
                  <a:pt x="918791" y="175630"/>
                </a:cubicBezTo>
                <a:cubicBezTo>
                  <a:pt x="934690" y="165032"/>
                  <a:pt x="943427" y="145698"/>
                  <a:pt x="959326" y="135100"/>
                </a:cubicBezTo>
                <a:cubicBezTo>
                  <a:pt x="1025260" y="91149"/>
                  <a:pt x="976616" y="158342"/>
                  <a:pt x="1040396" y="94570"/>
                </a:cubicBezTo>
                <a:cubicBezTo>
                  <a:pt x="1140956" y="-5977"/>
                  <a:pt x="1025936" y="77190"/>
                  <a:pt x="1121465" y="13510"/>
                </a:cubicBezTo>
                <a:cubicBezTo>
                  <a:pt x="1125969" y="31523"/>
                  <a:pt x="1134977" y="48982"/>
                  <a:pt x="1134977" y="67550"/>
                </a:cubicBezTo>
                <a:cubicBezTo>
                  <a:pt x="1134977" y="127596"/>
                  <a:pt x="1089936" y="97572"/>
                  <a:pt x="1162000" y="121590"/>
                </a:cubicBezTo>
                <a:cubicBezTo>
                  <a:pt x="1171008" y="130597"/>
                  <a:pt x="1178101" y="142057"/>
                  <a:pt x="1189024" y="148610"/>
                </a:cubicBezTo>
                <a:cubicBezTo>
                  <a:pt x="1201237" y="155937"/>
                  <a:pt x="1215317" y="162120"/>
                  <a:pt x="1229559" y="162120"/>
                </a:cubicBezTo>
                <a:cubicBezTo>
                  <a:pt x="1387259" y="162120"/>
                  <a:pt x="1544830" y="153113"/>
                  <a:pt x="1702466" y="148610"/>
                </a:cubicBezTo>
                <a:cubicBezTo>
                  <a:pt x="1729489" y="139603"/>
                  <a:pt x="1759834" y="137389"/>
                  <a:pt x="1783536" y="121590"/>
                </a:cubicBezTo>
                <a:cubicBezTo>
                  <a:pt x="1797048" y="112583"/>
                  <a:pt x="1809547" y="101831"/>
                  <a:pt x="1824071" y="94570"/>
                </a:cubicBezTo>
                <a:cubicBezTo>
                  <a:pt x="1935951" y="38636"/>
                  <a:pt x="1788973" y="131475"/>
                  <a:pt x="1905140" y="54040"/>
                </a:cubicBezTo>
                <a:cubicBezTo>
                  <a:pt x="1930890" y="92659"/>
                  <a:pt x="1973571" y="162412"/>
                  <a:pt x="2013233" y="175630"/>
                </a:cubicBezTo>
                <a:lnTo>
                  <a:pt x="2094303" y="202649"/>
                </a:lnTo>
                <a:cubicBezTo>
                  <a:pt x="2183384" y="199086"/>
                  <a:pt x="2451609" y="194072"/>
                  <a:pt x="2580722" y="175630"/>
                </a:cubicBezTo>
                <a:cubicBezTo>
                  <a:pt x="2594821" y="173616"/>
                  <a:pt x="2607562" y="166032"/>
                  <a:pt x="2621257" y="162120"/>
                </a:cubicBezTo>
                <a:cubicBezTo>
                  <a:pt x="2639113" y="157019"/>
                  <a:pt x="2657033" y="151932"/>
                  <a:pt x="2675304" y="148610"/>
                </a:cubicBezTo>
                <a:cubicBezTo>
                  <a:pt x="2706637" y="142914"/>
                  <a:pt x="2738358" y="139603"/>
                  <a:pt x="2769885" y="135100"/>
                </a:cubicBezTo>
                <a:cubicBezTo>
                  <a:pt x="2792404" y="121590"/>
                  <a:pt x="2813535" y="105436"/>
                  <a:pt x="2837443" y="94570"/>
                </a:cubicBezTo>
                <a:cubicBezTo>
                  <a:pt x="2863375" y="82784"/>
                  <a:pt x="2918513" y="67550"/>
                  <a:pt x="2918513" y="67550"/>
                </a:cubicBezTo>
                <a:cubicBezTo>
                  <a:pt x="2927521" y="54040"/>
                  <a:pt x="2929298" y="27020"/>
                  <a:pt x="2945536" y="27020"/>
                </a:cubicBezTo>
                <a:cubicBezTo>
                  <a:pt x="2959777" y="27020"/>
                  <a:pt x="2948977" y="57481"/>
                  <a:pt x="2959048" y="67550"/>
                </a:cubicBezTo>
                <a:cubicBezTo>
                  <a:pt x="2987163" y="95662"/>
                  <a:pt x="3021331" y="91933"/>
                  <a:pt x="3053629" y="108080"/>
                </a:cubicBezTo>
                <a:cubicBezTo>
                  <a:pt x="3068153" y="115341"/>
                  <a:pt x="3080652" y="126093"/>
                  <a:pt x="3094164" y="135100"/>
                </a:cubicBezTo>
                <a:cubicBezTo>
                  <a:pt x="3233784" y="130597"/>
                  <a:pt x="3373789" y="132878"/>
                  <a:pt x="3513025" y="121590"/>
                </a:cubicBezTo>
                <a:cubicBezTo>
                  <a:pt x="3541417" y="119288"/>
                  <a:pt x="3570393" y="110369"/>
                  <a:pt x="3594095" y="94570"/>
                </a:cubicBezTo>
                <a:lnTo>
                  <a:pt x="3634630" y="67550"/>
                </a:lnTo>
                <a:cubicBezTo>
                  <a:pt x="3657559" y="136327"/>
                  <a:pt x="3629718" y="88840"/>
                  <a:pt x="3688676" y="121590"/>
                </a:cubicBezTo>
                <a:cubicBezTo>
                  <a:pt x="3820294" y="194703"/>
                  <a:pt x="3718171" y="162738"/>
                  <a:pt x="3823793" y="189140"/>
                </a:cubicBezTo>
                <a:cubicBezTo>
                  <a:pt x="3922878" y="184637"/>
                  <a:pt x="4022568" y="187446"/>
                  <a:pt x="4121049" y="175630"/>
                </a:cubicBezTo>
                <a:cubicBezTo>
                  <a:pt x="4137172" y="173696"/>
                  <a:pt x="4147060" y="155871"/>
                  <a:pt x="4161584" y="148610"/>
                </a:cubicBezTo>
                <a:cubicBezTo>
                  <a:pt x="4174323" y="142241"/>
                  <a:pt x="4189380" y="141469"/>
                  <a:pt x="4202119" y="135100"/>
                </a:cubicBezTo>
                <a:cubicBezTo>
                  <a:pt x="4306893" y="82720"/>
                  <a:pt x="4181301" y="128529"/>
                  <a:pt x="4283188" y="94570"/>
                </a:cubicBezTo>
                <a:cubicBezTo>
                  <a:pt x="4292196" y="85563"/>
                  <a:pt x="4303658" y="78473"/>
                  <a:pt x="4310212" y="67550"/>
                </a:cubicBezTo>
                <a:cubicBezTo>
                  <a:pt x="4362833" y="-20141"/>
                  <a:pt x="4282272" y="68464"/>
                  <a:pt x="4350747" y="0"/>
                </a:cubicBezTo>
                <a:cubicBezTo>
                  <a:pt x="4328271" y="67419"/>
                  <a:pt x="4329751" y="19537"/>
                  <a:pt x="4377770" y="67550"/>
                </a:cubicBezTo>
                <a:cubicBezTo>
                  <a:pt x="4389252" y="79031"/>
                  <a:pt x="4391023" y="99475"/>
                  <a:pt x="4404793" y="108080"/>
                </a:cubicBezTo>
                <a:cubicBezTo>
                  <a:pt x="4428949" y="123176"/>
                  <a:pt x="4485863" y="135100"/>
                  <a:pt x="4485863" y="135100"/>
                </a:cubicBezTo>
                <a:cubicBezTo>
                  <a:pt x="4617276" y="127371"/>
                  <a:pt x="4693644" y="129259"/>
                  <a:pt x="4810142" y="108080"/>
                </a:cubicBezTo>
                <a:cubicBezTo>
                  <a:pt x="4828413" y="104758"/>
                  <a:pt x="4846173" y="99073"/>
                  <a:pt x="4864189" y="94570"/>
                </a:cubicBezTo>
                <a:cubicBezTo>
                  <a:pt x="4877701" y="85563"/>
                  <a:pt x="4890200" y="74811"/>
                  <a:pt x="4904724" y="67550"/>
                </a:cubicBezTo>
                <a:cubicBezTo>
                  <a:pt x="4917463" y="61181"/>
                  <a:pt x="4933408" y="61940"/>
                  <a:pt x="4945259" y="54040"/>
                </a:cubicBezTo>
                <a:cubicBezTo>
                  <a:pt x="4945266" y="54036"/>
                  <a:pt x="4987293" y="12011"/>
                  <a:pt x="4999305"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 name="Freeform 9"/>
          <p:cNvSpPr/>
          <p:nvPr/>
        </p:nvSpPr>
        <p:spPr>
          <a:xfrm>
            <a:off x="457200" y="5579620"/>
            <a:ext cx="6174818" cy="499869"/>
          </a:xfrm>
          <a:custGeom>
            <a:avLst/>
            <a:gdLst>
              <a:gd name="connsiteX0" fmla="*/ 0 w 6174818"/>
              <a:gd name="connsiteY0" fmla="*/ 499869 h 499869"/>
              <a:gd name="connsiteX1" fmla="*/ 81070 w 6174818"/>
              <a:gd name="connsiteY1" fmla="*/ 459339 h 499869"/>
              <a:gd name="connsiteX2" fmla="*/ 243209 w 6174818"/>
              <a:gd name="connsiteY2" fmla="*/ 486359 h 499869"/>
              <a:gd name="connsiteX3" fmla="*/ 1310629 w 6174818"/>
              <a:gd name="connsiteY3" fmla="*/ 472849 h 499869"/>
              <a:gd name="connsiteX4" fmla="*/ 1351164 w 6174818"/>
              <a:gd name="connsiteY4" fmla="*/ 459339 h 499869"/>
              <a:gd name="connsiteX5" fmla="*/ 1405210 w 6174818"/>
              <a:gd name="connsiteY5" fmla="*/ 445829 h 499869"/>
              <a:gd name="connsiteX6" fmla="*/ 1526815 w 6174818"/>
              <a:gd name="connsiteY6" fmla="*/ 391789 h 499869"/>
              <a:gd name="connsiteX7" fmla="*/ 1567350 w 6174818"/>
              <a:gd name="connsiteY7" fmla="*/ 378279 h 499869"/>
              <a:gd name="connsiteX8" fmla="*/ 1648420 w 6174818"/>
              <a:gd name="connsiteY8" fmla="*/ 337749 h 499869"/>
              <a:gd name="connsiteX9" fmla="*/ 1770024 w 6174818"/>
              <a:gd name="connsiteY9" fmla="*/ 256690 h 499869"/>
              <a:gd name="connsiteX10" fmla="*/ 1797048 w 6174818"/>
              <a:gd name="connsiteY10" fmla="*/ 229670 h 499869"/>
              <a:gd name="connsiteX11" fmla="*/ 1891629 w 6174818"/>
              <a:gd name="connsiteY11" fmla="*/ 216160 h 499869"/>
              <a:gd name="connsiteX12" fmla="*/ 1945676 w 6174818"/>
              <a:gd name="connsiteY12" fmla="*/ 189140 h 499869"/>
              <a:gd name="connsiteX13" fmla="*/ 1999722 w 6174818"/>
              <a:gd name="connsiteY13" fmla="*/ 148610 h 499869"/>
              <a:gd name="connsiteX14" fmla="*/ 2080792 w 6174818"/>
              <a:gd name="connsiteY14" fmla="*/ 121590 h 499869"/>
              <a:gd name="connsiteX15" fmla="*/ 2121327 w 6174818"/>
              <a:gd name="connsiteY15" fmla="*/ 108080 h 499869"/>
              <a:gd name="connsiteX16" fmla="*/ 2161862 w 6174818"/>
              <a:gd name="connsiteY16" fmla="*/ 162120 h 499869"/>
              <a:gd name="connsiteX17" fmla="*/ 2188885 w 6174818"/>
              <a:gd name="connsiteY17" fmla="*/ 202650 h 499869"/>
              <a:gd name="connsiteX18" fmla="*/ 2242932 w 6174818"/>
              <a:gd name="connsiteY18" fmla="*/ 229670 h 499869"/>
              <a:gd name="connsiteX19" fmla="*/ 2459118 w 6174818"/>
              <a:gd name="connsiteY19" fmla="*/ 256690 h 499869"/>
              <a:gd name="connsiteX20" fmla="*/ 2526676 w 6174818"/>
              <a:gd name="connsiteY20" fmla="*/ 270199 h 499869"/>
              <a:gd name="connsiteX21" fmla="*/ 2594234 w 6174818"/>
              <a:gd name="connsiteY21" fmla="*/ 337749 h 499869"/>
              <a:gd name="connsiteX22" fmla="*/ 2661792 w 6174818"/>
              <a:gd name="connsiteY22" fmla="*/ 351259 h 499869"/>
              <a:gd name="connsiteX23" fmla="*/ 2918513 w 6174818"/>
              <a:gd name="connsiteY23" fmla="*/ 391789 h 499869"/>
              <a:gd name="connsiteX24" fmla="*/ 2972560 w 6174818"/>
              <a:gd name="connsiteY24" fmla="*/ 418809 h 499869"/>
              <a:gd name="connsiteX25" fmla="*/ 3067142 w 6174818"/>
              <a:gd name="connsiteY25" fmla="*/ 486359 h 499869"/>
              <a:gd name="connsiteX26" fmla="*/ 3215770 w 6174818"/>
              <a:gd name="connsiteY26" fmla="*/ 472849 h 499869"/>
              <a:gd name="connsiteX27" fmla="*/ 3256304 w 6174818"/>
              <a:gd name="connsiteY27" fmla="*/ 445829 h 499869"/>
              <a:gd name="connsiteX28" fmla="*/ 3323863 w 6174818"/>
              <a:gd name="connsiteY28" fmla="*/ 364769 h 499869"/>
              <a:gd name="connsiteX29" fmla="*/ 3364398 w 6174818"/>
              <a:gd name="connsiteY29" fmla="*/ 324239 h 499869"/>
              <a:gd name="connsiteX30" fmla="*/ 3418444 w 6174818"/>
              <a:gd name="connsiteY30" fmla="*/ 175630 h 499869"/>
              <a:gd name="connsiteX31" fmla="*/ 3431956 w 6174818"/>
              <a:gd name="connsiteY31" fmla="*/ 135100 h 499869"/>
              <a:gd name="connsiteX32" fmla="*/ 3513026 w 6174818"/>
              <a:gd name="connsiteY32" fmla="*/ 121590 h 499869"/>
              <a:gd name="connsiteX33" fmla="*/ 3634630 w 6174818"/>
              <a:gd name="connsiteY33" fmla="*/ 94570 h 499869"/>
              <a:gd name="connsiteX34" fmla="*/ 3675165 w 6174818"/>
              <a:gd name="connsiteY34" fmla="*/ 81060 h 499869"/>
              <a:gd name="connsiteX35" fmla="*/ 3688677 w 6174818"/>
              <a:gd name="connsiteY35" fmla="*/ 40530 h 499869"/>
              <a:gd name="connsiteX36" fmla="*/ 3769747 w 6174818"/>
              <a:gd name="connsiteY36" fmla="*/ 0 h 499869"/>
              <a:gd name="connsiteX37" fmla="*/ 3931886 w 6174818"/>
              <a:gd name="connsiteY37" fmla="*/ 13510 h 499869"/>
              <a:gd name="connsiteX38" fmla="*/ 4026468 w 6174818"/>
              <a:gd name="connsiteY38" fmla="*/ 54040 h 499869"/>
              <a:gd name="connsiteX39" fmla="*/ 4175096 w 6174818"/>
              <a:gd name="connsiteY39" fmla="*/ 81060 h 499869"/>
              <a:gd name="connsiteX40" fmla="*/ 4256166 w 6174818"/>
              <a:gd name="connsiteY40" fmla="*/ 135100 h 499869"/>
              <a:gd name="connsiteX41" fmla="*/ 4391282 w 6174818"/>
              <a:gd name="connsiteY41" fmla="*/ 175630 h 499869"/>
              <a:gd name="connsiteX42" fmla="*/ 4431817 w 6174818"/>
              <a:gd name="connsiteY42" fmla="*/ 202650 h 499869"/>
              <a:gd name="connsiteX43" fmla="*/ 4566933 w 6174818"/>
              <a:gd name="connsiteY43" fmla="*/ 229670 h 499869"/>
              <a:gd name="connsiteX44" fmla="*/ 4729073 w 6174818"/>
              <a:gd name="connsiteY44" fmla="*/ 216160 h 499869"/>
              <a:gd name="connsiteX45" fmla="*/ 4769608 w 6174818"/>
              <a:gd name="connsiteY45" fmla="*/ 202650 h 499869"/>
              <a:gd name="connsiteX46" fmla="*/ 5080375 w 6174818"/>
              <a:gd name="connsiteY46" fmla="*/ 216160 h 499869"/>
              <a:gd name="connsiteX47" fmla="*/ 5161445 w 6174818"/>
              <a:gd name="connsiteY47" fmla="*/ 270199 h 499869"/>
              <a:gd name="connsiteX48" fmla="*/ 5215492 w 6174818"/>
              <a:gd name="connsiteY48" fmla="*/ 310729 h 499869"/>
              <a:gd name="connsiteX49" fmla="*/ 5310073 w 6174818"/>
              <a:gd name="connsiteY49" fmla="*/ 351259 h 499869"/>
              <a:gd name="connsiteX50" fmla="*/ 5445190 w 6174818"/>
              <a:gd name="connsiteY50" fmla="*/ 337749 h 499869"/>
              <a:gd name="connsiteX51" fmla="*/ 5499236 w 6174818"/>
              <a:gd name="connsiteY51" fmla="*/ 324239 h 499869"/>
              <a:gd name="connsiteX52" fmla="*/ 5701911 w 6174818"/>
              <a:gd name="connsiteY52" fmla="*/ 310729 h 499869"/>
              <a:gd name="connsiteX53" fmla="*/ 6174818 w 6174818"/>
              <a:gd name="connsiteY53" fmla="*/ 297219 h 49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174818" h="499869">
                <a:moveTo>
                  <a:pt x="0" y="499869"/>
                </a:moveTo>
                <a:cubicBezTo>
                  <a:pt x="27023" y="486359"/>
                  <a:pt x="51123" y="463331"/>
                  <a:pt x="81070" y="459339"/>
                </a:cubicBezTo>
                <a:cubicBezTo>
                  <a:pt x="145719" y="450720"/>
                  <a:pt x="188815" y="468230"/>
                  <a:pt x="243209" y="486359"/>
                </a:cubicBezTo>
                <a:lnTo>
                  <a:pt x="1310629" y="472849"/>
                </a:lnTo>
                <a:cubicBezTo>
                  <a:pt x="1324867" y="472502"/>
                  <a:pt x="1337469" y="463251"/>
                  <a:pt x="1351164" y="459339"/>
                </a:cubicBezTo>
                <a:cubicBezTo>
                  <a:pt x="1369019" y="454238"/>
                  <a:pt x="1387195" y="450332"/>
                  <a:pt x="1405210" y="445829"/>
                </a:cubicBezTo>
                <a:cubicBezTo>
                  <a:pt x="1469447" y="403010"/>
                  <a:pt x="1430340" y="423943"/>
                  <a:pt x="1526815" y="391789"/>
                </a:cubicBezTo>
                <a:cubicBezTo>
                  <a:pt x="1540327" y="387286"/>
                  <a:pt x="1555499" y="386179"/>
                  <a:pt x="1567350" y="378279"/>
                </a:cubicBezTo>
                <a:cubicBezTo>
                  <a:pt x="1683517" y="300844"/>
                  <a:pt x="1536538" y="393683"/>
                  <a:pt x="1648420" y="337749"/>
                </a:cubicBezTo>
                <a:cubicBezTo>
                  <a:pt x="1687343" y="318290"/>
                  <a:pt x="1736079" y="284973"/>
                  <a:pt x="1770024" y="256690"/>
                </a:cubicBezTo>
                <a:cubicBezTo>
                  <a:pt x="1779810" y="248536"/>
                  <a:pt x="1784963" y="233698"/>
                  <a:pt x="1797048" y="229670"/>
                </a:cubicBezTo>
                <a:cubicBezTo>
                  <a:pt x="1827261" y="219600"/>
                  <a:pt x="1860102" y="220663"/>
                  <a:pt x="1891629" y="216160"/>
                </a:cubicBezTo>
                <a:cubicBezTo>
                  <a:pt x="1909645" y="207153"/>
                  <a:pt x="1928595" y="199814"/>
                  <a:pt x="1945676" y="189140"/>
                </a:cubicBezTo>
                <a:cubicBezTo>
                  <a:pt x="1964772" y="177206"/>
                  <a:pt x="1979581" y="158680"/>
                  <a:pt x="1999722" y="148610"/>
                </a:cubicBezTo>
                <a:cubicBezTo>
                  <a:pt x="2025200" y="135872"/>
                  <a:pt x="2053769" y="130597"/>
                  <a:pt x="2080792" y="121590"/>
                </a:cubicBezTo>
                <a:lnTo>
                  <a:pt x="2121327" y="108080"/>
                </a:lnTo>
                <a:cubicBezTo>
                  <a:pt x="2134839" y="126093"/>
                  <a:pt x="2148773" y="143797"/>
                  <a:pt x="2161862" y="162120"/>
                </a:cubicBezTo>
                <a:cubicBezTo>
                  <a:pt x="2171301" y="175333"/>
                  <a:pt x="2176410" y="192256"/>
                  <a:pt x="2188885" y="202650"/>
                </a:cubicBezTo>
                <a:cubicBezTo>
                  <a:pt x="2204359" y="215543"/>
                  <a:pt x="2224073" y="222599"/>
                  <a:pt x="2242932" y="229670"/>
                </a:cubicBezTo>
                <a:cubicBezTo>
                  <a:pt x="2303882" y="252524"/>
                  <a:pt x="2411974" y="252762"/>
                  <a:pt x="2459118" y="256690"/>
                </a:cubicBezTo>
                <a:cubicBezTo>
                  <a:pt x="2481637" y="261193"/>
                  <a:pt x="2506736" y="258806"/>
                  <a:pt x="2526676" y="270199"/>
                </a:cubicBezTo>
                <a:cubicBezTo>
                  <a:pt x="2652799" y="342259"/>
                  <a:pt x="2450092" y="283702"/>
                  <a:pt x="2594234" y="337749"/>
                </a:cubicBezTo>
                <a:cubicBezTo>
                  <a:pt x="2615737" y="345812"/>
                  <a:pt x="2639636" y="345217"/>
                  <a:pt x="2661792" y="351259"/>
                </a:cubicBezTo>
                <a:cubicBezTo>
                  <a:pt x="2840909" y="400103"/>
                  <a:pt x="2627182" y="369382"/>
                  <a:pt x="2918513" y="391789"/>
                </a:cubicBezTo>
                <a:cubicBezTo>
                  <a:pt x="2936529" y="400796"/>
                  <a:pt x="2956446" y="406725"/>
                  <a:pt x="2972560" y="418809"/>
                </a:cubicBezTo>
                <a:cubicBezTo>
                  <a:pt x="3075150" y="495741"/>
                  <a:pt x="2980931" y="457625"/>
                  <a:pt x="3067142" y="486359"/>
                </a:cubicBezTo>
                <a:cubicBezTo>
                  <a:pt x="3116685" y="481856"/>
                  <a:pt x="3167127" y="483271"/>
                  <a:pt x="3215770" y="472849"/>
                </a:cubicBezTo>
                <a:cubicBezTo>
                  <a:pt x="3231648" y="469447"/>
                  <a:pt x="3243829" y="456224"/>
                  <a:pt x="3256304" y="445829"/>
                </a:cubicBezTo>
                <a:cubicBezTo>
                  <a:pt x="3320899" y="392005"/>
                  <a:pt x="3275550" y="422737"/>
                  <a:pt x="3323863" y="364769"/>
                </a:cubicBezTo>
                <a:cubicBezTo>
                  <a:pt x="3336096" y="350091"/>
                  <a:pt x="3350886" y="337749"/>
                  <a:pt x="3364398" y="324239"/>
                </a:cubicBezTo>
                <a:cubicBezTo>
                  <a:pt x="3389956" y="119792"/>
                  <a:pt x="3347142" y="282569"/>
                  <a:pt x="3418444" y="175630"/>
                </a:cubicBezTo>
                <a:cubicBezTo>
                  <a:pt x="3426344" y="163781"/>
                  <a:pt x="3419591" y="142165"/>
                  <a:pt x="3431956" y="135100"/>
                </a:cubicBezTo>
                <a:cubicBezTo>
                  <a:pt x="3455743" y="121509"/>
                  <a:pt x="3486003" y="126093"/>
                  <a:pt x="3513026" y="121590"/>
                </a:cubicBezTo>
                <a:cubicBezTo>
                  <a:pt x="3604273" y="91177"/>
                  <a:pt x="3491956" y="126271"/>
                  <a:pt x="3634630" y="94570"/>
                </a:cubicBezTo>
                <a:cubicBezTo>
                  <a:pt x="3648533" y="91481"/>
                  <a:pt x="3661653" y="85563"/>
                  <a:pt x="3675165" y="81060"/>
                </a:cubicBezTo>
                <a:cubicBezTo>
                  <a:pt x="3679669" y="67550"/>
                  <a:pt x="3679780" y="51650"/>
                  <a:pt x="3688677" y="40530"/>
                </a:cubicBezTo>
                <a:cubicBezTo>
                  <a:pt x="3707727" y="16721"/>
                  <a:pt x="3743045" y="8899"/>
                  <a:pt x="3769747" y="0"/>
                </a:cubicBezTo>
                <a:cubicBezTo>
                  <a:pt x="3823793" y="4503"/>
                  <a:pt x="3878071" y="6784"/>
                  <a:pt x="3931886" y="13510"/>
                </a:cubicBezTo>
                <a:cubicBezTo>
                  <a:pt x="4006876" y="22883"/>
                  <a:pt x="3965943" y="23781"/>
                  <a:pt x="4026468" y="54040"/>
                </a:cubicBezTo>
                <a:cubicBezTo>
                  <a:pt x="4068125" y="74866"/>
                  <a:pt x="4137836" y="76403"/>
                  <a:pt x="4175096" y="81060"/>
                </a:cubicBezTo>
                <a:cubicBezTo>
                  <a:pt x="4202119" y="99073"/>
                  <a:pt x="4225355" y="124831"/>
                  <a:pt x="4256166" y="135100"/>
                </a:cubicBezTo>
                <a:cubicBezTo>
                  <a:pt x="4354852" y="167992"/>
                  <a:pt x="4309601" y="155212"/>
                  <a:pt x="4391282" y="175630"/>
                </a:cubicBezTo>
                <a:cubicBezTo>
                  <a:pt x="4404794" y="184637"/>
                  <a:pt x="4417293" y="195389"/>
                  <a:pt x="4431817" y="202650"/>
                </a:cubicBezTo>
                <a:cubicBezTo>
                  <a:pt x="4469549" y="221514"/>
                  <a:pt x="4532079" y="224691"/>
                  <a:pt x="4566933" y="229670"/>
                </a:cubicBezTo>
                <a:cubicBezTo>
                  <a:pt x="4620980" y="225167"/>
                  <a:pt x="4675315" y="223327"/>
                  <a:pt x="4729073" y="216160"/>
                </a:cubicBezTo>
                <a:cubicBezTo>
                  <a:pt x="4743190" y="214278"/>
                  <a:pt x="4755366" y="202650"/>
                  <a:pt x="4769608" y="202650"/>
                </a:cubicBezTo>
                <a:cubicBezTo>
                  <a:pt x="4873295" y="202650"/>
                  <a:pt x="4976786" y="211657"/>
                  <a:pt x="5080375" y="216160"/>
                </a:cubicBezTo>
                <a:cubicBezTo>
                  <a:pt x="5107398" y="234173"/>
                  <a:pt x="5134838" y="251577"/>
                  <a:pt x="5161445" y="270199"/>
                </a:cubicBezTo>
                <a:cubicBezTo>
                  <a:pt x="5179894" y="283111"/>
                  <a:pt x="5196396" y="298795"/>
                  <a:pt x="5215492" y="310729"/>
                </a:cubicBezTo>
                <a:cubicBezTo>
                  <a:pt x="5253656" y="334579"/>
                  <a:pt x="5270669" y="338126"/>
                  <a:pt x="5310073" y="351259"/>
                </a:cubicBezTo>
                <a:cubicBezTo>
                  <a:pt x="5355112" y="346756"/>
                  <a:pt x="5400381" y="344149"/>
                  <a:pt x="5445190" y="337749"/>
                </a:cubicBezTo>
                <a:cubicBezTo>
                  <a:pt x="5463573" y="335123"/>
                  <a:pt x="5480768" y="326183"/>
                  <a:pt x="5499236" y="324239"/>
                </a:cubicBezTo>
                <a:cubicBezTo>
                  <a:pt x="5566572" y="317152"/>
                  <a:pt x="5634257" y="313435"/>
                  <a:pt x="5701911" y="310729"/>
                </a:cubicBezTo>
                <a:cubicBezTo>
                  <a:pt x="5859485" y="304427"/>
                  <a:pt x="6174818" y="297219"/>
                  <a:pt x="6174818" y="297219"/>
                </a:cubicBezTo>
              </a:path>
            </a:pathLst>
          </a:cu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 name="TextBox 14"/>
          <p:cNvSpPr txBox="1"/>
          <p:nvPr/>
        </p:nvSpPr>
        <p:spPr>
          <a:xfrm>
            <a:off x="6944981" y="1648218"/>
            <a:ext cx="1026885" cy="4247317"/>
          </a:xfrm>
          <a:prstGeom prst="rect">
            <a:avLst/>
          </a:prstGeom>
          <a:noFill/>
        </p:spPr>
        <p:txBody>
          <a:bodyPr wrap="square" rtlCol="0">
            <a:spAutoFit/>
          </a:bodyPr>
          <a:lstStyle/>
          <a:p>
            <a:r>
              <a:rPr lang="en-US" dirty="0" smtClean="0"/>
              <a:t>Sfc</a:t>
            </a:r>
          </a:p>
          <a:p>
            <a:r>
              <a:rPr lang="en-US" dirty="0" smtClean="0"/>
              <a:t>75m</a:t>
            </a:r>
          </a:p>
          <a:p>
            <a:endParaRPr lang="en-US" dirty="0" smtClean="0"/>
          </a:p>
          <a:p>
            <a:r>
              <a:rPr lang="en-US" dirty="0" smtClean="0"/>
              <a:t>500m</a:t>
            </a:r>
            <a:endParaRPr lang="en-US" dirty="0"/>
          </a:p>
          <a:p>
            <a:r>
              <a:rPr lang="en-US" dirty="0" smtClean="0"/>
              <a:t>700m</a:t>
            </a:r>
          </a:p>
          <a:p>
            <a:endParaRPr lang="en-US" dirty="0" smtClean="0"/>
          </a:p>
          <a:p>
            <a:endParaRPr lang="en-US" dirty="0"/>
          </a:p>
          <a:p>
            <a:r>
              <a:rPr lang="en-US" dirty="0" smtClean="0"/>
              <a:t>2000m</a:t>
            </a:r>
          </a:p>
          <a:p>
            <a:endParaRPr lang="en-US" dirty="0"/>
          </a:p>
          <a:p>
            <a:r>
              <a:rPr lang="en-US" dirty="0" smtClean="0"/>
              <a:t>3000m</a:t>
            </a:r>
          </a:p>
          <a:p>
            <a:endParaRPr lang="en-US" dirty="0" smtClean="0"/>
          </a:p>
          <a:p>
            <a:endParaRPr lang="en-US" dirty="0"/>
          </a:p>
          <a:p>
            <a:r>
              <a:rPr lang="en-US" dirty="0" smtClean="0"/>
              <a:t>6000m</a:t>
            </a:r>
          </a:p>
          <a:p>
            <a:endParaRPr lang="en-US" dirty="0"/>
          </a:p>
          <a:p>
            <a:r>
              <a:rPr lang="en-US" dirty="0" smtClean="0"/>
              <a:t>Bottom</a:t>
            </a:r>
            <a:endParaRPr lang="en-US" dirty="0"/>
          </a:p>
        </p:txBody>
      </p:sp>
      <p:cxnSp>
        <p:nvCxnSpPr>
          <p:cNvPr id="16" name="Straight Connector 15"/>
          <p:cNvCxnSpPr/>
          <p:nvPr/>
        </p:nvCxnSpPr>
        <p:spPr>
          <a:xfrm flipV="1">
            <a:off x="605828" y="2100527"/>
            <a:ext cx="5893269" cy="1"/>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7" name="Title 16"/>
          <p:cNvSpPr>
            <a:spLocks noGrp="1"/>
          </p:cNvSpPr>
          <p:nvPr>
            <p:ph type="title"/>
          </p:nvPr>
        </p:nvSpPr>
        <p:spPr>
          <a:xfrm>
            <a:off x="605828" y="-130662"/>
            <a:ext cx="8229600" cy="1143000"/>
          </a:xfrm>
        </p:spPr>
        <p:txBody>
          <a:bodyPr/>
          <a:lstStyle/>
          <a:p>
            <a:r>
              <a:rPr lang="en-US" dirty="0" smtClean="0"/>
              <a:t>Ocean Layers</a:t>
            </a:r>
            <a:endParaRPr lang="en-US" dirty="0"/>
          </a:p>
        </p:txBody>
      </p:sp>
      <p:pic>
        <p:nvPicPr>
          <p:cNvPr id="18" name="Picture 17"/>
          <p:cNvPicPr>
            <a:picLocks noChangeAspect="1"/>
          </p:cNvPicPr>
          <p:nvPr/>
        </p:nvPicPr>
        <p:blipFill>
          <a:blip r:embed="rId2"/>
          <a:stretch>
            <a:fillRect/>
          </a:stretch>
        </p:blipFill>
        <p:spPr>
          <a:xfrm>
            <a:off x="1279019" y="2951506"/>
            <a:ext cx="1390135" cy="685800"/>
          </a:xfrm>
          <a:prstGeom prst="rect">
            <a:avLst/>
          </a:prstGeom>
        </p:spPr>
      </p:pic>
      <p:pic>
        <p:nvPicPr>
          <p:cNvPr id="19" name="Picture 18"/>
          <p:cNvPicPr>
            <a:picLocks noChangeAspect="1"/>
          </p:cNvPicPr>
          <p:nvPr/>
        </p:nvPicPr>
        <p:blipFill>
          <a:blip r:embed="rId3"/>
          <a:stretch>
            <a:fillRect/>
          </a:stretch>
        </p:blipFill>
        <p:spPr>
          <a:xfrm>
            <a:off x="5323591" y="4317264"/>
            <a:ext cx="797181" cy="596979"/>
          </a:xfrm>
          <a:prstGeom prst="rect">
            <a:avLst/>
          </a:prstGeom>
        </p:spPr>
      </p:pic>
      <p:sp>
        <p:nvSpPr>
          <p:cNvPr id="20" name="TextBox 19"/>
          <p:cNvSpPr txBox="1"/>
          <p:nvPr/>
        </p:nvSpPr>
        <p:spPr>
          <a:xfrm>
            <a:off x="7975638" y="2203032"/>
            <a:ext cx="863562" cy="2585323"/>
          </a:xfrm>
          <a:prstGeom prst="rect">
            <a:avLst/>
          </a:prstGeom>
          <a:noFill/>
        </p:spPr>
        <p:txBody>
          <a:bodyPr wrap="square" rtlCol="0">
            <a:spAutoFit/>
          </a:bodyPr>
          <a:lstStyle/>
          <a:p>
            <a:r>
              <a:rPr lang="en-US" dirty="0" smtClean="0"/>
              <a:t>Upper</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Deep</a:t>
            </a:r>
            <a:endParaRPr lang="en-US" dirty="0"/>
          </a:p>
        </p:txBody>
      </p:sp>
      <p:sp>
        <p:nvSpPr>
          <p:cNvPr id="21" name="Right Brace 20"/>
          <p:cNvSpPr/>
          <p:nvPr/>
        </p:nvSpPr>
        <p:spPr>
          <a:xfrm>
            <a:off x="7620563" y="1708587"/>
            <a:ext cx="351303" cy="134466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2" name="Right Brace 21"/>
          <p:cNvSpPr/>
          <p:nvPr/>
        </p:nvSpPr>
        <p:spPr>
          <a:xfrm>
            <a:off x="7624335" y="3374104"/>
            <a:ext cx="351303" cy="252143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3" name="Straight Connector 22"/>
          <p:cNvCxnSpPr/>
          <p:nvPr/>
        </p:nvCxnSpPr>
        <p:spPr>
          <a:xfrm flipV="1">
            <a:off x="605828" y="2605433"/>
            <a:ext cx="5893269" cy="1"/>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22846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1068" y="1418546"/>
            <a:ext cx="8995372" cy="5074650"/>
            <a:chOff x="81068" y="1418546"/>
            <a:chExt cx="8995372" cy="5074650"/>
          </a:xfrm>
        </p:grpSpPr>
        <p:sp>
          <p:nvSpPr>
            <p:cNvPr id="17" name="Down Arrow Callout 16"/>
            <p:cNvSpPr/>
            <p:nvPr/>
          </p:nvSpPr>
          <p:spPr>
            <a:xfrm>
              <a:off x="81068" y="1418546"/>
              <a:ext cx="8995372" cy="3998952"/>
            </a:xfrm>
            <a:prstGeom prst="downArrowCallout">
              <a:avLst>
                <a:gd name="adj1" fmla="val 24329"/>
                <a:gd name="adj2" fmla="val 20974"/>
                <a:gd name="adj3" fmla="val 25000"/>
                <a:gd name="adj4" fmla="val 54211"/>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1013371" y="5539089"/>
              <a:ext cx="7134143" cy="954107"/>
            </a:xfrm>
            <a:prstGeom prst="rect">
              <a:avLst/>
            </a:prstGeom>
            <a:solidFill>
              <a:schemeClr val="accent3">
                <a:lumMod val="60000"/>
                <a:lumOff val="40000"/>
              </a:schemeClr>
            </a:solidFill>
            <a:ln>
              <a:solidFill>
                <a:srgbClr val="77933C"/>
              </a:solidFill>
            </a:ln>
          </p:spPr>
          <p:txBody>
            <a:bodyPr wrap="square" rtlCol="0">
              <a:spAutoFit/>
            </a:bodyPr>
            <a:lstStyle/>
            <a:p>
              <a:pPr algn="ctr"/>
              <a:r>
                <a:rPr lang="en-US" sz="2800" dirty="0" smtClean="0"/>
                <a:t>Stronger evidence of change, and improved understanding of its causes.</a:t>
              </a:r>
              <a:endParaRPr lang="en-US" sz="2800" dirty="0"/>
            </a:p>
          </p:txBody>
        </p:sp>
      </p:grpSp>
      <p:sp>
        <p:nvSpPr>
          <p:cNvPr id="2" name="Title 1"/>
          <p:cNvSpPr>
            <a:spLocks noGrp="1"/>
          </p:cNvSpPr>
          <p:nvPr>
            <p:ph type="title"/>
          </p:nvPr>
        </p:nvSpPr>
        <p:spPr/>
        <p:txBody>
          <a:bodyPr/>
          <a:lstStyle/>
          <a:p>
            <a:r>
              <a:rPr lang="en-US" dirty="0" smtClean="0"/>
              <a:t>Since AR4...</a:t>
            </a:r>
            <a:endParaRPr lang="en-US" dirty="0"/>
          </a:p>
        </p:txBody>
      </p:sp>
      <p:sp>
        <p:nvSpPr>
          <p:cNvPr id="6" name="TextBox 5"/>
          <p:cNvSpPr txBox="1"/>
          <p:nvPr/>
        </p:nvSpPr>
        <p:spPr>
          <a:xfrm>
            <a:off x="2445610" y="1598649"/>
            <a:ext cx="1965959" cy="646331"/>
          </a:xfrm>
          <a:prstGeom prst="rect">
            <a:avLst/>
          </a:prstGeom>
          <a:solidFill>
            <a:schemeClr val="accent3">
              <a:lumMod val="60000"/>
              <a:lumOff val="40000"/>
            </a:schemeClr>
          </a:solidFill>
          <a:ln>
            <a:solidFill>
              <a:schemeClr val="accent3">
                <a:lumMod val="75000"/>
              </a:schemeClr>
            </a:solidFill>
          </a:ln>
        </p:spPr>
        <p:txBody>
          <a:bodyPr wrap="square" rtlCol="0">
            <a:spAutoFit/>
          </a:bodyPr>
          <a:lstStyle/>
          <a:p>
            <a:pPr algn="ctr"/>
            <a:r>
              <a:rPr lang="en-US" dirty="0" smtClean="0"/>
              <a:t>~ 8 years of Argo buoy data</a:t>
            </a:r>
            <a:endParaRPr lang="en-US" dirty="0"/>
          </a:p>
        </p:txBody>
      </p:sp>
      <p:sp>
        <p:nvSpPr>
          <p:cNvPr id="7" name="TextBox 6"/>
          <p:cNvSpPr txBox="1"/>
          <p:nvPr/>
        </p:nvSpPr>
        <p:spPr>
          <a:xfrm>
            <a:off x="4864184" y="1585139"/>
            <a:ext cx="1965959" cy="646331"/>
          </a:xfrm>
          <a:prstGeom prst="rect">
            <a:avLst/>
          </a:prstGeom>
          <a:solidFill>
            <a:schemeClr val="accent3">
              <a:lumMod val="60000"/>
              <a:lumOff val="40000"/>
            </a:schemeClr>
          </a:solidFill>
          <a:ln>
            <a:solidFill>
              <a:schemeClr val="accent3">
                <a:lumMod val="75000"/>
              </a:schemeClr>
            </a:solidFill>
          </a:ln>
        </p:spPr>
        <p:txBody>
          <a:bodyPr wrap="square" rtlCol="0">
            <a:spAutoFit/>
          </a:bodyPr>
          <a:lstStyle/>
          <a:p>
            <a:pPr algn="ctr"/>
            <a:r>
              <a:rPr lang="en-US" dirty="0" smtClean="0"/>
              <a:t>20+ year satellite record</a:t>
            </a:r>
            <a:endParaRPr lang="en-US" dirty="0"/>
          </a:p>
        </p:txBody>
      </p:sp>
      <p:sp>
        <p:nvSpPr>
          <p:cNvPr id="8" name="TextBox 7"/>
          <p:cNvSpPr txBox="1"/>
          <p:nvPr/>
        </p:nvSpPr>
        <p:spPr>
          <a:xfrm>
            <a:off x="6941597" y="2434120"/>
            <a:ext cx="1965959" cy="923330"/>
          </a:xfrm>
          <a:prstGeom prst="rect">
            <a:avLst/>
          </a:prstGeom>
          <a:solidFill>
            <a:schemeClr val="accent3">
              <a:lumMod val="60000"/>
              <a:lumOff val="40000"/>
            </a:schemeClr>
          </a:solidFill>
          <a:ln>
            <a:solidFill>
              <a:schemeClr val="accent3">
                <a:lumMod val="75000"/>
              </a:schemeClr>
            </a:solidFill>
          </a:ln>
        </p:spPr>
        <p:txBody>
          <a:bodyPr wrap="square" rtlCol="0">
            <a:spAutoFit/>
          </a:bodyPr>
          <a:lstStyle/>
          <a:p>
            <a:pPr algn="ctr"/>
            <a:r>
              <a:rPr lang="en-US" dirty="0" smtClean="0"/>
              <a:t>More biogeochemical measurements</a:t>
            </a:r>
            <a:endParaRPr lang="en-US" dirty="0"/>
          </a:p>
        </p:txBody>
      </p:sp>
      <p:sp>
        <p:nvSpPr>
          <p:cNvPr id="9" name="TextBox 8"/>
          <p:cNvSpPr txBox="1"/>
          <p:nvPr/>
        </p:nvSpPr>
        <p:spPr>
          <a:xfrm>
            <a:off x="310773" y="2434120"/>
            <a:ext cx="1965959" cy="923330"/>
          </a:xfrm>
          <a:prstGeom prst="rect">
            <a:avLst/>
          </a:prstGeom>
          <a:solidFill>
            <a:schemeClr val="accent3">
              <a:lumMod val="60000"/>
              <a:lumOff val="40000"/>
            </a:schemeClr>
          </a:solidFill>
          <a:ln>
            <a:solidFill>
              <a:schemeClr val="accent3">
                <a:lumMod val="75000"/>
              </a:schemeClr>
            </a:solidFill>
          </a:ln>
        </p:spPr>
        <p:txBody>
          <a:bodyPr wrap="square" rtlCol="0">
            <a:spAutoFit/>
          </a:bodyPr>
          <a:lstStyle/>
          <a:p>
            <a:pPr algn="ctr"/>
            <a:r>
              <a:rPr lang="en-US" dirty="0" smtClean="0"/>
              <a:t>Identification and reduction of biases in historical data</a:t>
            </a:r>
            <a:endParaRPr lang="en-US" dirty="0"/>
          </a:p>
        </p:txBody>
      </p:sp>
    </p:spTree>
    <p:extLst>
      <p:ext uri="{BB962C8B-B14F-4D97-AF65-F5344CB8AC3E}">
        <p14:creationId xmlns:p14="http://schemas.microsoft.com/office/powerpoint/2010/main" val="2273620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0" y="520700"/>
            <a:ext cx="9144000" cy="5814104"/>
          </a:xfrm>
          <a:prstGeom prst="rect">
            <a:avLst/>
          </a:prstGeom>
        </p:spPr>
      </p:pic>
    </p:spTree>
    <p:extLst>
      <p:ext uri="{BB962C8B-B14F-4D97-AF65-F5344CB8AC3E}">
        <p14:creationId xmlns:p14="http://schemas.microsoft.com/office/powerpoint/2010/main" val="27039312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6217920" y="1625065"/>
            <a:ext cx="2926080" cy="3416715"/>
          </a:xfrm>
          <a:prstGeom prst="rect">
            <a:avLst/>
          </a:prstGeom>
        </p:spPr>
      </p:pic>
      <p:sp>
        <p:nvSpPr>
          <p:cNvPr id="2" name="Title 1"/>
          <p:cNvSpPr>
            <a:spLocks noGrp="1"/>
          </p:cNvSpPr>
          <p:nvPr>
            <p:ph type="title"/>
          </p:nvPr>
        </p:nvSpPr>
        <p:spPr>
          <a:xfrm>
            <a:off x="20058" y="17949"/>
            <a:ext cx="9143999" cy="1143000"/>
          </a:xfrm>
        </p:spPr>
        <p:txBody>
          <a:bodyPr>
            <a:normAutofit fontScale="90000"/>
          </a:bodyPr>
          <a:lstStyle/>
          <a:p>
            <a:r>
              <a:rPr lang="en-US" dirty="0" smtClean="0">
                <a:solidFill>
                  <a:schemeClr val="accent1"/>
                </a:solidFill>
              </a:rPr>
              <a:t>3.2 Ocean Temperature and Heat Content</a:t>
            </a:r>
            <a:endParaRPr lang="en-US" dirty="0">
              <a:solidFill>
                <a:schemeClr val="accent1"/>
              </a:solidFill>
            </a:endParaRPr>
          </a:p>
        </p:txBody>
      </p:sp>
      <p:sp>
        <p:nvSpPr>
          <p:cNvPr id="5" name="TextBox 4"/>
          <p:cNvSpPr txBox="1"/>
          <p:nvPr/>
        </p:nvSpPr>
        <p:spPr>
          <a:xfrm>
            <a:off x="122205" y="5852997"/>
            <a:ext cx="2823933" cy="738664"/>
          </a:xfrm>
          <a:prstGeom prst="rect">
            <a:avLst/>
          </a:prstGeom>
          <a:noFill/>
        </p:spPr>
        <p:txBody>
          <a:bodyPr wrap="square" rtlCol="0">
            <a:spAutoFit/>
          </a:bodyPr>
          <a:lstStyle/>
          <a:p>
            <a:r>
              <a:rPr lang="en-US" sz="1400" dirty="0" smtClean="0"/>
              <a:t>Global average warming is 0.11 ± 0.02</a:t>
            </a:r>
            <a:r>
              <a:rPr lang="en-US" sz="1400" baseline="30000" dirty="0" smtClean="0"/>
              <a:t>o</a:t>
            </a:r>
            <a:r>
              <a:rPr lang="en-US" sz="1400" dirty="0" smtClean="0"/>
              <a:t>C/decade in upper 75m, 0.015</a:t>
            </a:r>
            <a:r>
              <a:rPr lang="en-US" sz="1400" baseline="30000" dirty="0" smtClean="0"/>
              <a:t>o</a:t>
            </a:r>
            <a:r>
              <a:rPr lang="en-US" sz="1400" dirty="0" smtClean="0"/>
              <a:t>C per decade by 700m.</a:t>
            </a:r>
            <a:endParaRPr lang="en-US" sz="1400" dirty="0"/>
          </a:p>
        </p:txBody>
      </p:sp>
      <p:sp>
        <p:nvSpPr>
          <p:cNvPr id="7" name="TextBox 6"/>
          <p:cNvSpPr txBox="1"/>
          <p:nvPr/>
        </p:nvSpPr>
        <p:spPr>
          <a:xfrm>
            <a:off x="2526675" y="1164603"/>
            <a:ext cx="5620841" cy="369332"/>
          </a:xfrm>
          <a:prstGeom prst="rect">
            <a:avLst/>
          </a:prstGeom>
          <a:noFill/>
        </p:spPr>
        <p:txBody>
          <a:bodyPr wrap="square" rtlCol="0">
            <a:spAutoFit/>
          </a:bodyPr>
          <a:lstStyle/>
          <a:p>
            <a:r>
              <a:rPr lang="en-US" dirty="0" smtClean="0"/>
              <a:t>Upper									Deep</a:t>
            </a:r>
            <a:endParaRPr lang="en-US" dirty="0"/>
          </a:p>
        </p:txBody>
      </p:sp>
      <p:cxnSp>
        <p:nvCxnSpPr>
          <p:cNvPr id="9" name="Straight Connector 8"/>
          <p:cNvCxnSpPr/>
          <p:nvPr/>
        </p:nvCxnSpPr>
        <p:spPr>
          <a:xfrm>
            <a:off x="6119229" y="1040268"/>
            <a:ext cx="0" cy="549650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377492" y="5228360"/>
            <a:ext cx="2215909" cy="646331"/>
          </a:xfrm>
          <a:prstGeom prst="rect">
            <a:avLst/>
          </a:prstGeom>
          <a:noFill/>
        </p:spPr>
        <p:txBody>
          <a:bodyPr wrap="square" rtlCol="0">
            <a:spAutoFit/>
          </a:bodyPr>
          <a:lstStyle/>
          <a:p>
            <a:r>
              <a:rPr lang="en-US" dirty="0" smtClean="0"/>
              <a:t>Temperature changes vary with depth.</a:t>
            </a:r>
            <a:endParaRPr lang="en-US" dirty="0"/>
          </a:p>
        </p:txBody>
      </p:sp>
      <p:cxnSp>
        <p:nvCxnSpPr>
          <p:cNvPr id="13" name="Straight Arrow Connector 12"/>
          <p:cNvCxnSpPr/>
          <p:nvPr/>
        </p:nvCxnSpPr>
        <p:spPr>
          <a:xfrm>
            <a:off x="6782842" y="1644998"/>
            <a:ext cx="391837" cy="5047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747562" y="2671410"/>
            <a:ext cx="63504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4"/>
          <a:stretch>
            <a:fillRect/>
          </a:stretch>
        </p:blipFill>
        <p:spPr>
          <a:xfrm>
            <a:off x="72641" y="1598608"/>
            <a:ext cx="3017520" cy="4276083"/>
          </a:xfrm>
          <a:prstGeom prst="rect">
            <a:avLst/>
          </a:prstGeom>
        </p:spPr>
      </p:pic>
      <p:pic>
        <p:nvPicPr>
          <p:cNvPr id="11" name="Picture 10"/>
          <p:cNvPicPr>
            <a:picLocks noChangeAspect="1"/>
          </p:cNvPicPr>
          <p:nvPr/>
        </p:nvPicPr>
        <p:blipFill>
          <a:blip r:embed="rId5"/>
          <a:stretch>
            <a:fillRect/>
          </a:stretch>
        </p:blipFill>
        <p:spPr>
          <a:xfrm>
            <a:off x="3075249" y="1897362"/>
            <a:ext cx="3017520" cy="3424319"/>
          </a:xfrm>
          <a:prstGeom prst="rect">
            <a:avLst/>
          </a:prstGeom>
        </p:spPr>
      </p:pic>
    </p:spTree>
    <p:extLst>
      <p:ext uri="{BB962C8B-B14F-4D97-AF65-F5344CB8AC3E}">
        <p14:creationId xmlns:p14="http://schemas.microsoft.com/office/powerpoint/2010/main" val="36287080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883</TotalTime>
  <Words>3076</Words>
  <Application>Microsoft Macintosh PowerPoint</Application>
  <PresentationFormat>On-screen Show (4:3)</PresentationFormat>
  <Paragraphs>203</Paragraphs>
  <Slides>35</Slides>
  <Notes>8</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Chapter 3:  Observations: Ocean</vt:lpstr>
      <vt:lpstr>Disclaimer</vt:lpstr>
      <vt:lpstr>Table of Contents</vt:lpstr>
      <vt:lpstr>Synopsis</vt:lpstr>
      <vt:lpstr>Importance of Ocean</vt:lpstr>
      <vt:lpstr>Ocean Layers</vt:lpstr>
      <vt:lpstr>Since AR4...</vt:lpstr>
      <vt:lpstr>PowerPoint Presentation</vt:lpstr>
      <vt:lpstr>3.2 Ocean Temperature and Heat Content</vt:lpstr>
      <vt:lpstr>Conclusions</vt:lpstr>
      <vt:lpstr>3.3 Salinity and Freshwater Content</vt:lpstr>
      <vt:lpstr>Sea Surface Salinity</vt:lpstr>
      <vt:lpstr>Zonally Averaged Upper Ocean Salinity (0-500m)</vt:lpstr>
      <vt:lpstr>Conclusions</vt:lpstr>
      <vt:lpstr>3.4 Changes in Ocean Surface Fluxes</vt:lpstr>
      <vt:lpstr>Heat and Radiative Fluxes</vt:lpstr>
      <vt:lpstr>Precipitation and Freshwater Flux</vt:lpstr>
      <vt:lpstr>Wind stress and waves</vt:lpstr>
      <vt:lpstr>Conclusions</vt:lpstr>
      <vt:lpstr>3.5 Changes in Water-mass Properties</vt:lpstr>
      <vt:lpstr>PowerPoint Presentation</vt:lpstr>
      <vt:lpstr>Conclusions</vt:lpstr>
      <vt:lpstr>3.6 Changes in Ocean Circulation</vt:lpstr>
      <vt:lpstr>Conclusions</vt:lpstr>
      <vt:lpstr>3.7 Sea Level Changes, Including Extremes</vt:lpstr>
      <vt:lpstr>GMSL anomalies from various observations</vt:lpstr>
      <vt:lpstr>Regional Sea Level Changes</vt:lpstr>
      <vt:lpstr>Changes in extreme sea level</vt:lpstr>
      <vt:lpstr>Conclusions</vt:lpstr>
      <vt:lpstr>3.8 Ocean Biogeochemical Changes, Incl. Anthropogenic Ocean Acidification</vt:lpstr>
      <vt:lpstr>Anthropogenic carbon</vt:lpstr>
      <vt:lpstr>Oxygen</vt:lpstr>
      <vt:lpstr>Conclusions</vt:lpstr>
      <vt:lpstr>3.9 Synthesis</vt:lpstr>
      <vt:lpstr>PowerPoint Presentation</vt:lpstr>
    </vt:vector>
  </TitlesOfParts>
  <Company>Colorado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Observations: Ocean</dc:title>
  <dc:creator>Janice Bytheway</dc:creator>
  <cp:lastModifiedBy>Janice Bytheway</cp:lastModifiedBy>
  <cp:revision>51</cp:revision>
  <cp:lastPrinted>2014-09-11T16:24:27Z</cp:lastPrinted>
  <dcterms:created xsi:type="dcterms:W3CDTF">2014-09-10T16:36:46Z</dcterms:created>
  <dcterms:modified xsi:type="dcterms:W3CDTF">2014-09-29T20:33:19Z</dcterms:modified>
</cp:coreProperties>
</file>