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66"/>
  </p:notesMasterIdLst>
  <p:handoutMasterIdLst>
    <p:handoutMasterId r:id="rId67"/>
  </p:handoutMasterIdLst>
  <p:sldIdLst>
    <p:sldId id="256" r:id="rId2"/>
    <p:sldId id="257" r:id="rId3"/>
    <p:sldId id="258" r:id="rId4"/>
    <p:sldId id="260" r:id="rId5"/>
    <p:sldId id="261" r:id="rId6"/>
    <p:sldId id="259" r:id="rId7"/>
    <p:sldId id="273" r:id="rId8"/>
    <p:sldId id="262" r:id="rId9"/>
    <p:sldId id="263" r:id="rId10"/>
    <p:sldId id="264" r:id="rId11"/>
    <p:sldId id="269" r:id="rId12"/>
    <p:sldId id="267" r:id="rId13"/>
    <p:sldId id="268" r:id="rId14"/>
    <p:sldId id="270" r:id="rId15"/>
    <p:sldId id="271" r:id="rId16"/>
    <p:sldId id="272" r:id="rId17"/>
    <p:sldId id="274" r:id="rId18"/>
    <p:sldId id="275" r:id="rId19"/>
    <p:sldId id="278" r:id="rId20"/>
    <p:sldId id="279" r:id="rId21"/>
    <p:sldId id="276" r:id="rId22"/>
    <p:sldId id="277" r:id="rId23"/>
    <p:sldId id="281" r:id="rId24"/>
    <p:sldId id="280" r:id="rId25"/>
    <p:sldId id="282" r:id="rId26"/>
    <p:sldId id="283" r:id="rId27"/>
    <p:sldId id="284" r:id="rId28"/>
    <p:sldId id="285" r:id="rId29"/>
    <p:sldId id="289" r:id="rId30"/>
    <p:sldId id="290" r:id="rId31"/>
    <p:sldId id="292" r:id="rId32"/>
    <p:sldId id="295" r:id="rId33"/>
    <p:sldId id="293" r:id="rId34"/>
    <p:sldId id="296" r:id="rId35"/>
    <p:sldId id="299" r:id="rId36"/>
    <p:sldId id="297" r:id="rId37"/>
    <p:sldId id="298" r:id="rId38"/>
    <p:sldId id="300" r:id="rId39"/>
    <p:sldId id="301" r:id="rId40"/>
    <p:sldId id="286" r:id="rId41"/>
    <p:sldId id="302" r:id="rId42"/>
    <p:sldId id="303" r:id="rId43"/>
    <p:sldId id="304" r:id="rId44"/>
    <p:sldId id="305" r:id="rId45"/>
    <p:sldId id="306" r:id="rId46"/>
    <p:sldId id="307" r:id="rId47"/>
    <p:sldId id="308" r:id="rId48"/>
    <p:sldId id="309" r:id="rId49"/>
    <p:sldId id="310" r:id="rId50"/>
    <p:sldId id="311" r:id="rId51"/>
    <p:sldId id="312" r:id="rId52"/>
    <p:sldId id="313" r:id="rId53"/>
    <p:sldId id="314" r:id="rId54"/>
    <p:sldId id="315" r:id="rId55"/>
    <p:sldId id="316" r:id="rId56"/>
    <p:sldId id="317" r:id="rId57"/>
    <p:sldId id="318" r:id="rId58"/>
    <p:sldId id="319" r:id="rId59"/>
    <p:sldId id="320" r:id="rId60"/>
    <p:sldId id="321" r:id="rId61"/>
    <p:sldId id="322" r:id="rId62"/>
    <p:sldId id="323" r:id="rId63"/>
    <p:sldId id="324" r:id="rId64"/>
    <p:sldId id="325" r:id="rId6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45" autoAdjust="0"/>
    <p:restoredTop sz="88283" autoAdjust="0"/>
  </p:normalViewPr>
  <p:slideViewPr>
    <p:cSldViewPr snapToGrid="0" snapToObjects="1">
      <p:cViewPr varScale="1">
        <p:scale>
          <a:sx n="136" d="100"/>
          <a:sy n="136" d="100"/>
        </p:scale>
        <p:origin x="-212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notesMaster" Target="notesMasters/notesMaster1.xml"/><Relationship Id="rId67" Type="http://schemas.openxmlformats.org/officeDocument/2006/relationships/handoutMaster" Target="handoutMasters/handoutMaster1.xml"/><Relationship Id="rId68" Type="http://schemas.openxmlformats.org/officeDocument/2006/relationships/printerSettings" Target="printerSettings/printerSettings1.bin"/><Relationship Id="rId69" Type="http://schemas.openxmlformats.org/officeDocument/2006/relationships/presProps" Target="presProp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viewProps" Target="viewProps.xml"/><Relationship Id="rId71" Type="http://schemas.openxmlformats.org/officeDocument/2006/relationships/theme" Target="theme/theme1.xml"/><Relationship Id="rId72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022E9D-D1CE-E64B-A9ED-24FAA5B484C6}" type="datetimeFigureOut">
              <a:rPr lang="en-US" smtClean="0"/>
              <a:t>9/8/14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9269C0-EB7D-3C46-9969-9A83BA826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61024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EAFC84-F6EE-0C4D-8210-CEA735A98202}" type="datetimeFigureOut">
              <a:rPr lang="en-US" smtClean="0"/>
              <a:t>9/8/14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5A9ABB-9820-3444-8B34-32B33CDFD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19902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Maybe say how it has</a:t>
            </a:r>
            <a:r>
              <a:rPr lang="en-US" baseline="0" dirty="0" smtClean="0"/>
              <a:t> abated in recent years – seen in a decrease in RH over land – land temps continue to warm</a:t>
            </a:r>
          </a:p>
          <a:p>
            <a:r>
              <a:rPr lang="en-US" baseline="0" dirty="0" smtClean="0"/>
              <a:t>Possibly linked to greater warming over land than oceans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5A9ABB-9820-3444-8B34-32B33CDFD040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7669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5A9ABB-9820-3444-8B34-32B33CDFD040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5923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Insert</a:t>
            </a:r>
            <a:r>
              <a:rPr lang="en-US" baseline="0" dirty="0" smtClean="0"/>
              <a:t> figure 2.32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5A9ABB-9820-3444-8B34-32B33CDFD040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2208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Don’t animate “likely”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5A9ABB-9820-3444-8B34-32B33CDFD040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5923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Don’t animate “likely”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5A9ABB-9820-3444-8B34-32B33CDFD040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5923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5A9ABB-9820-3444-8B34-32B33CDFD040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5923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Maybe mention how since 1970 the strongest tropical cyclones North Atlantic storms have increased in frequency</a:t>
            </a:r>
            <a:r>
              <a:rPr lang="en-US" baseline="0" dirty="0" smtClean="0"/>
              <a:t> and intensity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5A9ABB-9820-3444-8B34-32B33CDFD040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8228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5A9ABB-9820-3444-8B34-32B33CDFD040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5923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5A9ABB-9820-3444-8B34-32B33CDFD040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5923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5A9ABB-9820-3444-8B34-32B33CDFD040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592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65248"/>
            <a:ext cx="7772400" cy="978408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352800"/>
            <a:ext cx="7772400" cy="877824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AEFA2-1A43-DC4D-9A54-C9053ADDD865}" type="datetime1">
              <a:rPr lang="en-US" smtClean="0"/>
              <a:t>9/8/14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5082" y="969264"/>
            <a:ext cx="3657600" cy="1161288"/>
          </a:xfrm>
        </p:spPr>
        <p:txBody>
          <a:bodyPr anchor="b">
            <a:noAutofit/>
          </a:bodyPr>
          <a:lstStyle>
            <a:lvl1pPr algn="l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63388" y="510988"/>
            <a:ext cx="3657600" cy="5553636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9853" y="2130552"/>
            <a:ext cx="3657600" cy="358444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10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49881-C941-DD4B-BE86-BA2D67D6A956}" type="datetime1">
              <a:rPr lang="en-US" smtClean="0"/>
              <a:t>9/8/14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51376"/>
            <a:ext cx="7776882" cy="1014984"/>
          </a:xfrm>
        </p:spPr>
        <p:txBody>
          <a:bodyPr anchor="b">
            <a:noAutofit/>
          </a:bodyPr>
          <a:lstStyle>
            <a:lvl1pPr algn="ctr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457199"/>
            <a:ext cx="5486400" cy="3644153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571" y="5181599"/>
            <a:ext cx="7776882" cy="950259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8E63E-F3FD-2144-8628-7C0F99F18024}" type="datetime1">
              <a:rPr lang="en-US" smtClean="0"/>
              <a:t>9/8/14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rybo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55141"/>
            <a:ext cx="7776882" cy="1013011"/>
          </a:xfrm>
        </p:spPr>
        <p:txBody>
          <a:bodyPr anchor="b">
            <a:noAutofit/>
          </a:bodyPr>
          <a:lstStyle>
            <a:lvl1pPr algn="ctr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571" y="5181599"/>
            <a:ext cx="7776882" cy="950259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E9972-F6C9-0C44-A6ED-7326A5DF6D90}" type="datetime1">
              <a:rPr lang="en-US" smtClean="0"/>
              <a:t>9/8/14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idx="13"/>
          </p:nvPr>
        </p:nvSpPr>
        <p:spPr>
          <a:xfrm>
            <a:off x="68580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6" name="Picture Placeholder 2"/>
          <p:cNvSpPr>
            <a:spLocks noGrp="1"/>
          </p:cNvSpPr>
          <p:nvPr>
            <p:ph type="pic" idx="14"/>
          </p:nvPr>
        </p:nvSpPr>
        <p:spPr>
          <a:xfrm>
            <a:off x="341249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7" name="Picture Placeholder 2"/>
          <p:cNvSpPr>
            <a:spLocks noGrp="1"/>
          </p:cNvSpPr>
          <p:nvPr>
            <p:ph type="pic" idx="15"/>
          </p:nvPr>
        </p:nvSpPr>
        <p:spPr>
          <a:xfrm>
            <a:off x="341249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8" name="Picture Placeholder 2"/>
          <p:cNvSpPr>
            <a:spLocks noGrp="1"/>
          </p:cNvSpPr>
          <p:nvPr>
            <p:ph type="pic" idx="16"/>
          </p:nvPr>
        </p:nvSpPr>
        <p:spPr>
          <a:xfrm>
            <a:off x="613918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9" name="Picture Placeholder 2"/>
          <p:cNvSpPr>
            <a:spLocks noGrp="1"/>
          </p:cNvSpPr>
          <p:nvPr>
            <p:ph type="pic" idx="17"/>
          </p:nvPr>
        </p:nvSpPr>
        <p:spPr>
          <a:xfrm>
            <a:off x="613918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2409B-C4BB-824E-9E1E-13245E4E933F}" type="datetime1">
              <a:rPr lang="en-US" smtClean="0"/>
              <a:t>9/8/14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533400"/>
            <a:ext cx="1600200" cy="5592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3400"/>
            <a:ext cx="6019800" cy="55927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09B57-3B90-6349-813A-B589991BEC66}" type="datetime1">
              <a:rPr lang="en-US" smtClean="0"/>
              <a:t>9/8/14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69141"/>
            <a:ext cx="7770813" cy="4257022"/>
          </a:xfrm>
        </p:spPr>
        <p:txBody>
          <a:bodyPr/>
          <a:lstStyle>
            <a:lvl1pPr marL="342900" indent="-342900">
              <a:spcBef>
                <a:spcPts val="800"/>
              </a:spcBef>
              <a:buFont typeface="Arial"/>
              <a:buChar char="•"/>
              <a:defRPr sz="2600">
                <a:latin typeface="Calibri"/>
              </a:defRPr>
            </a:lvl1pPr>
            <a:lvl2pPr marL="502920" indent="-246888">
              <a:buSzPct val="30000"/>
              <a:buFont typeface="Wingdings" charset="2"/>
              <a:buChar char="u"/>
              <a:defRPr sz="2400">
                <a:latin typeface="Calibri"/>
              </a:defRPr>
            </a:lvl2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9AA4A-6734-0047-A3C5-5FDD943E082A}" type="datetime1">
              <a:rPr lang="en-US" smtClean="0"/>
              <a:t>9/8/14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267200"/>
            <a:ext cx="7772400" cy="977153"/>
          </a:xfrm>
        </p:spPr>
        <p:txBody>
          <a:bodyPr anchor="b" anchorCtr="0">
            <a:no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799" y="5257800"/>
            <a:ext cx="7770813" cy="874058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E63A8-45FE-2449-AE8A-A1237497B00E}" type="datetime1">
              <a:rPr lang="en-US" smtClean="0"/>
              <a:t>9/8/14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540000">
            <a:off x="2056196" y="424650"/>
            <a:ext cx="5031609" cy="337580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buFont typeface="Arial" pitchFamily="34" charset="0"/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90600"/>
            <a:ext cx="7770813" cy="1743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756647"/>
            <a:ext cx="7770813" cy="1281953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3B550-1C93-DA4D-9FDA-8A2272190442}" type="datetime1">
              <a:rPr lang="en-US" smtClean="0"/>
              <a:t>9/8/14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60538"/>
            <a:ext cx="3611880" cy="4365625"/>
          </a:xfrm>
        </p:spPr>
        <p:txBody>
          <a:bodyPr>
            <a:normAutofit/>
          </a:bodyPr>
          <a:lstStyle>
            <a:lvl1pPr marL="342900" indent="-342900">
              <a:buFont typeface="Arial"/>
              <a:buChar char="•"/>
              <a:defRPr sz="2200"/>
            </a:lvl1pPr>
            <a:lvl2pPr marL="685800" indent="-336550">
              <a:buFont typeface="Arial"/>
              <a:buChar char="•"/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4733" y="1760538"/>
            <a:ext cx="3611880" cy="4365625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5EEA4-E2E6-9D46-8DE2-3B6AEBDD1602}" type="datetime1">
              <a:rPr lang="en-US" smtClean="0"/>
              <a:t>9/8/14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50895"/>
            <a:ext cx="3611880" cy="61408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438400"/>
            <a:ext cx="3611880" cy="36877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 marL="2398713" indent="-336550">
              <a:defRPr sz="1600"/>
            </a:lvl8pPr>
            <a:lvl9pPr marL="2398713" indent="-3365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45526" y="1550895"/>
            <a:ext cx="3611880" cy="61408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45526" y="2438400"/>
            <a:ext cx="3611880" cy="36877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 marL="2398713" indent="-336550">
              <a:defRPr sz="1600"/>
            </a:lvl8pPr>
            <a:lvl9pPr marL="2398713" indent="-3365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80E65-AA51-7941-9C2C-53C1072ED32A}" type="datetime1">
              <a:rPr lang="en-US" smtClean="0"/>
              <a:t>9/8/14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86205" y="2191871"/>
            <a:ext cx="3429000" cy="1588"/>
          </a:xfrm>
          <a:prstGeom prst="line">
            <a:avLst/>
          </a:prstGeom>
          <a:ln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936966" y="2191871"/>
            <a:ext cx="3429000" cy="1588"/>
          </a:xfrm>
          <a:prstGeom prst="line">
            <a:avLst/>
          </a:prstGeom>
          <a:ln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BAE3C-30B8-FE42-9EB9-F442C8E3B748}" type="datetime1">
              <a:rPr lang="en-US" smtClean="0"/>
              <a:t>9/8/14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45420-4EFE-E844-91D6-3CC00E397645}" type="datetime1">
              <a:rPr lang="en-US" smtClean="0"/>
              <a:t>9/8/14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905" y="971550"/>
            <a:ext cx="3657600" cy="1162050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457200"/>
            <a:ext cx="3657600" cy="56689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905" y="2133601"/>
            <a:ext cx="3657600" cy="3581400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B466F-9B92-EA4B-95ED-A4C619FE63FE}" type="datetime1">
              <a:rPr lang="en-US" smtClean="0"/>
              <a:t>9/8/14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752600"/>
            <a:ext cx="7770813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2043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208CB683-3B8E-6A48-AEDA-0059F9ED6887}" type="datetime1">
              <a:rPr lang="en-US" smtClean="0"/>
              <a:t>9/8/14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05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29100" y="6356350"/>
            <a:ext cx="685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FontTx/>
        <a:buBlip>
          <a:blip r:embed="rId16"/>
        </a:buBlip>
        <a:defRPr sz="24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FontTx/>
        <a:buBlip>
          <a:blip r:embed="rId16"/>
        </a:buBlip>
        <a:defRPr sz="22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FontTx/>
        <a:buBlip>
          <a:blip r:embed="rId16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FontTx/>
        <a:buBlip>
          <a:blip r:embed="rId16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FontTx/>
        <a:buBlip>
          <a:blip r:embed="rId16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5pPr>
      <a:lvl6pPr marL="2055813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6pPr>
      <a:lvl7pPr marL="2398713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7pPr>
      <a:lvl8pPr marL="2743200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8pPr>
      <a:lvl9pPr marL="3087688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6.png"/><Relationship Id="rId3" Type="http://schemas.openxmlformats.org/officeDocument/2006/relationships/image" Target="../media/image3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9.png"/><Relationship Id="rId3" Type="http://schemas.openxmlformats.org/officeDocument/2006/relationships/image" Target="../media/image3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Relationship Id="rId3" Type="http://schemas.openxmlformats.org/officeDocument/2006/relationships/image" Target="../media/image30.jp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1.png"/><Relationship Id="rId3" Type="http://schemas.openxmlformats.org/officeDocument/2006/relationships/image" Target="../media/image3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1463" y="2365248"/>
            <a:ext cx="8440614" cy="978408"/>
          </a:xfrm>
        </p:spPr>
        <p:txBody>
          <a:bodyPr/>
          <a:lstStyle/>
          <a:p>
            <a:r>
              <a:rPr lang="en-US" sz="3600" u="sng" dirty="0" smtClean="0"/>
              <a:t>IPCC </a:t>
            </a:r>
            <a:r>
              <a:rPr lang="en-US" sz="3600" u="sng" smtClean="0"/>
              <a:t>WG1 </a:t>
            </a:r>
            <a:r>
              <a:rPr lang="en-US" sz="3600" u="sng" smtClean="0"/>
              <a:t>AR5 </a:t>
            </a:r>
            <a:r>
              <a:rPr lang="en-US" sz="3600" u="sng" dirty="0" smtClean="0"/>
              <a:t>Chapter 2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Observations: Atmosphere and Surface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7772400" cy="877824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Calibri"/>
                <a:cs typeface="Calibri"/>
              </a:rPr>
              <a:t>Rob Nelson, Andy </a:t>
            </a:r>
            <a:r>
              <a:rPr lang="en-US" sz="2400" dirty="0" err="1" smtClean="0">
                <a:latin typeface="Calibri"/>
                <a:cs typeface="Calibri"/>
              </a:rPr>
              <a:t>Manaster</a:t>
            </a:r>
            <a:endParaRPr lang="en-US" sz="2400" dirty="0" smtClean="0">
              <a:latin typeface="Calibri"/>
              <a:cs typeface="Calibri"/>
            </a:endParaRPr>
          </a:p>
          <a:p>
            <a:r>
              <a:rPr lang="en-US" sz="2400" dirty="0" smtClean="0">
                <a:latin typeface="Calibri"/>
                <a:cs typeface="Calibri"/>
              </a:rPr>
              <a:t>09/08/2014</a:t>
            </a:r>
            <a:endParaRPr lang="en-US" sz="2400" dirty="0">
              <a:latin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7211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Nitrous Oxide (N</a:t>
            </a:r>
            <a:r>
              <a:rPr lang="en-US" baseline="-25000" dirty="0" smtClean="0"/>
              <a:t>2</a:t>
            </a:r>
            <a:r>
              <a:rPr lang="en-US" dirty="0" smtClean="0"/>
              <a:t>O)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10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419" y="1641050"/>
            <a:ext cx="5195701" cy="4485113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450680" y="1869141"/>
            <a:ext cx="3693320" cy="4257022"/>
          </a:xfrm>
        </p:spPr>
        <p:txBody>
          <a:bodyPr>
            <a:normAutofit/>
          </a:bodyPr>
          <a:lstStyle/>
          <a:p>
            <a:r>
              <a:rPr lang="en-US" dirty="0" smtClean="0"/>
              <a:t>1750 = </a:t>
            </a:r>
            <a:r>
              <a:rPr lang="en-US" u="sng" dirty="0" smtClean="0"/>
              <a:t>270 ± 7</a:t>
            </a:r>
            <a:r>
              <a:rPr lang="en-US" dirty="0" smtClean="0"/>
              <a:t> ppb </a:t>
            </a:r>
          </a:p>
          <a:p>
            <a:r>
              <a:rPr lang="en-US" dirty="0" smtClean="0"/>
              <a:t>2011 = </a:t>
            </a:r>
            <a:r>
              <a:rPr lang="en-US" u="sng" dirty="0" smtClean="0"/>
              <a:t>324.2</a:t>
            </a:r>
            <a:r>
              <a:rPr lang="en-US" dirty="0" smtClean="0"/>
              <a:t> ppb</a:t>
            </a:r>
          </a:p>
          <a:p>
            <a:r>
              <a:rPr lang="en-US" dirty="0" smtClean="0"/>
              <a:t>20% increase</a:t>
            </a:r>
          </a:p>
          <a:p>
            <a:r>
              <a:rPr lang="en-US" dirty="0" smtClean="0"/>
              <a:t>Soils treated with nitrogen fertilizer</a:t>
            </a:r>
          </a:p>
          <a:p>
            <a:r>
              <a:rPr lang="en-US" dirty="0" smtClean="0"/>
              <a:t>Third most important well-mixed GHG! (CFC-12 has decreased)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6574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259901"/>
            <a:ext cx="7770813" cy="3611404"/>
          </a:xfrm>
        </p:spPr>
        <p:txBody>
          <a:bodyPr/>
          <a:lstStyle/>
          <a:p>
            <a:pPr marL="256032" lvl="1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lvl="1"/>
            <a:r>
              <a:rPr lang="en-US" dirty="0" smtClean="0"/>
              <a:t>CFCs </a:t>
            </a:r>
            <a:r>
              <a:rPr lang="en-US" dirty="0"/>
              <a:t>(Chlorofluorocarbons)</a:t>
            </a:r>
          </a:p>
          <a:p>
            <a:pPr lvl="1"/>
            <a:r>
              <a:rPr lang="en-US" dirty="0"/>
              <a:t>HCFCs (</a:t>
            </a:r>
            <a:r>
              <a:rPr lang="en-US" dirty="0" err="1"/>
              <a:t>Hydrochlorofluorocarbons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HFCs (</a:t>
            </a:r>
            <a:r>
              <a:rPr lang="en-US" dirty="0" err="1"/>
              <a:t>Hydrofluorocarbons</a:t>
            </a:r>
            <a:r>
              <a:rPr lang="en-US" dirty="0"/>
              <a:t>)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11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85800" y="1828800"/>
            <a:ext cx="7770813" cy="1919343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+mn-cs"/>
              </a:defRPr>
            </a:lvl1pPr>
            <a:lvl2pPr marL="502920" indent="-246888" algn="l" defTabSz="914400" rtl="0" eaLnBrk="1" latinLnBrk="0" hangingPunct="1">
              <a:spcBef>
                <a:spcPts val="600"/>
              </a:spcBef>
              <a:buSzPct val="30000"/>
              <a:buFont typeface="Wingdings" charset="2"/>
              <a:buChar char="u"/>
              <a:defRPr sz="20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55813" indent="-33655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398713" indent="-33655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43200" indent="-33655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087688" indent="-33655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kern="1200" dirty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For ozone-depleting substances (Montreal Protocol gases), it is </a:t>
            </a:r>
            <a:r>
              <a:rPr lang="en-US" sz="2800" u="sng" dirty="0" smtClean="0"/>
              <a:t>________</a:t>
            </a:r>
            <a:r>
              <a:rPr lang="en-US" sz="2800" dirty="0" smtClean="0"/>
              <a:t> </a:t>
            </a:r>
            <a:r>
              <a:rPr lang="en-US" sz="2800" dirty="0"/>
              <a:t>that the global mean abundances of major chlorofluorocarbons (CFCs) are </a:t>
            </a:r>
            <a:r>
              <a:rPr lang="en-US" sz="2800" u="sng" dirty="0" smtClean="0"/>
              <a:t>__________</a:t>
            </a:r>
            <a:r>
              <a:rPr lang="en-US" sz="2800" dirty="0" smtClean="0"/>
              <a:t> </a:t>
            </a:r>
            <a:r>
              <a:rPr lang="en-US" sz="2800" dirty="0"/>
              <a:t>and HCFCs are </a:t>
            </a:r>
            <a:r>
              <a:rPr lang="en-US" sz="2800" u="sng" dirty="0" smtClean="0"/>
              <a:t>_________</a:t>
            </a:r>
            <a:r>
              <a:rPr lang="en-US" sz="2800" dirty="0" smtClean="0"/>
              <a:t>. 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4202640" y="2242263"/>
            <a:ext cx="13009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libri"/>
                <a:cs typeface="Calibri"/>
              </a:rPr>
              <a:t>certain</a:t>
            </a:r>
            <a:endParaRPr lang="en-US" sz="2800" dirty="0">
              <a:latin typeface="Calibri"/>
              <a:cs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69228" y="3085291"/>
            <a:ext cx="18906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libri"/>
                <a:cs typeface="Calibri"/>
              </a:rPr>
              <a:t>decreasing</a:t>
            </a:r>
            <a:endParaRPr lang="en-US" sz="2800" dirty="0">
              <a:latin typeface="Calibri"/>
              <a:cs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37941" y="3090839"/>
            <a:ext cx="18274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libri"/>
                <a:cs typeface="Calibri"/>
              </a:rPr>
              <a:t>increasing</a:t>
            </a:r>
            <a:endParaRPr lang="en-US" sz="2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995472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924" y="121023"/>
            <a:ext cx="3634154" cy="142987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CFCs/HFCs/HCFCs/etc.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12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6003" y="62408"/>
            <a:ext cx="4958415" cy="6736977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47" y="5847110"/>
            <a:ext cx="4562230" cy="953302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44230" y="1869141"/>
            <a:ext cx="3712308" cy="42570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+mn-cs"/>
              </a:defRPr>
            </a:lvl1pPr>
            <a:lvl2pPr marL="502920" indent="-246888" algn="l" defTabSz="914400" rtl="0" eaLnBrk="1" latinLnBrk="0" hangingPunct="1">
              <a:spcBef>
                <a:spcPts val="600"/>
              </a:spcBef>
              <a:buSzPct val="30000"/>
              <a:buFont typeface="Wingdings" charset="2"/>
              <a:buChar char="u"/>
              <a:defRPr sz="20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FontTx/>
              <a:buBlip>
                <a:blip r:embed="rId4"/>
              </a:buBlip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FontTx/>
              <a:buBlip>
                <a:blip r:embed="rId4"/>
              </a:buBlip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FontTx/>
              <a:buBlip>
                <a:blip r:embed="rId4"/>
              </a:buBlip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55813" indent="-33655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398713" indent="-33655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43200" indent="-33655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087688" indent="-33655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lang="en-US" sz="1800" kern="1200" dirty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800"/>
              </a:spcBef>
            </a:pPr>
            <a:r>
              <a:rPr lang="en-US" dirty="0" smtClean="0"/>
              <a:t>Many CFCs replaced (via Montreal Protocol)</a:t>
            </a:r>
            <a:r>
              <a:rPr lang="en-US" i="1" dirty="0" smtClean="0"/>
              <a:t> </a:t>
            </a:r>
            <a:r>
              <a:rPr lang="en-US" dirty="0" smtClean="0"/>
              <a:t>by HCFCs/HFCs</a:t>
            </a:r>
          </a:p>
          <a:p>
            <a:pPr lvl="1">
              <a:spcBef>
                <a:spcPts val="800"/>
              </a:spcBef>
            </a:pPr>
            <a:r>
              <a:rPr lang="en-US" dirty="0" smtClean="0"/>
              <a:t>Success!</a:t>
            </a:r>
          </a:p>
          <a:p>
            <a:pPr>
              <a:spcBef>
                <a:spcPts val="800"/>
              </a:spcBef>
            </a:pPr>
            <a:r>
              <a:rPr lang="en-US" dirty="0" smtClean="0"/>
              <a:t>HCFCs are “transitional substitutes”</a:t>
            </a:r>
          </a:p>
          <a:p>
            <a:pPr>
              <a:spcBef>
                <a:spcPts val="800"/>
              </a:spcBef>
            </a:pPr>
            <a:r>
              <a:rPr lang="en-US" dirty="0" smtClean="0"/>
              <a:t>Growing GHGs: &lt;1% contribution to RF</a:t>
            </a:r>
          </a:p>
          <a:p>
            <a:pPr>
              <a:spcBef>
                <a:spcPts val="800"/>
              </a:spcBef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406847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7770813" cy="1469566"/>
          </a:xfrm>
          <a:ln w="1905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2800" dirty="0"/>
              <a:t>Because of large variability and relatively short data records, </a:t>
            </a:r>
            <a:r>
              <a:rPr lang="en-US" sz="2800" i="1" dirty="0" smtClean="0"/>
              <a:t>confidence</a:t>
            </a:r>
            <a:r>
              <a:rPr lang="en-US" sz="2800" dirty="0" smtClean="0"/>
              <a:t> </a:t>
            </a:r>
            <a:r>
              <a:rPr lang="en-US" sz="2800" dirty="0"/>
              <a:t>in stratospheric H</a:t>
            </a:r>
            <a:r>
              <a:rPr lang="en-US" sz="2800" baseline="-25000" dirty="0"/>
              <a:t>2</a:t>
            </a:r>
            <a:r>
              <a:rPr lang="en-US" sz="2800" dirty="0"/>
              <a:t>O </a:t>
            </a:r>
            <a:r>
              <a:rPr lang="en-US" sz="2800" dirty="0" err="1"/>
              <a:t>vapour</a:t>
            </a:r>
            <a:r>
              <a:rPr lang="en-US" sz="2800" dirty="0"/>
              <a:t> trends is </a:t>
            </a:r>
            <a:r>
              <a:rPr lang="en-US" sz="2800" u="sng" dirty="0" smtClean="0"/>
              <a:t>________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13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46714" y="2672672"/>
            <a:ext cx="1152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Calibri"/>
                <a:cs typeface="Calibri"/>
              </a:rPr>
              <a:t>low</a:t>
            </a:r>
            <a:endParaRPr lang="en-US" sz="2800" i="1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37212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Stratospheric H</a:t>
            </a:r>
            <a:r>
              <a:rPr lang="en-US" baseline="-25000" dirty="0" smtClean="0"/>
              <a:t>2</a:t>
            </a:r>
            <a:r>
              <a:rPr lang="en-US" dirty="0" smtClean="0"/>
              <a:t>O </a:t>
            </a:r>
            <a:r>
              <a:rPr lang="en-US" dirty="0" err="1" smtClean="0"/>
              <a:t>Vapo</a:t>
            </a:r>
            <a:r>
              <a:rPr lang="en-US" dirty="0" smtClean="0"/>
              <a:t>[u]r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02869" y="6356350"/>
            <a:ext cx="685800" cy="365125"/>
          </a:xfrm>
        </p:spPr>
        <p:txBody>
          <a:bodyPr/>
          <a:lstStyle/>
          <a:p>
            <a:fld id="{9C1F5A0A-F6FC-4FFD-9B49-0DA8697211D9}" type="slidenum">
              <a:rPr lang="en-US" smtClean="0"/>
              <a:t>14</a:t>
            </a:fld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46538" y="1488150"/>
            <a:ext cx="8929077" cy="19017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+mn-cs"/>
              </a:defRPr>
            </a:lvl1pPr>
            <a:lvl2pPr marL="502920" indent="-246888" algn="l" defTabSz="914400" rtl="0" eaLnBrk="1" latinLnBrk="0" hangingPunct="1">
              <a:spcBef>
                <a:spcPts val="600"/>
              </a:spcBef>
              <a:buSzPct val="30000"/>
              <a:buFont typeface="Wingdings" charset="2"/>
              <a:buChar char="u"/>
              <a:defRPr sz="20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55813" indent="-33655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398713" indent="-33655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43200" indent="-33655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087688" indent="-33655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kern="1200" dirty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800"/>
              </a:spcBef>
            </a:pPr>
            <a:r>
              <a:rPr lang="en-US" sz="2300" i="1" dirty="0" smtClean="0"/>
              <a:t>In situ</a:t>
            </a:r>
            <a:r>
              <a:rPr lang="en-US" sz="2300" dirty="0" smtClean="0"/>
              <a:t>, Boulder; Satellites (SAGE II, HALOE, Aura MLS, </a:t>
            </a:r>
            <a:r>
              <a:rPr lang="en-US" sz="2300" dirty="0" err="1" smtClean="0"/>
              <a:t>Envisat</a:t>
            </a:r>
            <a:r>
              <a:rPr lang="en-US" sz="2300" dirty="0" smtClean="0"/>
              <a:t> MIPAS)</a:t>
            </a:r>
          </a:p>
          <a:p>
            <a:pPr>
              <a:spcBef>
                <a:spcPts val="800"/>
              </a:spcBef>
            </a:pPr>
            <a:r>
              <a:rPr lang="en-US" sz="2300" dirty="0" smtClean="0"/>
              <a:t>High variability, no trend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9307" y="2495078"/>
            <a:ext cx="6556336" cy="4222725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551989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799"/>
            <a:ext cx="7770813" cy="1028609"/>
          </a:xfrm>
          <a:ln w="1905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2800" dirty="0"/>
              <a:t>It is </a:t>
            </a:r>
            <a:r>
              <a:rPr lang="en-US" sz="2800" u="sng" dirty="0" smtClean="0"/>
              <a:t>_________</a:t>
            </a:r>
            <a:r>
              <a:rPr lang="en-US" sz="2800" dirty="0" smtClean="0"/>
              <a:t> </a:t>
            </a:r>
            <a:r>
              <a:rPr lang="en-US" sz="2800" dirty="0"/>
              <a:t>that global stratospheric ozone has </a:t>
            </a:r>
            <a:r>
              <a:rPr lang="en-US" sz="2800" u="sng" dirty="0" smtClean="0"/>
              <a:t>_________</a:t>
            </a:r>
            <a:r>
              <a:rPr lang="en-US" sz="2800" dirty="0" smtClean="0"/>
              <a:t> </a:t>
            </a:r>
            <a:r>
              <a:rPr lang="en-US" sz="2800" dirty="0"/>
              <a:t>from pre-1980 values.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15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915988" y="1811162"/>
            <a:ext cx="1426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libri"/>
                <a:cs typeface="Calibri"/>
              </a:rPr>
              <a:t>certain</a:t>
            </a:r>
            <a:endParaRPr lang="en-US" sz="2800" dirty="0">
              <a:latin typeface="Calibri"/>
              <a:cs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10149" y="2229581"/>
            <a:ext cx="17530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libri"/>
                <a:cs typeface="Calibri"/>
              </a:rPr>
              <a:t>declined</a:t>
            </a:r>
            <a:endParaRPr lang="en-US" sz="2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37999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Stratospheric Ozone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16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238" y="1807306"/>
            <a:ext cx="5175953" cy="2060331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659" y="4014164"/>
            <a:ext cx="4939110" cy="1480267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627079" y="1869141"/>
            <a:ext cx="3263086" cy="4257022"/>
          </a:xfrm>
        </p:spPr>
        <p:txBody>
          <a:bodyPr/>
          <a:lstStyle/>
          <a:p>
            <a:r>
              <a:rPr lang="en-US" dirty="0" smtClean="0"/>
              <a:t>Decrease in 1980s</a:t>
            </a:r>
          </a:p>
          <a:p>
            <a:r>
              <a:rPr lang="en-US" dirty="0" smtClean="0"/>
              <a:t>Constant now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32964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17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7770813" cy="2862994"/>
          </a:xfrm>
          <a:ln w="1905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2800" i="1" dirty="0" smtClean="0"/>
              <a:t>Confidence</a:t>
            </a:r>
            <a:r>
              <a:rPr lang="en-US" sz="2800" dirty="0" smtClean="0"/>
              <a:t> is </a:t>
            </a:r>
            <a:r>
              <a:rPr lang="en-US" sz="2800" i="1" u="sng" dirty="0" smtClean="0"/>
              <a:t>________</a:t>
            </a:r>
            <a:r>
              <a:rPr lang="en-US" sz="2800" dirty="0" smtClean="0"/>
              <a:t> in large-scale </a:t>
            </a:r>
            <a:r>
              <a:rPr lang="en-US" sz="2800" u="sng" dirty="0" smtClean="0"/>
              <a:t>_________</a:t>
            </a:r>
            <a:r>
              <a:rPr lang="en-US" sz="2800" dirty="0" smtClean="0"/>
              <a:t> of tropospheric ozone across the Northern Hemisphere (NH) since the 1970s. </a:t>
            </a:r>
          </a:p>
          <a:p>
            <a:r>
              <a:rPr lang="en-US" sz="2800" i="1" dirty="0"/>
              <a:t>Confidence</a:t>
            </a:r>
            <a:r>
              <a:rPr lang="en-US" sz="2800" dirty="0"/>
              <a:t> is </a:t>
            </a:r>
            <a:r>
              <a:rPr lang="en-US" sz="2800" u="sng" dirty="0" smtClean="0"/>
              <a:t>_______</a:t>
            </a:r>
            <a:r>
              <a:rPr lang="en-US" sz="2800" dirty="0" smtClean="0"/>
              <a:t> </a:t>
            </a:r>
            <a:r>
              <a:rPr lang="en-US" sz="2800" dirty="0"/>
              <a:t>in ozone changes across the Southern </a:t>
            </a:r>
            <a:r>
              <a:rPr lang="en-US" sz="2800" dirty="0" smtClean="0"/>
              <a:t>Hemisphere </a:t>
            </a:r>
            <a:r>
              <a:rPr lang="en-US" sz="2800" dirty="0"/>
              <a:t>(SH) owing to limited measurements.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33232" y="1819981"/>
            <a:ext cx="1737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Calibri"/>
                <a:cs typeface="Calibri"/>
              </a:rPr>
              <a:t>medium</a:t>
            </a:r>
            <a:endParaRPr lang="en-US" sz="2800" i="1" dirty="0">
              <a:latin typeface="Calibri"/>
              <a:cs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10014" y="1828800"/>
            <a:ext cx="15267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libri"/>
                <a:cs typeface="Calibri"/>
              </a:rPr>
              <a:t>increases</a:t>
            </a:r>
            <a:endParaRPr lang="en-US" sz="2800" dirty="0">
              <a:latin typeface="Calibri"/>
              <a:cs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44912" y="3195935"/>
            <a:ext cx="1152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Calibri"/>
                <a:cs typeface="Calibri"/>
              </a:rPr>
              <a:t>low</a:t>
            </a:r>
            <a:endParaRPr lang="en-US" sz="2800" i="1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12986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Tropospheric Ozone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658" y="1869141"/>
            <a:ext cx="4086124" cy="4257022"/>
          </a:xfrm>
        </p:spPr>
        <p:txBody>
          <a:bodyPr/>
          <a:lstStyle/>
          <a:p>
            <a:r>
              <a:rPr lang="en-US" dirty="0" smtClean="0"/>
              <a:t>Short-lived, high regional variable</a:t>
            </a:r>
          </a:p>
          <a:p>
            <a:r>
              <a:rPr lang="en-US" dirty="0" smtClean="0"/>
              <a:t>Constant or decreased in N. America and W. Europe</a:t>
            </a:r>
          </a:p>
          <a:p>
            <a:r>
              <a:rPr lang="en-US" dirty="0" smtClean="0"/>
              <a:t>Strong increase in East Asia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18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4830" y="1869141"/>
            <a:ext cx="4852915" cy="4158474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8132341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baseline="-25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19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85800" y="1828802"/>
            <a:ext cx="7770813" cy="1857608"/>
          </a:xfrm>
          <a:ln w="1905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2800" dirty="0"/>
              <a:t>NO</a:t>
            </a:r>
            <a:r>
              <a:rPr lang="en-US" sz="2800" baseline="-25000" dirty="0"/>
              <a:t>2</a:t>
            </a:r>
            <a:r>
              <a:rPr lang="en-US" sz="2800" dirty="0"/>
              <a:t> has </a:t>
            </a:r>
            <a:r>
              <a:rPr lang="en-US" sz="2800" i="1" u="sng" dirty="0" smtClean="0"/>
              <a:t>_______</a:t>
            </a:r>
            <a:r>
              <a:rPr lang="en-US" sz="2800" dirty="0" smtClean="0"/>
              <a:t> </a:t>
            </a:r>
            <a:r>
              <a:rPr lang="en-US" sz="2800" u="sng" dirty="0" smtClean="0"/>
              <a:t>_________</a:t>
            </a:r>
            <a:r>
              <a:rPr lang="en-US" sz="2800" dirty="0" smtClean="0"/>
              <a:t> </a:t>
            </a:r>
            <a:r>
              <a:rPr lang="en-US" sz="2800" dirty="0"/>
              <a:t>by 30 to 50% in Europe and North America and </a:t>
            </a:r>
            <a:r>
              <a:rPr lang="en-US" sz="2800" u="sng" dirty="0" smtClean="0"/>
              <a:t>_________</a:t>
            </a:r>
            <a:r>
              <a:rPr lang="en-US" sz="2800" dirty="0" smtClean="0"/>
              <a:t> </a:t>
            </a:r>
            <a:r>
              <a:rPr lang="en-US" sz="2800" dirty="0"/>
              <a:t>by more than a factor of 2 in Asia since the mid-1990s.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39172" y="1819982"/>
            <a:ext cx="1152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Calibri"/>
                <a:cs typeface="Calibri"/>
              </a:rPr>
              <a:t>likely</a:t>
            </a:r>
            <a:endParaRPr lang="en-US" sz="2800" i="1" dirty="0">
              <a:latin typeface="Calibri"/>
              <a:cs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35070" y="1819982"/>
            <a:ext cx="16679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libri"/>
                <a:cs typeface="Calibri"/>
              </a:rPr>
              <a:t>decreased</a:t>
            </a:r>
            <a:endParaRPr lang="en-US" sz="2800" dirty="0">
              <a:latin typeface="Calibri"/>
              <a:cs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20591" y="2233113"/>
            <a:ext cx="16061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libri"/>
                <a:cs typeface="Calibri"/>
              </a:rPr>
              <a:t>increased</a:t>
            </a:r>
            <a:endParaRPr lang="en-US" sz="2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099728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Authors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69141"/>
            <a:ext cx="8116430" cy="4257022"/>
          </a:xfrm>
        </p:spPr>
        <p:txBody>
          <a:bodyPr>
            <a:normAutofit/>
          </a:bodyPr>
          <a:lstStyle/>
          <a:p>
            <a:r>
              <a:rPr lang="en-US" u="sng" dirty="0"/>
              <a:t>Coordinating Lead </a:t>
            </a:r>
            <a:r>
              <a:rPr lang="en-US" u="sng" dirty="0" smtClean="0"/>
              <a:t>Authors:</a:t>
            </a:r>
          </a:p>
          <a:p>
            <a:pPr marL="256032" lvl="1" indent="0">
              <a:buNone/>
            </a:pPr>
            <a:r>
              <a:rPr lang="en-US" dirty="0" smtClean="0"/>
              <a:t>Dennis </a:t>
            </a:r>
            <a:r>
              <a:rPr lang="en-US" dirty="0"/>
              <a:t>L. Hartmann (USA), Albert M.G. Klein Tank (Netherlands), </a:t>
            </a:r>
            <a:r>
              <a:rPr lang="en-US" dirty="0" err="1"/>
              <a:t>Matilde</a:t>
            </a:r>
            <a:r>
              <a:rPr lang="en-US" dirty="0"/>
              <a:t> </a:t>
            </a:r>
            <a:r>
              <a:rPr lang="en-US" dirty="0" err="1"/>
              <a:t>Rusticucci</a:t>
            </a:r>
            <a:r>
              <a:rPr lang="en-US" dirty="0"/>
              <a:t> (Argentina</a:t>
            </a:r>
            <a:r>
              <a:rPr lang="en-US" dirty="0" smtClean="0"/>
              <a:t>)</a:t>
            </a:r>
          </a:p>
          <a:p>
            <a:r>
              <a:rPr lang="en-US" u="sng" dirty="0"/>
              <a:t>Lead </a:t>
            </a:r>
            <a:r>
              <a:rPr lang="en-US" u="sng" dirty="0" smtClean="0"/>
              <a:t>Authors:</a:t>
            </a:r>
          </a:p>
          <a:p>
            <a:pPr marL="256032" lvl="1" indent="0">
              <a:buNone/>
            </a:pPr>
            <a:r>
              <a:rPr lang="en-US" dirty="0" smtClean="0"/>
              <a:t>Lisa </a:t>
            </a:r>
            <a:r>
              <a:rPr lang="en-US" dirty="0"/>
              <a:t>V. Alexander (Australia), Stefan </a:t>
            </a:r>
            <a:r>
              <a:rPr lang="en-US" dirty="0" err="1"/>
              <a:t>Brönnimann</a:t>
            </a:r>
            <a:r>
              <a:rPr lang="en-US" dirty="0"/>
              <a:t> (Switzerland), </a:t>
            </a:r>
            <a:r>
              <a:rPr lang="en-US" dirty="0" err="1"/>
              <a:t>Yassine</a:t>
            </a:r>
            <a:r>
              <a:rPr lang="en-US" dirty="0"/>
              <a:t> Abdul-</a:t>
            </a:r>
            <a:r>
              <a:rPr lang="en-US" dirty="0" err="1"/>
              <a:t>Rahman</a:t>
            </a:r>
            <a:r>
              <a:rPr lang="en-US" dirty="0"/>
              <a:t> </a:t>
            </a:r>
            <a:r>
              <a:rPr lang="en-US" dirty="0" err="1"/>
              <a:t>Charabi</a:t>
            </a:r>
            <a:r>
              <a:rPr lang="en-US" dirty="0"/>
              <a:t> (Oman), Frank J. </a:t>
            </a:r>
            <a:r>
              <a:rPr lang="en-US" dirty="0" err="1"/>
              <a:t>Dentener</a:t>
            </a:r>
            <a:r>
              <a:rPr lang="en-US" dirty="0"/>
              <a:t> (EU/Netherlands), Edward J. </a:t>
            </a:r>
            <a:r>
              <a:rPr lang="en-US" dirty="0" err="1"/>
              <a:t>Dlugokencky</a:t>
            </a:r>
            <a:r>
              <a:rPr lang="en-US" dirty="0"/>
              <a:t> (USA), David R. </a:t>
            </a:r>
            <a:r>
              <a:rPr lang="en-US" dirty="0" err="1"/>
              <a:t>Easterling</a:t>
            </a:r>
            <a:r>
              <a:rPr lang="en-US" dirty="0"/>
              <a:t> (USA), Alexey Kaplan (USA), Brian J. </a:t>
            </a:r>
            <a:r>
              <a:rPr lang="en-US" dirty="0" err="1"/>
              <a:t>Soden</a:t>
            </a:r>
            <a:r>
              <a:rPr lang="en-US" dirty="0"/>
              <a:t> (USA), Peter W. Thorne (USA/Norway/UK), Martin Wild (Switzerland), </a:t>
            </a:r>
            <a:r>
              <a:rPr lang="en-US" dirty="0" err="1"/>
              <a:t>Panmao</a:t>
            </a:r>
            <a:r>
              <a:rPr lang="en-US" dirty="0"/>
              <a:t> </a:t>
            </a:r>
            <a:r>
              <a:rPr lang="en-US" dirty="0" err="1"/>
              <a:t>Zhai</a:t>
            </a:r>
            <a:r>
              <a:rPr lang="en-US" dirty="0"/>
              <a:t> (China)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1617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</a:t>
            </a:r>
            <a:r>
              <a:rPr lang="en-US" baseline="-25000" dirty="0"/>
              <a:t>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20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5476" y="1550894"/>
            <a:ext cx="4940730" cy="4249616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58275" y="1869141"/>
            <a:ext cx="4013200" cy="4257022"/>
          </a:xfrm>
        </p:spPr>
        <p:txBody>
          <a:bodyPr/>
          <a:lstStyle/>
          <a:p>
            <a:r>
              <a:rPr lang="en-US" dirty="0" smtClean="0"/>
              <a:t>Satellite column measurements</a:t>
            </a:r>
          </a:p>
          <a:p>
            <a:r>
              <a:rPr lang="en-US" dirty="0" smtClean="0"/>
              <a:t>NO</a:t>
            </a:r>
            <a:r>
              <a:rPr lang="en-US" baseline="-25000" dirty="0" smtClean="0"/>
              <a:t>X</a:t>
            </a:r>
            <a:r>
              <a:rPr lang="en-US" dirty="0" smtClean="0"/>
              <a:t> emission reductions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8905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21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85800" y="1828802"/>
            <a:ext cx="7770813" cy="1857607"/>
          </a:xfrm>
          <a:ln w="1905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2800" dirty="0"/>
              <a:t>It is </a:t>
            </a:r>
            <a:r>
              <a:rPr lang="en-US" sz="2800" u="sng" dirty="0" smtClean="0"/>
              <a:t>_________</a:t>
            </a:r>
            <a:r>
              <a:rPr lang="en-US" sz="2800" i="1" dirty="0" smtClean="0"/>
              <a:t> </a:t>
            </a:r>
            <a:r>
              <a:rPr lang="en-US" sz="2800" dirty="0"/>
              <a:t>that aerosol column amounts have </a:t>
            </a:r>
            <a:r>
              <a:rPr lang="en-US" sz="2800" u="sng" dirty="0" smtClean="0"/>
              <a:t>_________</a:t>
            </a:r>
            <a:r>
              <a:rPr lang="en-US" sz="2800" dirty="0" smtClean="0"/>
              <a:t> </a:t>
            </a:r>
            <a:r>
              <a:rPr lang="en-US" sz="2800" dirty="0"/>
              <a:t>over Europe and the eastern USA since the mid 1990s and </a:t>
            </a:r>
            <a:r>
              <a:rPr lang="en-US" sz="2800" u="sng" dirty="0" smtClean="0"/>
              <a:t>_________</a:t>
            </a:r>
            <a:r>
              <a:rPr lang="en-US" sz="2800" dirty="0" smtClean="0"/>
              <a:t> </a:t>
            </a:r>
            <a:r>
              <a:rPr lang="en-US" sz="2800" dirty="0"/>
              <a:t>over eastern and southern Asia since 2000</a:t>
            </a:r>
            <a:r>
              <a:rPr lang="en-US" sz="2800" dirty="0" smtClean="0"/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54202" y="1828802"/>
            <a:ext cx="2029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Calibri"/>
                <a:cs typeface="Calibri"/>
              </a:rPr>
              <a:t>very likely</a:t>
            </a:r>
            <a:endParaRPr lang="en-US" sz="2800" i="1" dirty="0">
              <a:latin typeface="Calibri"/>
              <a:cs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01156" y="2241934"/>
            <a:ext cx="14209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libri"/>
                <a:cs typeface="Calibri"/>
              </a:rPr>
              <a:t>declined</a:t>
            </a:r>
            <a:endParaRPr lang="en-US" sz="2800" dirty="0">
              <a:latin typeface="Calibri"/>
              <a:cs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96805" y="2674071"/>
            <a:ext cx="15797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libri"/>
                <a:cs typeface="Calibri"/>
              </a:rPr>
              <a:t>increased</a:t>
            </a:r>
            <a:endParaRPr lang="en-US" sz="2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829062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2616" y="1869141"/>
            <a:ext cx="3751384" cy="4257022"/>
          </a:xfrm>
        </p:spPr>
        <p:txBody>
          <a:bodyPr/>
          <a:lstStyle/>
          <a:p>
            <a:r>
              <a:rPr lang="en-US" dirty="0" smtClean="0"/>
              <a:t>Sun photometers (AERONET); visibility; satellites (MODIS, AVHRR, </a:t>
            </a:r>
            <a:r>
              <a:rPr lang="en-US" dirty="0" err="1" smtClean="0"/>
              <a:t>SeaWiFS</a:t>
            </a:r>
            <a:r>
              <a:rPr lang="en-US" dirty="0" smtClean="0"/>
              <a:t>)</a:t>
            </a:r>
          </a:p>
          <a:p>
            <a:r>
              <a:rPr lang="en-US" dirty="0" smtClean="0"/>
              <a:t>Strong regional variance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22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43" y="1869141"/>
            <a:ext cx="5330373" cy="3064321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0752152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828800"/>
            <a:ext cx="7770813" cy="1429871"/>
          </a:xfrm>
        </p:spPr>
        <p:txBody>
          <a:bodyPr>
            <a:normAutofit/>
          </a:bodyPr>
          <a:lstStyle/>
          <a:p>
            <a:r>
              <a:rPr lang="en-US" sz="3200" dirty="0" smtClean="0"/>
              <a:t>2.3 Changes in Radiation Budgets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4133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24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85800" y="1828802"/>
            <a:ext cx="7770813" cy="2263289"/>
          </a:xfrm>
          <a:ln w="1905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2800" dirty="0"/>
              <a:t>Satellite records of top of the atmosphere radiation fluxes have been substantially extended since AR4, and it is </a:t>
            </a:r>
            <a:r>
              <a:rPr lang="en-US" sz="2800" u="sng" dirty="0" smtClean="0"/>
              <a:t>_________</a:t>
            </a:r>
            <a:r>
              <a:rPr lang="en-US" sz="2800" dirty="0" smtClean="0"/>
              <a:t> </a:t>
            </a:r>
            <a:r>
              <a:rPr lang="en-US" sz="2800" dirty="0"/>
              <a:t>that significant trends exist in global and tropical radiation budgets since 2000.</a:t>
            </a:r>
            <a:endParaRPr lang="en-US" sz="28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4065007" y="2682891"/>
            <a:ext cx="13944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Calibri"/>
                <a:cs typeface="Calibri"/>
              </a:rPr>
              <a:t>unlikely</a:t>
            </a:r>
            <a:endParaRPr lang="en-US" sz="2800" i="1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141412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TOA Radiation Budget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204" y="1869141"/>
            <a:ext cx="3944815" cy="4257022"/>
          </a:xfrm>
        </p:spPr>
        <p:txBody>
          <a:bodyPr/>
          <a:lstStyle/>
          <a:p>
            <a:r>
              <a:rPr lang="en-US" dirty="0" smtClean="0"/>
              <a:t>ERBS, CIRES</a:t>
            </a:r>
          </a:p>
          <a:p>
            <a:r>
              <a:rPr lang="en-US" dirty="0" smtClean="0"/>
              <a:t>No trend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25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6308" y="1968381"/>
            <a:ext cx="6271846" cy="4231662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7732321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26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85800" y="1828802"/>
            <a:ext cx="7770813" cy="2298565"/>
          </a:xfrm>
          <a:ln w="1905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2800" dirty="0"/>
              <a:t>Surface solar radiation </a:t>
            </a:r>
            <a:r>
              <a:rPr lang="en-US" sz="2800" u="sng" dirty="0" smtClean="0"/>
              <a:t>_______</a:t>
            </a:r>
            <a:r>
              <a:rPr lang="en-US" sz="2800" dirty="0" smtClean="0"/>
              <a:t> </a:t>
            </a:r>
            <a:r>
              <a:rPr lang="en-US" sz="2800" dirty="0"/>
              <a:t>underwent widespread decadal changes after 1950, with </a:t>
            </a:r>
            <a:r>
              <a:rPr lang="en-US" sz="2800" u="sng" dirty="0" smtClean="0"/>
              <a:t>_________</a:t>
            </a:r>
            <a:r>
              <a:rPr lang="en-US" sz="2800" dirty="0" smtClean="0"/>
              <a:t> </a:t>
            </a:r>
            <a:r>
              <a:rPr lang="en-US" sz="2800" dirty="0"/>
              <a:t>(‘dimming’) until the 1980s and subsequent </a:t>
            </a:r>
            <a:r>
              <a:rPr lang="en-US" sz="2800" u="sng" dirty="0" smtClean="0"/>
              <a:t>________</a:t>
            </a:r>
            <a:r>
              <a:rPr lang="en-US" sz="2800" dirty="0" smtClean="0"/>
              <a:t> </a:t>
            </a:r>
            <a:r>
              <a:rPr lang="en-US" sz="2800" dirty="0"/>
              <a:t>(‘brightening’) observed at many land-based sites.</a:t>
            </a:r>
            <a:endParaRPr lang="en-US" sz="28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4641431" y="1819983"/>
            <a:ext cx="1152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Calibri"/>
                <a:cs typeface="Calibri"/>
              </a:rPr>
              <a:t>likely</a:t>
            </a:r>
            <a:endParaRPr lang="en-US" sz="2800" i="1" dirty="0">
              <a:latin typeface="Calibri"/>
              <a:cs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27988" y="2675605"/>
            <a:ext cx="1703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libri"/>
                <a:cs typeface="Calibri"/>
              </a:rPr>
              <a:t>decreases</a:t>
            </a:r>
            <a:endParaRPr lang="en-US" sz="2800" dirty="0">
              <a:latin typeface="Calibri"/>
              <a:cs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59869" y="3091461"/>
            <a:ext cx="20197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libri"/>
                <a:cs typeface="Calibri"/>
              </a:rPr>
              <a:t>increases</a:t>
            </a:r>
            <a:endParaRPr lang="en-US" sz="2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349131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Surface Solar Radiation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9876" y="1869141"/>
            <a:ext cx="8156737" cy="4257022"/>
          </a:xfrm>
        </p:spPr>
        <p:txBody>
          <a:bodyPr/>
          <a:lstStyle/>
          <a:p>
            <a:r>
              <a:rPr lang="en-US" dirty="0" smtClean="0"/>
              <a:t>Related to…</a:t>
            </a:r>
          </a:p>
          <a:p>
            <a:pPr lvl="1"/>
            <a:r>
              <a:rPr lang="en-US" dirty="0" smtClean="0"/>
              <a:t>Sunshine duration</a:t>
            </a:r>
          </a:p>
          <a:p>
            <a:pPr lvl="1"/>
            <a:r>
              <a:rPr lang="en-US" dirty="0" smtClean="0"/>
              <a:t>DTR (Diurnal Temperature</a:t>
            </a:r>
            <a:br>
              <a:rPr lang="en-US" dirty="0" smtClean="0"/>
            </a:br>
            <a:r>
              <a:rPr lang="en-US" dirty="0" smtClean="0"/>
              <a:t>Range)</a:t>
            </a:r>
          </a:p>
          <a:p>
            <a:pPr lvl="1"/>
            <a:r>
              <a:rPr lang="en-US" dirty="0" smtClean="0"/>
              <a:t>Hydrological quantities</a:t>
            </a:r>
          </a:p>
          <a:p>
            <a:pPr lvl="1"/>
            <a:r>
              <a:rPr lang="en-US" dirty="0" smtClean="0"/>
              <a:t>Aerosol emission patterns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27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5320" y="1869141"/>
            <a:ext cx="4539938" cy="2916115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6652147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828800"/>
            <a:ext cx="7770813" cy="1429871"/>
          </a:xfrm>
        </p:spPr>
        <p:txBody>
          <a:bodyPr>
            <a:normAutofit/>
          </a:bodyPr>
          <a:lstStyle/>
          <a:p>
            <a:r>
              <a:rPr lang="en-US" sz="3200" dirty="0" smtClean="0"/>
              <a:t>2.4 Changes in Temperature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4735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29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85800" y="1828801"/>
            <a:ext cx="7770813" cy="3162843"/>
          </a:xfrm>
          <a:ln w="1905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2800" dirty="0"/>
              <a:t>It is </a:t>
            </a:r>
            <a:r>
              <a:rPr lang="en-US" sz="2800" u="sng" dirty="0" smtClean="0"/>
              <a:t>_______</a:t>
            </a:r>
            <a:r>
              <a:rPr lang="en-US" sz="2800" dirty="0" smtClean="0"/>
              <a:t> </a:t>
            </a:r>
            <a:r>
              <a:rPr lang="en-US" sz="2800" dirty="0"/>
              <a:t>that Global Mean Surface Temperature has </a:t>
            </a:r>
            <a:r>
              <a:rPr lang="en-US" sz="2800" u="sng" dirty="0" smtClean="0"/>
              <a:t>_________</a:t>
            </a:r>
            <a:r>
              <a:rPr lang="en-US" sz="2800" dirty="0" smtClean="0"/>
              <a:t> </a:t>
            </a:r>
            <a:r>
              <a:rPr lang="en-US" sz="2800" dirty="0"/>
              <a:t>since the late 19th century. Each of the past three decades has been successively </a:t>
            </a:r>
            <a:r>
              <a:rPr lang="en-US" sz="2800" u="sng" dirty="0" smtClean="0"/>
              <a:t>_______</a:t>
            </a:r>
            <a:r>
              <a:rPr lang="en-US" sz="2800" dirty="0" smtClean="0"/>
              <a:t> </a:t>
            </a:r>
            <a:r>
              <a:rPr lang="en-US" sz="2800" dirty="0"/>
              <a:t>at the Earth’s surface than all the </a:t>
            </a:r>
            <a:r>
              <a:rPr lang="en-US" sz="2800" dirty="0" smtClean="0"/>
              <a:t>previous </a:t>
            </a:r>
            <a:r>
              <a:rPr lang="en-US" sz="2800" dirty="0"/>
              <a:t>decades in the instrumental record, and the first decade of the 21st century has been the </a:t>
            </a:r>
            <a:r>
              <a:rPr lang="en-US" sz="2800" u="sng" dirty="0" smtClean="0"/>
              <a:t>________</a:t>
            </a:r>
            <a:r>
              <a:rPr lang="en-US" sz="2800" dirty="0" smtClean="0"/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27741" y="1828802"/>
            <a:ext cx="1403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libri"/>
                <a:cs typeface="Calibri"/>
              </a:rPr>
              <a:t>certain</a:t>
            </a:r>
            <a:endParaRPr lang="en-US" sz="2800" dirty="0">
              <a:latin typeface="Calibri"/>
              <a:cs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85751" y="2233111"/>
            <a:ext cx="18155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libri"/>
                <a:cs typeface="Calibri"/>
              </a:rPr>
              <a:t>increased</a:t>
            </a:r>
            <a:endParaRPr lang="en-US" sz="2800" dirty="0">
              <a:latin typeface="Calibri"/>
              <a:cs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22354" y="3094501"/>
            <a:ext cx="1403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libri"/>
                <a:cs typeface="Calibri"/>
              </a:rPr>
              <a:t>warmer</a:t>
            </a:r>
            <a:endParaRPr lang="en-US" sz="2800" dirty="0">
              <a:latin typeface="Calibri"/>
              <a:cs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2855" y="4376168"/>
            <a:ext cx="2159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libri"/>
                <a:cs typeface="Calibri"/>
              </a:rPr>
              <a:t>warmest</a:t>
            </a:r>
            <a:endParaRPr lang="en-US" sz="2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292651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Contents of Chapter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 smtClean="0"/>
              <a:t>2.1 - Introduction</a:t>
            </a:r>
          </a:p>
          <a:p>
            <a:r>
              <a:rPr lang="en-US" dirty="0" smtClean="0"/>
              <a:t>Changes in…</a:t>
            </a:r>
          </a:p>
          <a:p>
            <a:pPr lvl="1"/>
            <a:r>
              <a:rPr lang="en-US" dirty="0" smtClean="0"/>
              <a:t>2.2 - Atmospheric Composition</a:t>
            </a:r>
          </a:p>
          <a:p>
            <a:pPr lvl="1"/>
            <a:r>
              <a:rPr lang="en-US" dirty="0" smtClean="0"/>
              <a:t>2.3 - Radiation Budgets</a:t>
            </a:r>
          </a:p>
          <a:p>
            <a:pPr lvl="1"/>
            <a:r>
              <a:rPr lang="en-US" dirty="0" smtClean="0"/>
              <a:t>2.4 - Temperature</a:t>
            </a:r>
          </a:p>
          <a:p>
            <a:pPr lvl="1"/>
            <a:r>
              <a:rPr lang="en-US" dirty="0" smtClean="0"/>
              <a:t>2.5 - Hydrological Cycle</a:t>
            </a:r>
          </a:p>
          <a:p>
            <a:pPr lvl="1"/>
            <a:r>
              <a:rPr lang="en-US" dirty="0" smtClean="0"/>
              <a:t>2.6 - Extreme Events</a:t>
            </a:r>
          </a:p>
          <a:p>
            <a:pPr lvl="1"/>
            <a:r>
              <a:rPr lang="en-US" dirty="0" smtClean="0"/>
              <a:t>2.7 - Atmospheric Circulation and Patterns of Variability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0271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Land Surface Air Temperature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0906" y="1869141"/>
            <a:ext cx="3914673" cy="4257022"/>
          </a:xfrm>
        </p:spPr>
        <p:txBody>
          <a:bodyPr/>
          <a:lstStyle/>
          <a:p>
            <a:r>
              <a:rPr lang="en-US" dirty="0" smtClean="0"/>
              <a:t>Several independent</a:t>
            </a:r>
            <a:br>
              <a:rPr lang="en-US" dirty="0" smtClean="0"/>
            </a:br>
            <a:r>
              <a:rPr lang="en-US" dirty="0" smtClean="0"/>
              <a:t>datasets</a:t>
            </a:r>
          </a:p>
          <a:p>
            <a:r>
              <a:rPr lang="en-US" dirty="0" smtClean="0"/>
              <a:t>Especially </a:t>
            </a:r>
            <a:r>
              <a:rPr lang="en-US" dirty="0"/>
              <a:t>since 1970s</a:t>
            </a:r>
          </a:p>
          <a:p>
            <a:r>
              <a:rPr lang="en-US" dirty="0" smtClean="0"/>
              <a:t>Short term trends very</a:t>
            </a:r>
            <a:br>
              <a:rPr lang="en-US" dirty="0" smtClean="0"/>
            </a:br>
            <a:r>
              <a:rPr lang="en-US" dirty="0" smtClean="0"/>
              <a:t>sensitive to start/end dates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30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5579" y="1869142"/>
            <a:ext cx="4911069" cy="3523474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9518599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31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85800" y="1070367"/>
            <a:ext cx="7770813" cy="2236817"/>
          </a:xfrm>
          <a:ln w="1905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2800" dirty="0"/>
              <a:t>It is </a:t>
            </a:r>
            <a:r>
              <a:rPr lang="en-US" sz="2800" u="sng" dirty="0" smtClean="0"/>
              <a:t>________</a:t>
            </a:r>
            <a:r>
              <a:rPr lang="en-US" sz="2800" dirty="0" smtClean="0"/>
              <a:t> </a:t>
            </a:r>
            <a:r>
              <a:rPr lang="en-US" sz="2800" dirty="0"/>
              <a:t>that any uncorrected urban heat-island effects and land use change effects have raised the estimated centennial globally averaged LSAT trends by more than 10% of the </a:t>
            </a:r>
            <a:r>
              <a:rPr lang="en-US" sz="2800" dirty="0" smtClean="0"/>
              <a:t>reported </a:t>
            </a:r>
            <a:r>
              <a:rPr lang="en-US" sz="2800" dirty="0"/>
              <a:t>trend.</a:t>
            </a:r>
            <a:endParaRPr lang="en-US" sz="2800" dirty="0" smtClean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85800" y="3869114"/>
            <a:ext cx="7770813" cy="1416682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+mn-cs"/>
              </a:defRPr>
            </a:lvl1pPr>
            <a:lvl2pPr marL="502920" indent="-246888" algn="l" defTabSz="914400" rtl="0" eaLnBrk="1" latinLnBrk="0" hangingPunct="1">
              <a:spcBef>
                <a:spcPts val="600"/>
              </a:spcBef>
              <a:buSzPct val="30000"/>
              <a:buFont typeface="Wingdings" charset="2"/>
              <a:buChar char="u"/>
              <a:defRPr sz="20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55813" indent="-33655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398713" indent="-33655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43200" indent="-33655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087688" indent="-33655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kern="1200" dirty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i="1" dirty="0" smtClean="0"/>
              <a:t>Confidence</a:t>
            </a:r>
            <a:r>
              <a:rPr lang="en-US" sz="2800" dirty="0" smtClean="0"/>
              <a:t> is </a:t>
            </a:r>
            <a:r>
              <a:rPr lang="en-US" sz="2800" u="sng" dirty="0" smtClean="0"/>
              <a:t>________</a:t>
            </a:r>
            <a:r>
              <a:rPr lang="en-US" sz="2800" dirty="0" smtClean="0"/>
              <a:t> in reported </a:t>
            </a:r>
            <a:r>
              <a:rPr lang="en-US" sz="2800" u="sng" dirty="0" smtClean="0"/>
              <a:t>_________</a:t>
            </a:r>
            <a:r>
              <a:rPr lang="en-US" sz="2800" dirty="0" smtClean="0"/>
              <a:t> in observed global diurnal temperature range (DTR), noted as a key uncertainty in the AR4.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85800" y="3297819"/>
            <a:ext cx="7770813" cy="22582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+mn-cs"/>
              </a:defRPr>
            </a:lvl1pPr>
            <a:lvl2pPr marL="502920" indent="-246888" algn="l" defTabSz="914400" rtl="0" eaLnBrk="1" latinLnBrk="0" hangingPunct="1">
              <a:spcBef>
                <a:spcPts val="600"/>
              </a:spcBef>
              <a:buSzPct val="30000"/>
              <a:buFont typeface="Wingdings" charset="2"/>
              <a:buChar char="u"/>
              <a:defRPr sz="20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55813" indent="-33655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398713" indent="-33655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43200" indent="-33655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087688" indent="-33655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kern="1200" dirty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 smtClean="0"/>
              <a:t>Regional trends may differ</a:t>
            </a:r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85800" y="5306553"/>
            <a:ext cx="7770813" cy="8668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+mn-cs"/>
              </a:defRPr>
            </a:lvl1pPr>
            <a:lvl2pPr marL="502920" indent="-246888" algn="l" defTabSz="914400" rtl="0" eaLnBrk="1" latinLnBrk="0" hangingPunct="1">
              <a:spcBef>
                <a:spcPts val="600"/>
              </a:spcBef>
              <a:buSzPct val="30000"/>
              <a:buFont typeface="Wingdings" charset="2"/>
              <a:buChar char="u"/>
              <a:defRPr sz="20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55813" indent="-33655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398713" indent="-33655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43200" indent="-33655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087688" indent="-33655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kern="1200" dirty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 smtClean="0"/>
              <a:t>Changes in DTR much less than changes in average maximum/minimum temperature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794817" y="1060166"/>
            <a:ext cx="13362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Calibri"/>
                <a:cs typeface="Calibri"/>
              </a:rPr>
              <a:t>unlikely</a:t>
            </a:r>
            <a:endParaRPr lang="en-US" sz="2800" i="1" dirty="0">
              <a:latin typeface="Calibri"/>
              <a:cs typeface="Calibri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31055" y="3850327"/>
            <a:ext cx="15038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Calibri"/>
                <a:cs typeface="Calibri"/>
              </a:rPr>
              <a:t>medium</a:t>
            </a:r>
            <a:endParaRPr lang="en-US" sz="2800" i="1" dirty="0">
              <a:latin typeface="Calibri"/>
              <a:cs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12404" y="3860295"/>
            <a:ext cx="1638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libri"/>
                <a:cs typeface="Calibri"/>
              </a:rPr>
              <a:t>decreases</a:t>
            </a:r>
            <a:endParaRPr lang="en-US" sz="2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320918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 Surface Temperature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32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70436" y="1869141"/>
            <a:ext cx="8086178" cy="4257022"/>
          </a:xfrm>
        </p:spPr>
        <p:txBody>
          <a:bodyPr/>
          <a:lstStyle/>
          <a:p>
            <a:r>
              <a:rPr lang="en-US" dirty="0" smtClean="0"/>
              <a:t>Many data sources…</a:t>
            </a:r>
          </a:p>
          <a:p>
            <a:pPr lvl="1"/>
            <a:r>
              <a:rPr lang="en-US" dirty="0" smtClean="0"/>
              <a:t>Canvas/wooden buckets</a:t>
            </a:r>
            <a:endParaRPr lang="en-US" dirty="0"/>
          </a:p>
          <a:p>
            <a:pPr lvl="1"/>
            <a:r>
              <a:rPr lang="en-US" dirty="0" smtClean="0"/>
              <a:t>Engine room intake</a:t>
            </a:r>
          </a:p>
          <a:p>
            <a:pPr lvl="1"/>
            <a:r>
              <a:rPr lang="en-US" dirty="0" smtClean="0"/>
              <a:t>Hull contact sensors</a:t>
            </a:r>
          </a:p>
          <a:p>
            <a:pPr lvl="1"/>
            <a:r>
              <a:rPr lang="en-US" dirty="0" smtClean="0"/>
              <a:t>Buoys</a:t>
            </a:r>
          </a:p>
          <a:p>
            <a:pPr lvl="1"/>
            <a:r>
              <a:rPr lang="en-US" dirty="0" smtClean="0"/>
              <a:t>Satellites (AVHRR, AATSR)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2623" y="2072502"/>
            <a:ext cx="4753671" cy="3501207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480849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Global Combined Land and Sea Surface Temperature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6118" y="1869141"/>
            <a:ext cx="4643689" cy="4257022"/>
          </a:xfrm>
        </p:spPr>
        <p:txBody>
          <a:bodyPr/>
          <a:lstStyle/>
          <a:p>
            <a:r>
              <a:rPr lang="en-US" dirty="0"/>
              <a:t>“GMST had increased, with the last 50 years 1880s increasing at almost double the rate of the last 100 years</a:t>
            </a:r>
            <a:r>
              <a:rPr lang="en-US" dirty="0" smtClean="0"/>
              <a:t>.”</a:t>
            </a:r>
          </a:p>
          <a:p>
            <a:r>
              <a:rPr lang="en-US" dirty="0"/>
              <a:t>“All ten of the warmest years have occurred since </a:t>
            </a:r>
            <a:r>
              <a:rPr lang="en-US" dirty="0" smtClean="0"/>
              <a:t>1997”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33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482" y="1869313"/>
            <a:ext cx="4105637" cy="3197365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609646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34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3594" y="326308"/>
            <a:ext cx="4335268" cy="6038862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41118" y="1869141"/>
            <a:ext cx="4595152" cy="4257022"/>
          </a:xfrm>
        </p:spPr>
        <p:txBody>
          <a:bodyPr/>
          <a:lstStyle/>
          <a:p>
            <a:r>
              <a:rPr lang="en-US" dirty="0" smtClean="0"/>
              <a:t>“Each of the past three decades has been warmer than all the previous decades in the instrumental record”</a:t>
            </a:r>
          </a:p>
          <a:p>
            <a:r>
              <a:rPr lang="en-US" dirty="0" smtClean="0"/>
              <a:t>Increase of 0.85 </a:t>
            </a:r>
            <a:r>
              <a:rPr lang="en-US" dirty="0"/>
              <a:t>[0.65 to 1.06] °</a:t>
            </a:r>
            <a:r>
              <a:rPr lang="en-US" dirty="0" smtClean="0"/>
              <a:t>C from </a:t>
            </a:r>
            <a:r>
              <a:rPr lang="en-US" dirty="0"/>
              <a:t>1880-2012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862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35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990" y="811900"/>
            <a:ext cx="5629242" cy="5411119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5959612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36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85800" y="1828802"/>
            <a:ext cx="7770813" cy="2316204"/>
          </a:xfrm>
          <a:ln w="1905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2800" dirty="0"/>
              <a:t>Based on multiple independent analyses of measurements from radiosondes and satellite sensors it is </a:t>
            </a:r>
            <a:r>
              <a:rPr lang="en-US" sz="2800" u="sng" dirty="0" smtClean="0"/>
              <a:t>_______________</a:t>
            </a:r>
            <a:r>
              <a:rPr lang="en-US" sz="2800" dirty="0" smtClean="0"/>
              <a:t> </a:t>
            </a:r>
            <a:r>
              <a:rPr lang="en-US" sz="2800" dirty="0"/>
              <a:t>that globally the troposphere has </a:t>
            </a:r>
            <a:r>
              <a:rPr lang="en-US" sz="2800" u="sng" dirty="0" smtClean="0"/>
              <a:t>________</a:t>
            </a:r>
            <a:r>
              <a:rPr lang="en-US" sz="2800" dirty="0" smtClean="0"/>
              <a:t> </a:t>
            </a:r>
            <a:r>
              <a:rPr lang="en-US" sz="2800" dirty="0"/>
              <a:t>and the stratosphere has </a:t>
            </a:r>
            <a:r>
              <a:rPr lang="en-US" sz="2800" u="sng" dirty="0" smtClean="0"/>
              <a:t>_______</a:t>
            </a:r>
            <a:r>
              <a:rPr lang="en-US" sz="2800" dirty="0" smtClean="0"/>
              <a:t> </a:t>
            </a:r>
            <a:r>
              <a:rPr lang="en-US" sz="2800" dirty="0"/>
              <a:t>since the mid-20th century.</a:t>
            </a:r>
            <a:endParaRPr lang="en-US" sz="28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2970425" y="2658297"/>
            <a:ext cx="2517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Calibri"/>
                <a:cs typeface="Calibri"/>
              </a:rPr>
              <a:t>virtually certain</a:t>
            </a:r>
            <a:endParaRPr lang="en-US" sz="2800" i="1" dirty="0">
              <a:latin typeface="Calibri"/>
              <a:cs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80319" y="3083510"/>
            <a:ext cx="16813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libri"/>
                <a:cs typeface="Calibri"/>
              </a:rPr>
              <a:t>warmed</a:t>
            </a:r>
            <a:endParaRPr lang="en-US" sz="2800" dirty="0">
              <a:latin typeface="Calibri"/>
              <a:cs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51119" y="3516646"/>
            <a:ext cx="13151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libri"/>
                <a:cs typeface="Calibri"/>
              </a:rPr>
              <a:t>cooled</a:t>
            </a:r>
            <a:endParaRPr lang="en-US" sz="2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268730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Tropospheric and Stratospheric Temperatures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Radiosondes (since 1958)</a:t>
            </a:r>
          </a:p>
          <a:p>
            <a:r>
              <a:rPr lang="en-US" dirty="0" smtClean="0"/>
              <a:t>Satellites (MSU, 1978; AMSU, 1998)</a:t>
            </a:r>
          </a:p>
          <a:p>
            <a:r>
              <a:rPr lang="en-US" dirty="0" smtClean="0"/>
              <a:t>New methods</a:t>
            </a:r>
          </a:p>
          <a:p>
            <a:pPr lvl="1"/>
            <a:r>
              <a:rPr lang="en-US" dirty="0" smtClean="0"/>
              <a:t>GPS radio occultation</a:t>
            </a:r>
          </a:p>
          <a:p>
            <a:pPr lvl="1"/>
            <a:r>
              <a:rPr lang="en-US" dirty="0" smtClean="0"/>
              <a:t>Thermal winds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2224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38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399" y="81187"/>
            <a:ext cx="7293720" cy="6715080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3894800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39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426" y="1727737"/>
            <a:ext cx="7997904" cy="3333236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85800" y="5060973"/>
            <a:ext cx="7770813" cy="106519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Disagreement on rate of temperature change, especially outside of the NH extratropical troposphere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5553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Confidence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339" y="1292868"/>
            <a:ext cx="7237046" cy="5057385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941238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828800"/>
            <a:ext cx="7770813" cy="1429871"/>
          </a:xfrm>
        </p:spPr>
        <p:txBody>
          <a:bodyPr>
            <a:normAutofit/>
          </a:bodyPr>
          <a:lstStyle/>
          <a:p>
            <a:r>
              <a:rPr lang="en-US" sz="3200" dirty="0" smtClean="0"/>
              <a:t>2.5 Changes in Hydrological Cycle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7505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41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7770813" cy="3106121"/>
          </a:xfrm>
          <a:ln w="1905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2800" i="1" dirty="0"/>
              <a:t>Confidence</a:t>
            </a:r>
            <a:r>
              <a:rPr lang="en-US" sz="2800" dirty="0"/>
              <a:t> in precipitation change averaged over global land </a:t>
            </a:r>
            <a:r>
              <a:rPr lang="en-US" sz="2800" dirty="0" smtClean="0"/>
              <a:t>areas </a:t>
            </a:r>
            <a:r>
              <a:rPr lang="en-US" sz="2800" dirty="0"/>
              <a:t>since 1901 is </a:t>
            </a:r>
            <a:r>
              <a:rPr lang="en-US" sz="2800" u="sng" dirty="0" smtClean="0"/>
              <a:t>_______</a:t>
            </a:r>
            <a:r>
              <a:rPr lang="en-US" sz="2800" dirty="0" smtClean="0"/>
              <a:t> </a:t>
            </a:r>
            <a:r>
              <a:rPr lang="en-US" sz="2800" dirty="0"/>
              <a:t>for years prior to 1951 and </a:t>
            </a:r>
            <a:r>
              <a:rPr lang="en-US" sz="2800" u="sng" dirty="0" smtClean="0"/>
              <a:t>________</a:t>
            </a:r>
            <a:r>
              <a:rPr lang="en-US" sz="2800" dirty="0" smtClean="0"/>
              <a:t> afterwards</a:t>
            </a:r>
            <a:r>
              <a:rPr lang="en-US" sz="2800" dirty="0"/>
              <a:t>. Averaged over the mid-latitude land areas of the Northern Hemisphere, precipitation </a:t>
            </a:r>
            <a:r>
              <a:rPr lang="en-US" sz="2800" dirty="0" smtClean="0"/>
              <a:t>has </a:t>
            </a:r>
            <a:r>
              <a:rPr lang="en-US" sz="2800" u="sng" dirty="0" smtClean="0"/>
              <a:t>______</a:t>
            </a:r>
            <a:r>
              <a:rPr lang="en-US" sz="2800" dirty="0" smtClean="0"/>
              <a:t> </a:t>
            </a:r>
            <a:r>
              <a:rPr lang="en-US" sz="2800" dirty="0"/>
              <a:t>increased since </a:t>
            </a:r>
            <a:r>
              <a:rPr lang="en-US" sz="2800" dirty="0" smtClean="0"/>
              <a:t>1901 (</a:t>
            </a:r>
            <a:r>
              <a:rPr lang="en-US" sz="2800" u="sng" dirty="0" smtClean="0"/>
              <a:t>________</a:t>
            </a:r>
            <a:r>
              <a:rPr lang="en-US" sz="2800" dirty="0" smtClean="0"/>
              <a:t> </a:t>
            </a:r>
            <a:r>
              <a:rPr lang="en-US" sz="2800" i="1" dirty="0"/>
              <a:t>confidence</a:t>
            </a:r>
            <a:r>
              <a:rPr lang="en-US" sz="2800" dirty="0"/>
              <a:t> before and </a:t>
            </a:r>
            <a:r>
              <a:rPr lang="en-US" sz="2800" u="sng" dirty="0" smtClean="0"/>
              <a:t>_______</a:t>
            </a:r>
            <a:r>
              <a:rPr lang="en-US" sz="2800" dirty="0" smtClean="0"/>
              <a:t> </a:t>
            </a:r>
            <a:r>
              <a:rPr lang="en-US" sz="2800" i="1" dirty="0"/>
              <a:t>confidence</a:t>
            </a:r>
            <a:r>
              <a:rPr lang="en-US" sz="2800" dirty="0"/>
              <a:t> after </a:t>
            </a:r>
            <a:r>
              <a:rPr lang="en-US" sz="2800" dirty="0" smtClean="0"/>
              <a:t>1951</a:t>
            </a:r>
            <a:r>
              <a:rPr lang="en-US" sz="2800" dirty="0"/>
              <a:t>).</a:t>
            </a:r>
            <a:endParaRPr lang="en-US" sz="2800" dirty="0" smtClean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85800" y="4972277"/>
            <a:ext cx="7770813" cy="13090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+mn-cs"/>
              </a:defRPr>
            </a:lvl1pPr>
            <a:lvl2pPr marL="502920" indent="-246888" algn="l" defTabSz="914400" rtl="0" eaLnBrk="1" latinLnBrk="0" hangingPunct="1">
              <a:spcBef>
                <a:spcPts val="600"/>
              </a:spcBef>
              <a:buSzPct val="30000"/>
              <a:buFont typeface="Wingdings" charset="2"/>
              <a:buChar char="u"/>
              <a:defRPr sz="20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55813" indent="-33655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398713" indent="-33655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43200" indent="-33655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087688" indent="-33655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kern="1200" dirty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For all other areas data </a:t>
            </a:r>
            <a:r>
              <a:rPr lang="en-US" dirty="0" err="1" smtClean="0"/>
              <a:t>sparsity</a:t>
            </a:r>
            <a:r>
              <a:rPr lang="en-US" dirty="0" smtClean="0"/>
              <a:t>, quality, or lack of agreement yields low confidence in characterizing long term precipitation trends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828787" y="2236629"/>
            <a:ext cx="12837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Calibri"/>
                <a:cs typeface="Calibri"/>
              </a:rPr>
              <a:t>low</a:t>
            </a:r>
            <a:endParaRPr lang="en-US" sz="2800" i="1" dirty="0">
              <a:latin typeface="Calibri"/>
              <a:cs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71090" y="2680476"/>
            <a:ext cx="13885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Calibri"/>
                <a:cs typeface="Calibri"/>
              </a:rPr>
              <a:t>medium</a:t>
            </a:r>
            <a:endParaRPr lang="en-US" sz="2800" i="1" dirty="0">
              <a:latin typeface="Calibri"/>
              <a:cs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25927" y="3526519"/>
            <a:ext cx="12837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Calibri"/>
                <a:cs typeface="Calibri"/>
              </a:rPr>
              <a:t>likely</a:t>
            </a:r>
            <a:endParaRPr lang="en-US" sz="2800" i="1" dirty="0">
              <a:latin typeface="Calibri"/>
              <a:cs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86502" y="3942589"/>
            <a:ext cx="1423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Calibri"/>
                <a:cs typeface="Calibri"/>
              </a:rPr>
              <a:t>medium</a:t>
            </a:r>
            <a:endParaRPr lang="en-US" sz="2800" i="1" dirty="0">
              <a:latin typeface="Calibri"/>
              <a:cs typeface="Calibri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62110" y="4364091"/>
            <a:ext cx="12837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Calibri"/>
                <a:cs typeface="Calibri"/>
              </a:rPr>
              <a:t>high</a:t>
            </a:r>
            <a:endParaRPr lang="en-US" sz="2800" i="1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077317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/>
      <p:bldP spid="8" grpId="1"/>
      <p:bldP spid="9" grpId="1"/>
      <p:bldP spid="11" grpId="1"/>
      <p:bldP spid="12" grpId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Large Scale Changes in Precipitation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-78" r="61"/>
          <a:stretch/>
        </p:blipFill>
        <p:spPr>
          <a:xfrm>
            <a:off x="261193" y="1577915"/>
            <a:ext cx="4440278" cy="4805456"/>
          </a:xfrm>
          <a:ln w="19050">
            <a:solidFill>
              <a:schemeClr val="bg1"/>
            </a:solidFill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42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887879" y="1821104"/>
            <a:ext cx="3925603" cy="41122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+mn-cs"/>
              </a:defRPr>
            </a:lvl1pPr>
            <a:lvl2pPr marL="502920" indent="-246888" algn="l" defTabSz="914400" rtl="0" eaLnBrk="1" latinLnBrk="0" hangingPunct="1">
              <a:spcBef>
                <a:spcPts val="600"/>
              </a:spcBef>
              <a:buSzPct val="30000"/>
              <a:buFont typeface="Wingdings" charset="2"/>
              <a:buChar char="u"/>
              <a:defRPr sz="20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55813" indent="-33655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398713" indent="-33655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43200" indent="-33655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087688" indent="-33655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kern="1200" dirty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Precipitation over tropical areas increased in last decade reversing the drying trend seen since mid 1970’s</a:t>
            </a:r>
          </a:p>
          <a:p>
            <a:r>
              <a:rPr lang="en-US" dirty="0"/>
              <a:t>Positive trend in Northern Mid-latitudes</a:t>
            </a:r>
          </a:p>
          <a:p>
            <a:r>
              <a:rPr lang="en-US" dirty="0"/>
              <a:t>Almost no trend in Southern Mid-latitudes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2448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43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85800" y="1828799"/>
            <a:ext cx="7770813" cy="13813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+mn-cs"/>
              </a:defRPr>
            </a:lvl1pPr>
            <a:lvl2pPr marL="502920" indent="-246888" algn="l" defTabSz="914400" rtl="0" eaLnBrk="1" latinLnBrk="0" hangingPunct="1">
              <a:spcBef>
                <a:spcPts val="600"/>
              </a:spcBef>
              <a:buSzPct val="30000"/>
              <a:buFont typeface="Wingdings" charset="2"/>
              <a:buChar char="u"/>
              <a:defRPr sz="20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55813" indent="-33655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398713" indent="-33655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43200" indent="-33655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087688" indent="-33655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kern="1200" dirty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It is </a:t>
            </a:r>
            <a:r>
              <a:rPr lang="en-US" sz="2800" u="sng" dirty="0" smtClean="0"/>
              <a:t>__________</a:t>
            </a:r>
            <a:r>
              <a:rPr lang="en-US" sz="2800" dirty="0" smtClean="0"/>
              <a:t> that </a:t>
            </a:r>
            <a:r>
              <a:rPr lang="en-US" sz="2800" dirty="0"/>
              <a:t>global near surface and tropospheric air specific humidity have increased since the 1970s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11256" y="1807920"/>
            <a:ext cx="1769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Calibri"/>
                <a:cs typeface="Calibri"/>
              </a:rPr>
              <a:t>very likely</a:t>
            </a:r>
            <a:endParaRPr lang="en-US" sz="2800" i="1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455514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Surface Humidity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2586" r="-59"/>
          <a:stretch/>
        </p:blipFill>
        <p:spPr>
          <a:xfrm>
            <a:off x="4551053" y="1550894"/>
            <a:ext cx="3554407" cy="4805456"/>
          </a:xfrm>
          <a:ln w="19050">
            <a:solidFill>
              <a:schemeClr val="bg1"/>
            </a:solidFill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44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03497" y="1550894"/>
            <a:ext cx="4055721" cy="41122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+mn-cs"/>
              </a:defRPr>
            </a:lvl1pPr>
            <a:lvl2pPr marL="502920" indent="-246888" algn="l" defTabSz="914400" rtl="0" eaLnBrk="1" latinLnBrk="0" hangingPunct="1">
              <a:spcBef>
                <a:spcPts val="600"/>
              </a:spcBef>
              <a:buSzPct val="30000"/>
              <a:buFont typeface="Wingdings" charset="2"/>
              <a:buChar char="u"/>
              <a:defRPr sz="20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FontTx/>
              <a:buBlip>
                <a:blip r:embed="rId4"/>
              </a:buBlip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FontTx/>
              <a:buBlip>
                <a:blip r:embed="rId4"/>
              </a:buBlip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FontTx/>
              <a:buBlip>
                <a:blip r:embed="rId4"/>
              </a:buBlip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55813" indent="-33655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398713" indent="-33655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43200" indent="-33655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087688" indent="-33655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lang="en-US" sz="1800" kern="1200" dirty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Increases in specific humidity strongly correlated with average land surface temps over the period from 1973-1999</a:t>
            </a:r>
          </a:p>
          <a:p>
            <a:r>
              <a:rPr lang="en-US" dirty="0"/>
              <a:t>Shows increases of ~7%/</a:t>
            </a:r>
            <a:r>
              <a:rPr lang="en-US" dirty="0" err="1"/>
              <a:t>deg</a:t>
            </a:r>
            <a:r>
              <a:rPr lang="en-US" dirty="0"/>
              <a:t> C (predicted by </a:t>
            </a:r>
            <a:r>
              <a:rPr lang="en-US" dirty="0" err="1"/>
              <a:t>Clausius-Clayperon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7350447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45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85800" y="1828800"/>
            <a:ext cx="7770813" cy="2278566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+mn-cs"/>
              </a:defRPr>
            </a:lvl1pPr>
            <a:lvl2pPr marL="502920" indent="-246888" algn="l" defTabSz="914400" rtl="0" eaLnBrk="1" latinLnBrk="0" hangingPunct="1">
              <a:spcBef>
                <a:spcPts val="600"/>
              </a:spcBef>
              <a:buSzPct val="30000"/>
              <a:buFont typeface="Wingdings" charset="2"/>
              <a:buChar char="u"/>
              <a:defRPr sz="20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55813" indent="-33655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398713" indent="-33655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43200" indent="-33655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087688" indent="-33655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kern="1200" dirty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While trends of cloud cover are consistent between independent data sets in certain regions, substantial ambiguity and therefore </a:t>
            </a:r>
            <a:r>
              <a:rPr lang="en-US" sz="2800" u="sng" dirty="0" smtClean="0"/>
              <a:t>________</a:t>
            </a:r>
            <a:r>
              <a:rPr lang="en-US" sz="2800" dirty="0" smtClean="0"/>
              <a:t> </a:t>
            </a:r>
            <a:r>
              <a:rPr lang="en-US" sz="2800" i="1" dirty="0" smtClean="0"/>
              <a:t>confidence</a:t>
            </a:r>
            <a:r>
              <a:rPr lang="en-US" sz="2800" dirty="0" smtClean="0"/>
              <a:t> remains </a:t>
            </a:r>
            <a:r>
              <a:rPr lang="en-US" sz="2800" dirty="0"/>
              <a:t>in the observations of global-scale cloud variability and </a:t>
            </a:r>
            <a:r>
              <a:rPr lang="en-US" sz="2800" dirty="0" smtClean="0"/>
              <a:t>trends.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1499289" y="3096014"/>
            <a:ext cx="11318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Calibri"/>
                <a:cs typeface="Calibri"/>
              </a:rPr>
              <a:t>low</a:t>
            </a:r>
            <a:endParaRPr lang="en-US" sz="2800" i="1" dirty="0">
              <a:latin typeface="Calibri"/>
              <a:cs typeface="Calibri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85800" y="4160279"/>
            <a:ext cx="7770813" cy="8647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+mn-cs"/>
              </a:defRPr>
            </a:lvl1pPr>
            <a:lvl2pPr marL="502920" indent="-246888" algn="l" defTabSz="914400" rtl="0" eaLnBrk="1" latinLnBrk="0" hangingPunct="1">
              <a:spcBef>
                <a:spcPts val="600"/>
              </a:spcBef>
              <a:buSzPct val="30000"/>
              <a:buFont typeface="Wingdings" charset="2"/>
              <a:buChar char="u"/>
              <a:defRPr sz="20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55813" indent="-33655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398713" indent="-33655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43200" indent="-33655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087688" indent="-33655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kern="1200" dirty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Especially in satellite observations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2974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Clouds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7770813" cy="448720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Satellite cloud observations “require careful efforts to identify  and correct for temporal discontinuities in the data sets associated with orbital drift, sensor degradation, and inter-satellite calibration differences.”</a:t>
            </a:r>
          </a:p>
          <a:p>
            <a:r>
              <a:rPr lang="en-US" dirty="0" smtClean="0"/>
              <a:t>Downward trend in ISCCP cloud  cover data set – inconsistent with  PATMOS-x and surface </a:t>
            </a:r>
            <a:r>
              <a:rPr lang="en-US" dirty="0" err="1" smtClean="0"/>
              <a:t>obs</a:t>
            </a:r>
            <a:endParaRPr lang="en-US" dirty="0" smtClean="0"/>
          </a:p>
          <a:p>
            <a:r>
              <a:rPr lang="en-US" dirty="0" smtClean="0"/>
              <a:t>Recent work confirmed this trend to be spurious – artifact of changes in satellite viewing geometry</a:t>
            </a:r>
          </a:p>
          <a:p>
            <a:r>
              <a:rPr lang="en-US" dirty="0" err="1" smtClean="0"/>
              <a:t>Stubenrauch</a:t>
            </a:r>
            <a:r>
              <a:rPr lang="en-US" dirty="0" smtClean="0"/>
              <a:t> et al. 2013 looked at long-term variations in global-mean cloud amount in 9 different satellite data sets</a:t>
            </a:r>
          </a:p>
          <a:p>
            <a:pPr lvl="1"/>
            <a:r>
              <a:rPr lang="en-US" dirty="0" smtClean="0"/>
              <a:t>Found differences in data sets on the same order of magnitude as </a:t>
            </a:r>
            <a:r>
              <a:rPr lang="en-US" dirty="0" err="1" smtClean="0"/>
              <a:t>interannual</a:t>
            </a:r>
            <a:r>
              <a:rPr lang="en-US" dirty="0" smtClean="0"/>
              <a:t>  variability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8708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828800"/>
            <a:ext cx="7770813" cy="1429871"/>
          </a:xfrm>
        </p:spPr>
        <p:txBody>
          <a:bodyPr>
            <a:normAutofit/>
          </a:bodyPr>
          <a:lstStyle/>
          <a:p>
            <a:r>
              <a:rPr lang="en-US" sz="3200" dirty="0" smtClean="0"/>
              <a:t>2.6 Changes in Extreme Events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3761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48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85800" y="1828800"/>
            <a:ext cx="7770813" cy="1831152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+mn-cs"/>
              </a:defRPr>
            </a:lvl1pPr>
            <a:lvl2pPr marL="502920" indent="-246888" algn="l" defTabSz="914400" rtl="0" eaLnBrk="1" latinLnBrk="0" hangingPunct="1">
              <a:spcBef>
                <a:spcPts val="600"/>
              </a:spcBef>
              <a:buSzPct val="30000"/>
              <a:buFont typeface="Wingdings" charset="2"/>
              <a:buChar char="u"/>
              <a:defRPr sz="20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55813" indent="-33655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398713" indent="-33655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43200" indent="-33655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087688" indent="-33655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kern="1200" dirty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It is </a:t>
            </a:r>
            <a:r>
              <a:rPr lang="en-US" sz="2800" u="sng" dirty="0" smtClean="0"/>
              <a:t>_________</a:t>
            </a:r>
            <a:r>
              <a:rPr lang="en-US" sz="2800" dirty="0" smtClean="0"/>
              <a:t> that </a:t>
            </a:r>
            <a:r>
              <a:rPr lang="en-US" sz="2800" dirty="0"/>
              <a:t>the numbers of cold days and nights </a:t>
            </a:r>
            <a:r>
              <a:rPr lang="en-US" sz="2800" dirty="0" smtClean="0"/>
              <a:t>have </a:t>
            </a:r>
            <a:r>
              <a:rPr lang="en-US" sz="2800" u="sng" dirty="0" smtClean="0"/>
              <a:t>__________</a:t>
            </a:r>
            <a:r>
              <a:rPr lang="en-US" sz="2800" dirty="0" smtClean="0"/>
              <a:t> and </a:t>
            </a:r>
            <a:r>
              <a:rPr lang="en-US" sz="2800" dirty="0"/>
              <a:t>the numbers of warm days and nights have </a:t>
            </a:r>
            <a:r>
              <a:rPr lang="en-US" sz="2800" u="sng" dirty="0" smtClean="0"/>
              <a:t>_________</a:t>
            </a:r>
            <a:r>
              <a:rPr lang="en-US" sz="2800" dirty="0" smtClean="0"/>
              <a:t> globally </a:t>
            </a:r>
            <a:r>
              <a:rPr lang="en-US" sz="2800" dirty="0"/>
              <a:t>since about 1950.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88978" y="1819981"/>
            <a:ext cx="21178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Calibri"/>
                <a:cs typeface="Calibri"/>
              </a:rPr>
              <a:t>very likely</a:t>
            </a:r>
            <a:endParaRPr lang="en-US" sz="2800" i="1" dirty="0">
              <a:latin typeface="Calibri"/>
              <a:cs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82174" y="2238218"/>
            <a:ext cx="21473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libri"/>
                <a:cs typeface="Calibri"/>
              </a:rPr>
              <a:t>decreased</a:t>
            </a:r>
            <a:endParaRPr lang="en-US" sz="2800" dirty="0">
              <a:latin typeface="Calibri"/>
              <a:cs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04502" y="2682558"/>
            <a:ext cx="1926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libri"/>
                <a:cs typeface="Calibri"/>
              </a:rPr>
              <a:t>increased</a:t>
            </a:r>
            <a:endParaRPr lang="en-US" sz="2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079963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49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79371"/>
            <a:ext cx="5167313" cy="6356350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7835570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Likelihood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36" y="1905194"/>
            <a:ext cx="7786077" cy="4090203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9384662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50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85800" y="1828800"/>
            <a:ext cx="7770813" cy="1866428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+mn-cs"/>
              </a:defRPr>
            </a:lvl1pPr>
            <a:lvl2pPr marL="502920" indent="-246888" algn="l" defTabSz="914400" rtl="0" eaLnBrk="1" latinLnBrk="0" hangingPunct="1">
              <a:spcBef>
                <a:spcPts val="600"/>
              </a:spcBef>
              <a:buSzPct val="30000"/>
              <a:buFont typeface="Wingdings" charset="2"/>
              <a:buChar char="u"/>
              <a:defRPr sz="20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55813" indent="-33655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398713" indent="-33655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43200" indent="-33655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087688" indent="-33655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kern="1200" dirty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It is </a:t>
            </a:r>
            <a:r>
              <a:rPr lang="en-US" sz="2800" u="sng" dirty="0" smtClean="0"/>
              <a:t>_______</a:t>
            </a:r>
            <a:r>
              <a:rPr lang="en-US" sz="2800" dirty="0" smtClean="0"/>
              <a:t> </a:t>
            </a:r>
            <a:r>
              <a:rPr lang="en-US" sz="2800" dirty="0"/>
              <a:t>that since about 1950 the number of heavy precipitation events over land has </a:t>
            </a:r>
            <a:r>
              <a:rPr lang="en-US" sz="2800" u="sng" dirty="0" smtClean="0"/>
              <a:t>_________</a:t>
            </a:r>
            <a:r>
              <a:rPr lang="en-US" sz="2800" dirty="0" smtClean="0"/>
              <a:t> </a:t>
            </a:r>
            <a:r>
              <a:rPr lang="en-US" sz="2800" dirty="0"/>
              <a:t>in more regions than it has </a:t>
            </a:r>
            <a:r>
              <a:rPr lang="en-US" sz="2800" u="sng" dirty="0" smtClean="0"/>
              <a:t>_________</a:t>
            </a:r>
            <a:r>
              <a:rPr lang="en-US" sz="2800" dirty="0" smtClean="0"/>
              <a:t>.</a:t>
            </a:r>
            <a:endParaRPr lang="en-US" sz="2800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1891836" y="1819981"/>
            <a:ext cx="11015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Calibri"/>
                <a:cs typeface="Calibri"/>
              </a:rPr>
              <a:t>likely</a:t>
            </a:r>
            <a:endParaRPr lang="en-US" sz="2800" i="1" dirty="0">
              <a:latin typeface="Calibri"/>
              <a:cs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72062" y="2672581"/>
            <a:ext cx="16890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libri"/>
                <a:cs typeface="Calibri"/>
              </a:rPr>
              <a:t>increased</a:t>
            </a:r>
            <a:endParaRPr lang="en-US" sz="2800" dirty="0">
              <a:latin typeface="Calibri"/>
              <a:cs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92682" y="3089555"/>
            <a:ext cx="16890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libri"/>
                <a:cs typeface="Calibri"/>
              </a:rPr>
              <a:t>decreased</a:t>
            </a:r>
            <a:endParaRPr lang="en-US" sz="2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944371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Precipitation Extremes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t="643" b="498"/>
          <a:stretch/>
        </p:blipFill>
        <p:spPr>
          <a:xfrm>
            <a:off x="4229100" y="1900559"/>
            <a:ext cx="4714767" cy="3837147"/>
          </a:xfrm>
          <a:ln w="19050">
            <a:solidFill>
              <a:schemeClr val="bg1"/>
            </a:solidFill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51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03497" y="1550894"/>
            <a:ext cx="3925603" cy="445495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+mn-cs"/>
              </a:defRPr>
            </a:lvl1pPr>
            <a:lvl2pPr marL="502920" indent="-246888" algn="l" defTabSz="914400" rtl="0" eaLnBrk="1" latinLnBrk="0" hangingPunct="1">
              <a:spcBef>
                <a:spcPts val="600"/>
              </a:spcBef>
              <a:buSzPct val="30000"/>
              <a:buFont typeface="Wingdings" charset="2"/>
              <a:buChar char="u"/>
              <a:defRPr sz="20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55813" indent="-33655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398713" indent="-33655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43200" indent="-33655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087688" indent="-33655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kern="1200" dirty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Ratio of annual total precipitation to the number of wet days (SDII) increasing more than decreasing</a:t>
            </a:r>
          </a:p>
          <a:p>
            <a:r>
              <a:rPr lang="en-US" dirty="0"/>
              <a:t>Amount of precipitation from the wettest 5% of days (R95p), increasing more than decreasing</a:t>
            </a:r>
          </a:p>
          <a:p>
            <a:r>
              <a:rPr lang="en-US" dirty="0"/>
              <a:t>Consecutive dry days decreasing more than increasing</a:t>
            </a:r>
          </a:p>
        </p:txBody>
      </p:sp>
    </p:spTree>
    <p:extLst>
      <p:ext uri="{BB962C8B-B14F-4D97-AF65-F5344CB8AC3E}">
        <p14:creationId xmlns:p14="http://schemas.microsoft.com/office/powerpoint/2010/main" val="11073873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52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85800" y="1828800"/>
            <a:ext cx="7770813" cy="2668972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+mn-cs"/>
              </a:defRPr>
            </a:lvl1pPr>
            <a:lvl2pPr marL="502920" indent="-246888" algn="l" defTabSz="914400" rtl="0" eaLnBrk="1" latinLnBrk="0" hangingPunct="1">
              <a:spcBef>
                <a:spcPts val="600"/>
              </a:spcBef>
              <a:buSzPct val="30000"/>
              <a:buFont typeface="Wingdings" charset="2"/>
              <a:buChar char="u"/>
              <a:defRPr sz="20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55813" indent="-33655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398713" indent="-33655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43200" indent="-33655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087688" indent="-33655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kern="1200" dirty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Confidence is </a:t>
            </a:r>
            <a:r>
              <a:rPr lang="en-US" sz="2800" u="sng" dirty="0" smtClean="0"/>
              <a:t>________</a:t>
            </a:r>
            <a:r>
              <a:rPr lang="en-US" sz="2800" dirty="0" smtClean="0"/>
              <a:t> </a:t>
            </a:r>
            <a:r>
              <a:rPr lang="en-US" sz="2800" dirty="0"/>
              <a:t>for a global-scale observed trend in drought or dryness (lack of rainfall) since the middle of the 20</a:t>
            </a:r>
            <a:r>
              <a:rPr lang="en-US" sz="2800" baseline="30000" dirty="0"/>
              <a:t>th</a:t>
            </a:r>
            <a:r>
              <a:rPr lang="en-US" sz="2800" dirty="0"/>
              <a:t> century, owing to lack of direct observations, methodological uncertainties and geographical inconsistencies in the </a:t>
            </a:r>
            <a:r>
              <a:rPr lang="en-US" sz="2800" dirty="0" smtClean="0"/>
              <a:t>trends.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3479414" y="1819981"/>
            <a:ext cx="9922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Calibri"/>
                <a:cs typeface="Calibri"/>
              </a:rPr>
              <a:t>low</a:t>
            </a:r>
            <a:endParaRPr lang="en-US" sz="2800" i="1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218089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Droughts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53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38200" y="1828800"/>
            <a:ext cx="7770813" cy="42570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+mn-cs"/>
              </a:defRPr>
            </a:lvl1pPr>
            <a:lvl2pPr marL="502920" indent="-246888" algn="l" defTabSz="914400" rtl="0" eaLnBrk="1" latinLnBrk="0" hangingPunct="1">
              <a:spcBef>
                <a:spcPts val="600"/>
              </a:spcBef>
              <a:buSzPct val="30000"/>
              <a:buFont typeface="Wingdings" charset="2"/>
              <a:buChar char="u"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55813" indent="-33655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398713" indent="-33655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43200" indent="-33655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087688" indent="-33655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kern="1200" dirty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/>
              <a:t>AR5 concludes that AR4’s conclusions of droughts increasing globally were “likely overstated”</a:t>
            </a:r>
          </a:p>
          <a:p>
            <a:r>
              <a:rPr lang="en-US" sz="2600" dirty="0"/>
              <a:t>AR5 does, however, conclude that is likely  drought frequency and intensity has increased in the Mediterranean and West Africa and decreased in central North American and north-west Australia since 1950</a:t>
            </a:r>
          </a:p>
        </p:txBody>
      </p:sp>
    </p:spTree>
    <p:extLst>
      <p:ext uri="{BB962C8B-B14F-4D97-AF65-F5344CB8AC3E}">
        <p14:creationId xmlns:p14="http://schemas.microsoft.com/office/powerpoint/2010/main" val="22247890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54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85800" y="1828800"/>
            <a:ext cx="7770813" cy="1822333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+mn-cs"/>
              </a:defRPr>
            </a:lvl1pPr>
            <a:lvl2pPr marL="502920" indent="-246888" algn="l" defTabSz="914400" rtl="0" eaLnBrk="1" latinLnBrk="0" hangingPunct="1">
              <a:spcBef>
                <a:spcPts val="600"/>
              </a:spcBef>
              <a:buSzPct val="30000"/>
              <a:buFont typeface="Wingdings" charset="2"/>
              <a:buChar char="u"/>
              <a:defRPr sz="20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55813" indent="-33655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398713" indent="-33655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43200" indent="-33655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087688" indent="-33655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kern="1200" dirty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Confidence remains </a:t>
            </a:r>
            <a:r>
              <a:rPr lang="en-US" sz="2800" u="sng" dirty="0" smtClean="0"/>
              <a:t>________</a:t>
            </a:r>
            <a:r>
              <a:rPr lang="en-US" sz="2800" dirty="0" smtClean="0"/>
              <a:t> </a:t>
            </a:r>
            <a:r>
              <a:rPr lang="en-US" sz="2800" dirty="0"/>
              <a:t>for long-term (centennial) changes in tropical cyclone activity, after accounting for past changes in observing </a:t>
            </a:r>
            <a:r>
              <a:rPr lang="en-US" sz="2800" dirty="0" smtClean="0"/>
              <a:t>capabilities.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4381271" y="1819982"/>
            <a:ext cx="9922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Calibri"/>
                <a:cs typeface="Calibri"/>
              </a:rPr>
              <a:t>low</a:t>
            </a:r>
            <a:endParaRPr lang="en-US" sz="2800" i="1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41287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Tropical Storms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55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38200" y="1828800"/>
            <a:ext cx="7770813" cy="19118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+mn-cs"/>
              </a:defRPr>
            </a:lvl1pPr>
            <a:lvl2pPr marL="502920" indent="-246888" algn="l" defTabSz="914400" rtl="0" eaLnBrk="1" latinLnBrk="0" hangingPunct="1">
              <a:spcBef>
                <a:spcPts val="600"/>
              </a:spcBef>
              <a:buSzPct val="30000"/>
              <a:buFont typeface="Wingdings" charset="2"/>
              <a:buChar char="u"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55813" indent="-33655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398713" indent="-33655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43200" indent="-33655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087688" indent="-33655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kern="1200" dirty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 smtClean="0"/>
              <a:t>Differences in observing capabilities</a:t>
            </a:r>
          </a:p>
          <a:p>
            <a:r>
              <a:rPr lang="en-US" sz="2600" dirty="0" smtClean="0"/>
              <a:t>Different methods for estimating undercounts in earlier records</a:t>
            </a:r>
          </a:p>
          <a:p>
            <a:r>
              <a:rPr lang="en-US" sz="2600" dirty="0" smtClean="0"/>
              <a:t>Changing technology/methodology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46480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56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85800" y="1828801"/>
            <a:ext cx="7770813" cy="2228013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+mn-cs"/>
              </a:defRPr>
            </a:lvl1pPr>
            <a:lvl2pPr marL="502920" indent="-246888" algn="l" defTabSz="914400" rtl="0" eaLnBrk="1" latinLnBrk="0" hangingPunct="1">
              <a:spcBef>
                <a:spcPts val="600"/>
              </a:spcBef>
              <a:buSzPct val="30000"/>
              <a:buFont typeface="Wingdings" charset="2"/>
              <a:buChar char="u"/>
              <a:defRPr sz="20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55813" indent="-33655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398713" indent="-33655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43200" indent="-33655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087688" indent="-33655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kern="1200" dirty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i="1" dirty="0"/>
              <a:t>Confidence</a:t>
            </a:r>
            <a:r>
              <a:rPr lang="en-US" sz="2800" dirty="0"/>
              <a:t> in large scale trends in storminess or storminess proxies over the last century is </a:t>
            </a:r>
            <a:r>
              <a:rPr lang="en-US" sz="2800" u="sng" dirty="0" smtClean="0"/>
              <a:t>_______</a:t>
            </a:r>
            <a:r>
              <a:rPr lang="en-US" sz="2800" dirty="0" smtClean="0"/>
              <a:t> </a:t>
            </a:r>
            <a:r>
              <a:rPr lang="en-US" sz="2800" dirty="0"/>
              <a:t>owing to inconsistencies between studies or lack of long-term data in some parts of the </a:t>
            </a:r>
            <a:r>
              <a:rPr lang="en-US" sz="2800" dirty="0" smtClean="0"/>
              <a:t>world.</a:t>
            </a:r>
            <a:endParaRPr lang="en-US" sz="28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85800" y="4149954"/>
            <a:ext cx="7770813" cy="1802980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+mn-cs"/>
              </a:defRPr>
            </a:lvl1pPr>
            <a:lvl2pPr marL="502920" indent="-246888" algn="l" defTabSz="914400" rtl="0" eaLnBrk="1" latinLnBrk="0" hangingPunct="1">
              <a:spcBef>
                <a:spcPts val="600"/>
              </a:spcBef>
              <a:buSzPct val="30000"/>
              <a:buFont typeface="Wingdings" charset="2"/>
              <a:buChar char="u"/>
              <a:defRPr sz="20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55813" indent="-33655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398713" indent="-33655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43200" indent="-33655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087688" indent="-33655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kern="1200" dirty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Because of insufficient studies and data quality issues </a:t>
            </a:r>
            <a:r>
              <a:rPr lang="en-US" sz="2800" i="1" dirty="0"/>
              <a:t>confidence</a:t>
            </a:r>
            <a:r>
              <a:rPr lang="en-US" sz="2800" dirty="0"/>
              <a:t> is also </a:t>
            </a:r>
            <a:r>
              <a:rPr lang="en-US" sz="2800" u="sng" dirty="0" smtClean="0"/>
              <a:t>________</a:t>
            </a:r>
            <a:r>
              <a:rPr lang="en-US" sz="2800" dirty="0" smtClean="0"/>
              <a:t> </a:t>
            </a:r>
            <a:r>
              <a:rPr lang="en-US" sz="2800" dirty="0"/>
              <a:t>for trends in small-scale severe weather events such as hail or </a:t>
            </a:r>
            <a:r>
              <a:rPr lang="en-US" sz="2800" dirty="0" smtClean="0"/>
              <a:t>thunderstorms.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1382516" y="2675440"/>
            <a:ext cx="9922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Calibri"/>
                <a:cs typeface="Calibri"/>
              </a:rPr>
              <a:t>low</a:t>
            </a:r>
            <a:endParaRPr lang="en-US" sz="2800" i="1" dirty="0">
              <a:latin typeface="Calibri"/>
              <a:cs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72208" y="4562741"/>
            <a:ext cx="9922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Calibri"/>
                <a:cs typeface="Calibri"/>
              </a:rPr>
              <a:t>low</a:t>
            </a:r>
            <a:endParaRPr lang="en-US" sz="2800" i="1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433141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4844733" y="1828800"/>
            <a:ext cx="3833905" cy="425702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55813" indent="-33655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398713" indent="-33655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398713" indent="-33655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2398713" indent="-33655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Calibri"/>
                <a:cs typeface="Calibri"/>
              </a:rPr>
              <a:t>Generally </a:t>
            </a:r>
            <a:r>
              <a:rPr lang="en-US" dirty="0" err="1">
                <a:latin typeface="Calibri"/>
                <a:cs typeface="Calibri"/>
              </a:rPr>
              <a:t>proxied</a:t>
            </a:r>
            <a:r>
              <a:rPr lang="en-US" dirty="0">
                <a:latin typeface="Calibri"/>
                <a:cs typeface="Calibri"/>
              </a:rPr>
              <a:t> with surface wind, geostrophic wind or another variable </a:t>
            </a:r>
            <a:r>
              <a:rPr lang="en-US" dirty="0" err="1">
                <a:latin typeface="Calibri"/>
                <a:cs typeface="Calibri"/>
              </a:rPr>
              <a:t>proxied</a:t>
            </a:r>
            <a:r>
              <a:rPr lang="en-US" dirty="0">
                <a:latin typeface="Calibri"/>
                <a:cs typeface="Calibri"/>
              </a:rPr>
              <a:t> using in situ pressure measurements or reanalysis data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Calibri"/>
                <a:cs typeface="Calibri"/>
              </a:rPr>
              <a:t>Quality/consistency varies for proxies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Calibri"/>
                <a:cs typeface="Calibri"/>
              </a:rPr>
              <a:t>Measuring practices and changing instrumentation cause inconsistencies in </a:t>
            </a:r>
            <a:r>
              <a:rPr lang="en-US" dirty="0" smtClean="0">
                <a:latin typeface="Calibri"/>
                <a:cs typeface="Calibri"/>
              </a:rPr>
              <a:t>records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Large Scale Storminess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374466"/>
            <a:ext cx="3611563" cy="3137768"/>
          </a:xfrm>
          <a:ln w="19050">
            <a:solidFill>
              <a:schemeClr val="bg1"/>
            </a:solidFill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4810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Small Scale Storminess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571" y="2909455"/>
            <a:ext cx="2439822" cy="2119746"/>
          </a:xfrm>
          <a:ln w="19050">
            <a:solidFill>
              <a:schemeClr val="bg1"/>
            </a:solidFill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58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846320" y="1828800"/>
            <a:ext cx="3833905" cy="42570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55813" indent="-33655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398713" indent="-33655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398713" indent="-33655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2398713" indent="-33655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Calibri"/>
                <a:cs typeface="Calibri"/>
              </a:rPr>
              <a:t>Very few stations to observe local weather phenomena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Calibri"/>
                <a:cs typeface="Calibri"/>
              </a:rPr>
              <a:t>Consistency among stations is </a:t>
            </a:r>
            <a:r>
              <a:rPr lang="en-US" sz="2400" dirty="0" smtClean="0">
                <a:latin typeface="Calibri"/>
                <a:cs typeface="Calibri"/>
              </a:rPr>
              <a:t>questionable</a:t>
            </a:r>
            <a:endParaRPr lang="en-US" sz="2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529118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828800"/>
            <a:ext cx="7770813" cy="1429871"/>
          </a:xfrm>
        </p:spPr>
        <p:txBody>
          <a:bodyPr>
            <a:normAutofit/>
          </a:bodyPr>
          <a:lstStyle/>
          <a:p>
            <a:r>
              <a:rPr lang="en-US" sz="3200" dirty="0" smtClean="0"/>
              <a:t>2.7 Changes in Atmospheric Circulation</a:t>
            </a:r>
            <a:br>
              <a:rPr lang="en-US" sz="3200" dirty="0" smtClean="0"/>
            </a:br>
            <a:r>
              <a:rPr lang="en-US" sz="3200" dirty="0" smtClean="0"/>
              <a:t>and Patterns of Variability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6187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828800"/>
            <a:ext cx="7770813" cy="1429871"/>
          </a:xfrm>
        </p:spPr>
        <p:txBody>
          <a:bodyPr>
            <a:normAutofit/>
          </a:bodyPr>
          <a:lstStyle/>
          <a:p>
            <a:r>
              <a:rPr lang="en-US" sz="3200" dirty="0" smtClean="0"/>
              <a:t>2.2 Changes in Atmospheric Composition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3286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60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85800" y="1828802"/>
            <a:ext cx="7770813" cy="2245650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+mn-cs"/>
              </a:defRPr>
            </a:lvl1pPr>
            <a:lvl2pPr marL="502920" indent="-246888" algn="l" defTabSz="914400" rtl="0" eaLnBrk="1" latinLnBrk="0" hangingPunct="1">
              <a:spcBef>
                <a:spcPts val="600"/>
              </a:spcBef>
              <a:buSzPct val="30000"/>
              <a:buFont typeface="Wingdings" charset="2"/>
              <a:buChar char="u"/>
              <a:defRPr sz="20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55813" indent="-33655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398713" indent="-33655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43200" indent="-33655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087688" indent="-33655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kern="1200" dirty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It is </a:t>
            </a:r>
            <a:r>
              <a:rPr lang="en-US" sz="2800" u="sng" dirty="0" smtClean="0"/>
              <a:t>_______</a:t>
            </a:r>
            <a:r>
              <a:rPr lang="en-US" sz="2800" dirty="0" smtClean="0"/>
              <a:t> that </a:t>
            </a:r>
            <a:r>
              <a:rPr lang="en-US" sz="2800" dirty="0"/>
              <a:t>circulation features have moved </a:t>
            </a:r>
            <a:r>
              <a:rPr lang="en-US" sz="2800" dirty="0" err="1"/>
              <a:t>poleward</a:t>
            </a:r>
            <a:r>
              <a:rPr lang="en-US" sz="2800" dirty="0"/>
              <a:t> since the 1970s, involving a widening of the tropical belt, a </a:t>
            </a:r>
            <a:r>
              <a:rPr lang="en-US" sz="2800" dirty="0" err="1"/>
              <a:t>poleward</a:t>
            </a:r>
            <a:r>
              <a:rPr lang="en-US" sz="2800" dirty="0"/>
              <a:t> shift of storm tracks and jet streams, and a contraction of the northern polar vortex.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90006" y="1819795"/>
            <a:ext cx="9922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Calibri"/>
                <a:cs typeface="Calibri"/>
              </a:rPr>
              <a:t>likely</a:t>
            </a:r>
            <a:endParaRPr lang="en-US" sz="2800" i="1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961339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104520"/>
            <a:ext cx="7770813" cy="1429871"/>
          </a:xfrm>
        </p:spPr>
        <p:txBody>
          <a:bodyPr/>
          <a:lstStyle/>
          <a:p>
            <a:r>
              <a:rPr lang="en-US" dirty="0" smtClean="0"/>
              <a:t>Tropical Belt Widening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61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59" y="1325351"/>
            <a:ext cx="8996267" cy="4949717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2019326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62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85800" y="1828803"/>
            <a:ext cx="7770813" cy="1831150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+mn-cs"/>
              </a:defRPr>
            </a:lvl1pPr>
            <a:lvl2pPr marL="502920" indent="-246888" algn="l" defTabSz="914400" rtl="0" eaLnBrk="1" latinLnBrk="0" hangingPunct="1">
              <a:spcBef>
                <a:spcPts val="600"/>
              </a:spcBef>
              <a:buSzPct val="30000"/>
              <a:buFont typeface="Wingdings" charset="2"/>
              <a:buChar char="u"/>
              <a:defRPr sz="20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55813" indent="-33655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398713" indent="-33655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43200" indent="-33655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087688" indent="-33655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kern="1200" dirty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Large variability on interannual to decadal time scales hampers robust conclusions on long-term changes in atmospheric circulation in many </a:t>
            </a:r>
            <a:r>
              <a:rPr lang="en-US" sz="2800" dirty="0" smtClean="0"/>
              <a:t>instances.</a:t>
            </a:r>
            <a:endParaRPr lang="en-US" sz="2800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85800" y="3774345"/>
            <a:ext cx="7770813" cy="1409548"/>
          </a:xfrm>
        </p:spPr>
        <p:txBody>
          <a:bodyPr>
            <a:normAutofit fontScale="92500"/>
          </a:bodyPr>
          <a:lstStyle/>
          <a:p>
            <a:r>
              <a:rPr lang="en-US" dirty="0"/>
              <a:t>However, confidence is high that the NAO index has increased from the 1950s to the 1990s and that this increase has subsequently been offset by recent </a:t>
            </a:r>
            <a:r>
              <a:rPr lang="en-US" dirty="0" smtClean="0"/>
              <a:t>changes.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4695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63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85800" y="1828802"/>
            <a:ext cx="7770813" cy="1831150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+mn-cs"/>
              </a:defRPr>
            </a:lvl1pPr>
            <a:lvl2pPr marL="502920" indent="-246888" algn="l" defTabSz="914400" rtl="0" eaLnBrk="1" latinLnBrk="0" hangingPunct="1">
              <a:spcBef>
                <a:spcPts val="600"/>
              </a:spcBef>
              <a:buSzPct val="30000"/>
              <a:buFont typeface="Wingdings" charset="2"/>
              <a:buChar char="u"/>
              <a:defRPr sz="20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55813" indent="-33655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398713" indent="-33655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43200" indent="-33655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087688" indent="-33655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kern="1200" dirty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Confidence in the existence of long-term changes in remaining aspects of global circulation is </a:t>
            </a:r>
            <a:r>
              <a:rPr lang="en-US" sz="2800" u="sng" dirty="0" smtClean="0"/>
              <a:t>_______</a:t>
            </a:r>
            <a:r>
              <a:rPr lang="en-US" sz="2800" dirty="0" smtClean="0"/>
              <a:t> </a:t>
            </a:r>
            <a:r>
              <a:rPr lang="en-US" sz="2800" dirty="0"/>
              <a:t>owing to the observational limitation or limited </a:t>
            </a:r>
            <a:r>
              <a:rPr lang="en-US" sz="2800" dirty="0" smtClean="0"/>
              <a:t>understanding.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1403527" y="2668035"/>
            <a:ext cx="9922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Calibri"/>
                <a:cs typeface="Calibri"/>
              </a:rPr>
              <a:t>low</a:t>
            </a:r>
            <a:endParaRPr lang="en-US" sz="2800" i="1" dirty="0">
              <a:latin typeface="Calibri"/>
              <a:cs typeface="Calibri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85800" y="3739827"/>
            <a:ext cx="7770813" cy="1724806"/>
          </a:xfrm>
        </p:spPr>
        <p:txBody>
          <a:bodyPr>
            <a:normAutofit/>
          </a:bodyPr>
          <a:lstStyle/>
          <a:p>
            <a:pPr marL="285750" indent="-285750"/>
            <a:r>
              <a:rPr lang="en-US" dirty="0"/>
              <a:t>Includes surface winds over land, East Asian summer monsoon circulation, the tropical cold-point </a:t>
            </a:r>
            <a:r>
              <a:rPr lang="en-US" dirty="0" err="1"/>
              <a:t>tropopause</a:t>
            </a:r>
            <a:r>
              <a:rPr lang="en-US" dirty="0"/>
              <a:t> temperature and the strength of the Brewer Dobson circulation among other </a:t>
            </a:r>
            <a:r>
              <a:rPr lang="en-US" dirty="0" smtClean="0"/>
              <a:t>things.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6824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64</a:t>
            </a:fld>
            <a:endParaRPr lang="en-US"/>
          </a:p>
        </p:txBody>
      </p:sp>
      <p:pic>
        <p:nvPicPr>
          <p:cNvPr id="7" name="Content Placeholder 6" descr="science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5" b="1355"/>
          <a:stretch>
            <a:fillRect/>
          </a:stretch>
        </p:blipFill>
        <p:spPr>
          <a:ln w="1905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9256713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7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85800" y="3439473"/>
            <a:ext cx="7770813" cy="2711794"/>
          </a:xfrm>
        </p:spPr>
        <p:txBody>
          <a:bodyPr>
            <a:normAutofit/>
          </a:bodyPr>
          <a:lstStyle/>
          <a:p>
            <a:pPr lvl="1"/>
            <a:r>
              <a:rPr lang="en-US" dirty="0" smtClean="0"/>
              <a:t>CO</a:t>
            </a:r>
            <a:r>
              <a:rPr lang="en-US" baseline="-25000" dirty="0" smtClean="0"/>
              <a:t>2</a:t>
            </a:r>
            <a:r>
              <a:rPr lang="en-US" dirty="0" smtClean="0"/>
              <a:t> (Carbon Dioxide)</a:t>
            </a:r>
          </a:p>
          <a:p>
            <a:pPr lvl="1"/>
            <a:r>
              <a:rPr lang="en-US" dirty="0" smtClean="0"/>
              <a:t>CH</a:t>
            </a:r>
            <a:r>
              <a:rPr lang="en-US" baseline="-25000" dirty="0" smtClean="0"/>
              <a:t>4</a:t>
            </a:r>
            <a:r>
              <a:rPr lang="en-US" dirty="0" smtClean="0"/>
              <a:t> (Methane)</a:t>
            </a:r>
          </a:p>
          <a:p>
            <a:pPr lvl="1"/>
            <a:r>
              <a:rPr lang="en-US" dirty="0" smtClean="0"/>
              <a:t>N</a:t>
            </a:r>
            <a:r>
              <a:rPr lang="en-US" baseline="-25000" dirty="0" smtClean="0"/>
              <a:t>2</a:t>
            </a:r>
            <a:r>
              <a:rPr lang="en-US" dirty="0" smtClean="0"/>
              <a:t>O (Nitrous Oxide)</a:t>
            </a:r>
          </a:p>
          <a:p>
            <a:pPr lvl="1"/>
            <a:r>
              <a:rPr lang="en-US" dirty="0" smtClean="0"/>
              <a:t>HFCs (</a:t>
            </a:r>
            <a:r>
              <a:rPr lang="en-US" dirty="0" err="1" smtClean="0"/>
              <a:t>Hydrofluorocarbons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… and more!</a:t>
            </a: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85800" y="1828800"/>
            <a:ext cx="7770813" cy="1504843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+mn-cs"/>
              </a:defRPr>
            </a:lvl1pPr>
            <a:lvl2pPr marL="502920" indent="-246888" algn="l" defTabSz="914400" rtl="0" eaLnBrk="1" latinLnBrk="0" hangingPunct="1">
              <a:spcBef>
                <a:spcPts val="600"/>
              </a:spcBef>
              <a:buSzPct val="30000"/>
              <a:buFont typeface="Wingdings" charset="2"/>
              <a:buChar char="u"/>
              <a:defRPr sz="20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55813" indent="-33655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398713" indent="-33655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43200" indent="-33655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087688" indent="-33655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kern="1200" dirty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It is </a:t>
            </a:r>
            <a:r>
              <a:rPr lang="en-US" sz="2800" u="sng" dirty="0" smtClean="0"/>
              <a:t>                </a:t>
            </a:r>
            <a:r>
              <a:rPr lang="en-US" sz="2800" dirty="0" smtClean="0"/>
              <a:t> </a:t>
            </a:r>
            <a:r>
              <a:rPr lang="en-US" sz="2800" dirty="0"/>
              <a:t>that atmospheric burdens of the well-mixed greenhouse gases (GHGs) targeted by the Kyoto Protocol </a:t>
            </a:r>
            <a:r>
              <a:rPr lang="en-US" sz="2800" u="sng" dirty="0" smtClean="0"/>
              <a:t>_________</a:t>
            </a:r>
            <a:r>
              <a:rPr lang="en-US" sz="2800" dirty="0" smtClean="0"/>
              <a:t> </a:t>
            </a:r>
            <a:r>
              <a:rPr lang="en-US" sz="2800" dirty="0"/>
              <a:t>from 2005 to 2011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1780330" y="1819981"/>
            <a:ext cx="14124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libri"/>
                <a:cs typeface="Calibri"/>
              </a:rPr>
              <a:t>certain</a:t>
            </a:r>
            <a:endParaRPr lang="en-US" sz="2800" dirty="0">
              <a:latin typeface="Calibri"/>
              <a:cs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38469" y="2663126"/>
            <a:ext cx="1662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libri"/>
                <a:cs typeface="Calibri"/>
              </a:rPr>
              <a:t>increased</a:t>
            </a:r>
            <a:endParaRPr lang="en-US" sz="2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908043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Carbon Dioxide (CO</a:t>
            </a:r>
            <a:r>
              <a:rPr lang="en-US" baseline="-25000" dirty="0" smtClean="0"/>
              <a:t>2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509846" y="1869141"/>
            <a:ext cx="3389923" cy="4257022"/>
          </a:xfrm>
        </p:spPr>
        <p:txBody>
          <a:bodyPr/>
          <a:lstStyle/>
          <a:p>
            <a:r>
              <a:rPr lang="en-US" dirty="0" smtClean="0"/>
              <a:t>1750 = </a:t>
            </a:r>
            <a:r>
              <a:rPr lang="en-US" u="sng" dirty="0" smtClean="0"/>
              <a:t>278 ± 2</a:t>
            </a:r>
            <a:r>
              <a:rPr lang="en-US" dirty="0" smtClean="0"/>
              <a:t> ppm</a:t>
            </a:r>
          </a:p>
          <a:p>
            <a:r>
              <a:rPr lang="en-US" dirty="0" smtClean="0"/>
              <a:t>2011 = </a:t>
            </a:r>
            <a:r>
              <a:rPr lang="en-US" u="sng" dirty="0" smtClean="0"/>
              <a:t>390.5</a:t>
            </a:r>
            <a:r>
              <a:rPr lang="en-US" dirty="0" smtClean="0"/>
              <a:t> ppm</a:t>
            </a:r>
          </a:p>
          <a:p>
            <a:r>
              <a:rPr lang="en-US" dirty="0" smtClean="0"/>
              <a:t>40% increase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394" y="1550894"/>
            <a:ext cx="4920761" cy="4765666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5986500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Methane (CH</a:t>
            </a:r>
            <a:r>
              <a:rPr lang="en-US" baseline="-25000" dirty="0" smtClean="0"/>
              <a:t>4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9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44230" y="1869141"/>
            <a:ext cx="3557134" cy="42570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+mn-cs"/>
              </a:defRPr>
            </a:lvl1pPr>
            <a:lvl2pPr marL="502920" indent="-246888" algn="l" defTabSz="914400" rtl="0" eaLnBrk="1" latinLnBrk="0" hangingPunct="1">
              <a:spcBef>
                <a:spcPts val="600"/>
              </a:spcBef>
              <a:buSzPct val="30000"/>
              <a:buFont typeface="Wingdings" charset="2"/>
              <a:buChar char="u"/>
              <a:defRPr sz="20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55813" indent="-33655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398713" indent="-33655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43200" indent="-33655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087688" indent="-33655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kern="1200" dirty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800"/>
              </a:spcBef>
            </a:pPr>
            <a:r>
              <a:rPr lang="en-US" dirty="0" smtClean="0"/>
              <a:t>1750 = </a:t>
            </a:r>
            <a:r>
              <a:rPr lang="en-US" u="sng" dirty="0" smtClean="0"/>
              <a:t>722 ± 25</a:t>
            </a:r>
            <a:r>
              <a:rPr lang="en-US" dirty="0" smtClean="0"/>
              <a:t> ppb</a:t>
            </a:r>
          </a:p>
          <a:p>
            <a:pPr>
              <a:spcBef>
                <a:spcPts val="800"/>
              </a:spcBef>
            </a:pPr>
            <a:r>
              <a:rPr lang="en-US" dirty="0" smtClean="0"/>
              <a:t>2011 = </a:t>
            </a:r>
            <a:r>
              <a:rPr lang="en-US" u="sng" dirty="0" smtClean="0"/>
              <a:t>1803 ± 2</a:t>
            </a:r>
            <a:r>
              <a:rPr lang="en-US" dirty="0" smtClean="0"/>
              <a:t> ppb</a:t>
            </a:r>
          </a:p>
          <a:p>
            <a:pPr>
              <a:spcBef>
                <a:spcPts val="800"/>
              </a:spcBef>
            </a:pPr>
            <a:r>
              <a:rPr lang="en-US" dirty="0" smtClean="0"/>
              <a:t>150% increase!</a:t>
            </a:r>
          </a:p>
          <a:p>
            <a:pPr>
              <a:spcBef>
                <a:spcPts val="800"/>
              </a:spcBef>
            </a:pPr>
            <a:r>
              <a:rPr lang="en-US" dirty="0" smtClean="0"/>
              <a:t>Warm arctic in ‘07</a:t>
            </a:r>
          </a:p>
          <a:p>
            <a:pPr>
              <a:spcBef>
                <a:spcPts val="800"/>
              </a:spcBef>
            </a:pPr>
            <a:r>
              <a:rPr lang="en-US" dirty="0" smtClean="0"/>
              <a:t>Rainy tropics </a:t>
            </a:r>
            <a:r>
              <a:rPr lang="fr-FR" dirty="0" smtClean="0"/>
              <a:t>‘</a:t>
            </a:r>
            <a:r>
              <a:rPr lang="en-US" dirty="0" smtClean="0"/>
              <a:t>07-</a:t>
            </a:r>
            <a:r>
              <a:rPr lang="fr-FR" dirty="0"/>
              <a:t>‘</a:t>
            </a:r>
            <a:r>
              <a:rPr lang="en-US" dirty="0" smtClean="0"/>
              <a:t>08</a:t>
            </a:r>
          </a:p>
          <a:p>
            <a:pPr>
              <a:spcBef>
                <a:spcPts val="800"/>
              </a:spcBef>
            </a:pPr>
            <a:r>
              <a:rPr lang="en-US" dirty="0" smtClean="0"/>
              <a:t>Not wetlands or shallow sub-sea CH</a:t>
            </a:r>
            <a:r>
              <a:rPr lang="en-US" baseline="-25000" dirty="0" smtClean="0"/>
              <a:t>4</a:t>
            </a:r>
            <a:r>
              <a:rPr lang="en-US" dirty="0" smtClean="0"/>
              <a:t> </a:t>
            </a:r>
            <a:r>
              <a:rPr lang="en-US" dirty="0" err="1" smtClean="0"/>
              <a:t>clathrates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7694" y="1554480"/>
            <a:ext cx="4970835" cy="4764024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8733237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Stor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ory">
      <a:maj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inorFont>
    </a:fontScheme>
    <a:fmtScheme name="Story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50000"/>
                <a:lumMod val="120000"/>
              </a:schemeClr>
              <a:schemeClr val="phClr">
                <a:satMod val="350000"/>
                <a:lumMod val="150000"/>
              </a:schemeClr>
            </a:duotone>
          </a:blip>
          <a:tile tx="0" ty="0" sx="20000" sy="20000" flip="none" algn="ctr"/>
        </a:blipFill>
        <a:gradFill rotWithShape="1">
          <a:gsLst>
            <a:gs pos="0">
              <a:schemeClr val="phClr">
                <a:shade val="20000"/>
                <a:satMod val="130000"/>
              </a:schemeClr>
            </a:gs>
            <a:gs pos="50000">
              <a:schemeClr val="phClr">
                <a:shade val="90000"/>
                <a:satMod val="130000"/>
              </a:schemeClr>
            </a:gs>
            <a:gs pos="100000">
              <a:schemeClr val="phClr">
                <a:shade val="100000"/>
                <a:satMod val="200000"/>
                <a:lumMod val="120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2100000" sx="104000" sy="104000" algn="br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127000" dist="63500" dir="5400000" sx="103000" sy="103000" rotWithShape="0">
              <a:srgbClr val="000000">
                <a:alpha val="75000"/>
              </a:srgbClr>
            </a:outerShdw>
          </a:effectLst>
          <a:scene3d>
            <a:camera prst="perspectiveFront" fov="3000000"/>
            <a:lightRig rig="balanced" dir="t">
              <a:rot lat="0" lon="0" rev="18000000"/>
            </a:lightRig>
          </a:scene3d>
          <a:sp3d prstMaterial="plastic">
            <a:bevelT w="254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50000"/>
              </a:schemeClr>
              <a:schemeClr val="phClr">
                <a:tint val="60000"/>
                <a:satMod val="400000"/>
                <a:lumMod val="11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7788</TotalTime>
  <Words>2040</Words>
  <Application>Microsoft Macintosh PowerPoint</Application>
  <PresentationFormat>On-screen Show (4:3)</PresentationFormat>
  <Paragraphs>298</Paragraphs>
  <Slides>64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65" baseType="lpstr">
      <vt:lpstr>Story</vt:lpstr>
      <vt:lpstr>IPCC WG1 AR5 Chapter 2 Observations: Atmosphere and Surface</vt:lpstr>
      <vt:lpstr>Authors</vt:lpstr>
      <vt:lpstr>Contents of Chapter 2</vt:lpstr>
      <vt:lpstr>Confidence</vt:lpstr>
      <vt:lpstr>Likelihood</vt:lpstr>
      <vt:lpstr>2.2 Changes in Atmospheric Composition</vt:lpstr>
      <vt:lpstr>PowerPoint Presentation</vt:lpstr>
      <vt:lpstr>Carbon Dioxide (CO2)</vt:lpstr>
      <vt:lpstr>Methane (CH4)</vt:lpstr>
      <vt:lpstr>Nitrous Oxide (N2O)</vt:lpstr>
      <vt:lpstr>PowerPoint Presentation</vt:lpstr>
      <vt:lpstr>CFCs/HFCs/HCFCs/etc.</vt:lpstr>
      <vt:lpstr>PowerPoint Presentation</vt:lpstr>
      <vt:lpstr>Stratospheric H2O Vapo[u]r</vt:lpstr>
      <vt:lpstr>PowerPoint Presentation</vt:lpstr>
      <vt:lpstr>Stratospheric Ozone</vt:lpstr>
      <vt:lpstr>PowerPoint Presentation</vt:lpstr>
      <vt:lpstr>Tropospheric Ozone</vt:lpstr>
      <vt:lpstr>PowerPoint Presentation</vt:lpstr>
      <vt:lpstr>NO2</vt:lpstr>
      <vt:lpstr>PowerPoint Presentation</vt:lpstr>
      <vt:lpstr>PowerPoint Presentation</vt:lpstr>
      <vt:lpstr>2.3 Changes in Radiation Budgets</vt:lpstr>
      <vt:lpstr>PowerPoint Presentation</vt:lpstr>
      <vt:lpstr>TOA Radiation Budget</vt:lpstr>
      <vt:lpstr>PowerPoint Presentation</vt:lpstr>
      <vt:lpstr>Surface Solar Radiation</vt:lpstr>
      <vt:lpstr>2.4 Changes in Temperature</vt:lpstr>
      <vt:lpstr>PowerPoint Presentation</vt:lpstr>
      <vt:lpstr>Land Surface Air Temperature</vt:lpstr>
      <vt:lpstr>PowerPoint Presentation</vt:lpstr>
      <vt:lpstr>Sea Surface Temperature</vt:lpstr>
      <vt:lpstr>Global Combined Land and Sea Surface Temperature</vt:lpstr>
      <vt:lpstr>PowerPoint Presentation</vt:lpstr>
      <vt:lpstr>PowerPoint Presentation</vt:lpstr>
      <vt:lpstr>PowerPoint Presentation</vt:lpstr>
      <vt:lpstr>Tropospheric and Stratospheric Temperatures</vt:lpstr>
      <vt:lpstr>PowerPoint Presentation</vt:lpstr>
      <vt:lpstr>PowerPoint Presentation</vt:lpstr>
      <vt:lpstr>2.5 Changes in Hydrological Cycle</vt:lpstr>
      <vt:lpstr>PowerPoint Presentation</vt:lpstr>
      <vt:lpstr>Large Scale Changes in Precipitation</vt:lpstr>
      <vt:lpstr>PowerPoint Presentation</vt:lpstr>
      <vt:lpstr>Surface Humidity</vt:lpstr>
      <vt:lpstr>PowerPoint Presentation</vt:lpstr>
      <vt:lpstr>Clouds</vt:lpstr>
      <vt:lpstr>2.6 Changes in Extreme Events</vt:lpstr>
      <vt:lpstr>PowerPoint Presentation</vt:lpstr>
      <vt:lpstr>PowerPoint Presentation</vt:lpstr>
      <vt:lpstr>PowerPoint Presentation</vt:lpstr>
      <vt:lpstr>Precipitation Extremes</vt:lpstr>
      <vt:lpstr>PowerPoint Presentation</vt:lpstr>
      <vt:lpstr>Droughts</vt:lpstr>
      <vt:lpstr>PowerPoint Presentation</vt:lpstr>
      <vt:lpstr>Tropical Storms</vt:lpstr>
      <vt:lpstr>PowerPoint Presentation</vt:lpstr>
      <vt:lpstr>Large Scale Storminess</vt:lpstr>
      <vt:lpstr>Small Scale Storminess</vt:lpstr>
      <vt:lpstr>2.7 Changes in Atmospheric Circulation and Patterns of Variability</vt:lpstr>
      <vt:lpstr>PowerPoint Presentation</vt:lpstr>
      <vt:lpstr>Tropical Belt Widening</vt:lpstr>
      <vt:lpstr>PowerPoint Presentation</vt:lpstr>
      <vt:lpstr>PowerPoint Presentation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</dc:title>
  <dc:creator>Rob Nelson</dc:creator>
  <cp:lastModifiedBy>Rob Nelson</cp:lastModifiedBy>
  <cp:revision>93</cp:revision>
  <dcterms:created xsi:type="dcterms:W3CDTF">2013-11-19T23:01:17Z</dcterms:created>
  <dcterms:modified xsi:type="dcterms:W3CDTF">2014-09-08T20:26:53Z</dcterms:modified>
</cp:coreProperties>
</file>