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4" r:id="rId1"/>
  </p:sldMasterIdLst>
  <p:notesMasterIdLst>
    <p:notesMasterId r:id="rId55"/>
  </p:notesMasterIdLst>
  <p:handoutMasterIdLst>
    <p:handoutMasterId r:id="rId56"/>
  </p:handoutMasterIdLst>
  <p:sldIdLst>
    <p:sldId id="256" r:id="rId2"/>
    <p:sldId id="257" r:id="rId3"/>
    <p:sldId id="265" r:id="rId4"/>
    <p:sldId id="259" r:id="rId5"/>
    <p:sldId id="263" r:id="rId6"/>
    <p:sldId id="264" r:id="rId7"/>
    <p:sldId id="290" r:id="rId8"/>
    <p:sldId id="291" r:id="rId9"/>
    <p:sldId id="289" r:id="rId10"/>
    <p:sldId id="292" r:id="rId11"/>
    <p:sldId id="327" r:id="rId12"/>
    <p:sldId id="293" r:id="rId13"/>
    <p:sldId id="296" r:id="rId14"/>
    <p:sldId id="297" r:id="rId15"/>
    <p:sldId id="298" r:id="rId16"/>
    <p:sldId id="299" r:id="rId17"/>
    <p:sldId id="300" r:id="rId18"/>
    <p:sldId id="301" r:id="rId19"/>
    <p:sldId id="303" r:id="rId20"/>
    <p:sldId id="302" r:id="rId21"/>
    <p:sldId id="304" r:id="rId22"/>
    <p:sldId id="305" r:id="rId23"/>
    <p:sldId id="328" r:id="rId24"/>
    <p:sldId id="306" r:id="rId25"/>
    <p:sldId id="307" r:id="rId26"/>
    <p:sldId id="308" r:id="rId27"/>
    <p:sldId id="330" r:id="rId28"/>
    <p:sldId id="309" r:id="rId29"/>
    <p:sldId id="310" r:id="rId30"/>
    <p:sldId id="311" r:id="rId31"/>
    <p:sldId id="315" r:id="rId32"/>
    <p:sldId id="316" r:id="rId33"/>
    <p:sldId id="317" r:id="rId34"/>
    <p:sldId id="318" r:id="rId35"/>
    <p:sldId id="319" r:id="rId36"/>
    <p:sldId id="320" r:id="rId37"/>
    <p:sldId id="324" r:id="rId38"/>
    <p:sldId id="329" r:id="rId39"/>
    <p:sldId id="326" r:id="rId40"/>
    <p:sldId id="282" r:id="rId41"/>
    <p:sldId id="283" r:id="rId42"/>
    <p:sldId id="284" r:id="rId43"/>
    <p:sldId id="286" r:id="rId44"/>
    <p:sldId id="287" r:id="rId45"/>
    <p:sldId id="288" r:id="rId46"/>
    <p:sldId id="266" r:id="rId47"/>
    <p:sldId id="267" r:id="rId48"/>
    <p:sldId id="268" r:id="rId49"/>
    <p:sldId id="270" r:id="rId50"/>
    <p:sldId id="273" r:id="rId51"/>
    <p:sldId id="277" r:id="rId52"/>
    <p:sldId id="278" r:id="rId53"/>
    <p:sldId id="281" r:id="rId54"/>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3718" autoAdjust="0"/>
  </p:normalViewPr>
  <p:slideViewPr>
    <p:cSldViewPr snapToGrid="0" snapToObjects="1">
      <p:cViewPr varScale="1">
        <p:scale>
          <a:sx n="144" d="100"/>
          <a:sy n="144" d="100"/>
        </p:scale>
        <p:origin x="-1040"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notesMaster" Target="notesMasters/notesMaster1.xml"/><Relationship Id="rId56" Type="http://schemas.openxmlformats.org/officeDocument/2006/relationships/handoutMaster" Target="handoutMasters/handoutMaster1.xml"/><Relationship Id="rId57" Type="http://schemas.openxmlformats.org/officeDocument/2006/relationships/printerSettings" Target="printerSettings/printerSettings1.bin"/><Relationship Id="rId58" Type="http://schemas.openxmlformats.org/officeDocument/2006/relationships/presProps" Target="presProps.xml"/><Relationship Id="rId59" Type="http://schemas.openxmlformats.org/officeDocument/2006/relationships/viewProps" Target="viewProp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theme" Target="theme/theme1.xml"/><Relationship Id="rId6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A3054C41-2CAB-484F-B460-68A9B3AB8603}" type="datetimeFigureOut">
              <a:rPr lang="en-US" smtClean="0"/>
              <a:t>9/3/14</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946C4C52-54FB-0A49-B240-33B456E37B28}" type="slidenum">
              <a:rPr lang="en-US" smtClean="0"/>
              <a:t>‹#›</a:t>
            </a:fld>
            <a:endParaRPr lang="en-US"/>
          </a:p>
        </p:txBody>
      </p:sp>
    </p:spTree>
    <p:extLst>
      <p:ext uri="{BB962C8B-B14F-4D97-AF65-F5344CB8AC3E}">
        <p14:creationId xmlns:p14="http://schemas.microsoft.com/office/powerpoint/2010/main" val="344438901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fld id="{EAADF45E-5938-684E-9D7A-2352D45B5241}" type="datetimeFigureOut">
              <a:rPr lang="en-US" smtClean="0"/>
              <a:t>9/3/14</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fld id="{298F6452-C460-644D-8B41-8AC18A49336D}" type="slidenum">
              <a:rPr lang="en-US" smtClean="0"/>
              <a:t>‹#›</a:t>
            </a:fld>
            <a:endParaRPr lang="en-US"/>
          </a:p>
        </p:txBody>
      </p:sp>
    </p:spTree>
    <p:extLst>
      <p:ext uri="{BB962C8B-B14F-4D97-AF65-F5344CB8AC3E}">
        <p14:creationId xmlns:p14="http://schemas.microsoft.com/office/powerpoint/2010/main" val="7487678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 Id="rId3" Type="http://schemas.openxmlformats.org/officeDocument/2006/relationships/hyperlink" Target="http://www.climatechange2013.org/" TargetMode="Externa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 Id="rId3" Type="http://schemas.openxmlformats.org/officeDocument/2006/relationships/hyperlink" Target="http://www.climatechange2013.org/"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60176">
              <a:defRPr/>
            </a:pPr>
            <a:r>
              <a:rPr lang="en-GB" sz="1000" dirty="0">
                <a:latin typeface="Arial" panose="020B0604020202020204" pitchFamily="34" charset="0"/>
                <a:cs typeface="Arial" panose="020B0604020202020204" pitchFamily="34" charset="0"/>
              </a:rPr>
              <a:t>More information available from the IPCC Working Group I website </a:t>
            </a:r>
            <a:r>
              <a:rPr lang="en-GB" sz="1000" u="sng" dirty="0">
                <a:latin typeface="Arial" panose="020B0604020202020204" pitchFamily="34" charset="0"/>
                <a:cs typeface="Arial" panose="020B0604020202020204" pitchFamily="34" charset="0"/>
                <a:hlinkClick r:id="rId3"/>
              </a:rPr>
              <a:t>www.climatechange2013.org</a:t>
            </a:r>
            <a:r>
              <a:rPr lang="en-GB" sz="1000" dirty="0">
                <a:latin typeface="Arial" panose="020B0604020202020204" pitchFamily="34" charset="0"/>
                <a:cs typeface="Arial" panose="020B0604020202020204" pitchFamily="34" charset="0"/>
              </a:rPr>
              <a:t> </a:t>
            </a:r>
            <a:endParaRPr lang="en-GB" dirty="0" smtClean="0"/>
          </a:p>
          <a:p>
            <a:endParaRPr lang="en-GB" dirty="0"/>
          </a:p>
        </p:txBody>
      </p:sp>
      <p:sp>
        <p:nvSpPr>
          <p:cNvPr id="4" name="Slide Number Placeholder 3"/>
          <p:cNvSpPr>
            <a:spLocks noGrp="1"/>
          </p:cNvSpPr>
          <p:nvPr>
            <p:ph type="sldNum" sz="quarter" idx="10"/>
          </p:nvPr>
        </p:nvSpPr>
        <p:spPr/>
        <p:txBody>
          <a:bodyPr/>
          <a:lstStyle/>
          <a:p>
            <a:fld id="{71435E28-095B-4775-9124-5EBB326E872E}" type="slidenum">
              <a:rPr lang="en-GB" smtClean="0"/>
              <a:pPr/>
              <a:t>5</a:t>
            </a:fld>
            <a:endParaRPr lang="en-GB"/>
          </a:p>
        </p:txBody>
      </p:sp>
    </p:spTree>
    <p:extLst>
      <p:ext uri="{BB962C8B-B14F-4D97-AF65-F5344CB8AC3E}">
        <p14:creationId xmlns:p14="http://schemas.microsoft.com/office/powerpoint/2010/main" val="4486864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b="1"/>
              <a:t>Figure SPM.6 | </a:t>
            </a:r>
            <a:r>
              <a:rPr lang="en-GB" sz="1000"/>
              <a:t>Comparison of observed and simulated climate change based on three large-scale indicators in the atmosphere, the cryosphere and the ocean: change in continental land surface air temperatures (yellow panels), Arctic and Antarctic September sea ice extent (white panels), and upper ocean heat content in the major ocean basins (blue panels). Global average changes are also given. Anomalies are given relative to 1880–1919 for surface temperatures, 1960–1980 for ocean heat content and 1979–1999 for sea ice. All time-series are decadal averages, plotted at the centre of the decade. For temperature panels, observations are dashed lines if the spatial coverage of areas being examined is below 50%. For ocean heat content and sea ice panels the solid line is where the coverage of data is good and higher in quality, and the dashed line is where the data coverage is only adequate, and thus, uncertainty is larger. Model results shown are Coupled Model Intercomparison Project Phase 5 (CMIP5) multi-model ensemble ranges, with shaded bands indicating the 5 to 95% confidence intervals. For further technical details, including region definitions see the Technical Summary Supplementary Material. {Figure 10.21; Figure TS.12} </a:t>
            </a:r>
          </a:p>
        </p:txBody>
      </p:sp>
      <p:sp>
        <p:nvSpPr>
          <p:cNvPr id="4" name="Slide Number Placeholder 3"/>
          <p:cNvSpPr>
            <a:spLocks noGrp="1"/>
          </p:cNvSpPr>
          <p:nvPr>
            <p:ph type="sldNum" sz="quarter" idx="10"/>
          </p:nvPr>
        </p:nvSpPr>
        <p:spPr/>
        <p:txBody>
          <a:bodyPr/>
          <a:lstStyle/>
          <a:p>
            <a:fld id="{71435E28-095B-4775-9124-5EBB326E872E}" type="slidenum">
              <a:rPr lang="en-GB" smtClean="0"/>
              <a:t>27</a:t>
            </a:fld>
            <a:endParaRPr lang="en-GB"/>
          </a:p>
        </p:txBody>
      </p:sp>
    </p:spTree>
    <p:extLst>
      <p:ext uri="{BB962C8B-B14F-4D97-AF65-F5344CB8AC3E}">
        <p14:creationId xmlns:p14="http://schemas.microsoft.com/office/powerpoint/2010/main" val="31384335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C3D5E4CC-A3CF-1148-887A-09A05BD05FEA}" type="slidenum">
              <a:rPr lang="de-DE" smtClean="0"/>
              <a:pPr/>
              <a:t>28</a:t>
            </a:fld>
            <a:endParaRPr lang="de-DE"/>
          </a:p>
        </p:txBody>
      </p:sp>
    </p:spTree>
    <p:extLst>
      <p:ext uri="{BB962C8B-B14F-4D97-AF65-F5344CB8AC3E}">
        <p14:creationId xmlns:p14="http://schemas.microsoft.com/office/powerpoint/2010/main" val="18451362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sz="1000" b="1" dirty="0"/>
              <a:t>Figure SPM.8, Panel c</a:t>
            </a:r>
          </a:p>
          <a:p>
            <a:endParaRPr lang="de-CH" sz="1000" dirty="0"/>
          </a:p>
          <a:p>
            <a:r>
              <a:rPr lang="de-CH" sz="1000" i="1" dirty="0"/>
              <a:t>Complete caption of Figure SPM.8:</a:t>
            </a:r>
            <a:endParaRPr lang="en-GB" sz="1000" i="1" dirty="0"/>
          </a:p>
          <a:p>
            <a:r>
              <a:rPr lang="en-GB" sz="1000" b="1" dirty="0"/>
              <a:t>Figure SPM.8 | </a:t>
            </a:r>
            <a:r>
              <a:rPr lang="en-GB" sz="1000" dirty="0"/>
              <a:t>Maps of CMIP5 multi-model mean results for the scenarios RCP2.6 and RCP8.5 in 2081–2100 of (a) annual mean surface temperature change, (b) average percent change in annual mean precipitation, (c) Northern Hemisphere September sea ice extent, and (d) change in ocean surface </a:t>
            </a:r>
            <a:r>
              <a:rPr lang="en-GB" sz="1000" dirty="0" err="1"/>
              <a:t>pH.</a:t>
            </a:r>
            <a:r>
              <a:rPr lang="en-GB" sz="1000" dirty="0"/>
              <a:t> Changes in panels (a), (b) and (d) are shown relative to 1986–2005. The number of CMIP5 models used to calculate the multi-model mean is indicated in the upper right corner of each panel. For panels (a) and (b), hatching indicates regions where the multi-model mean is small compared to natural internal variability (i.e., less than one standard deviation of natural internal variability in 20-year means). Stippling indicates regions where the multi-model mean is large compared to natural internal variability (i.e., greater than two standard deviations of natural internal variability in 20-year means) and where at least 90% of models agree on the sign of change (see Box 12.1). In panel (c), the lines are the modelled means for 1986−2005; the filled areas are for the end of the century. The CMIP5 multi-model mean is given in white colour, the projected mean sea ice extent of a subset of models (number of models given in brackets) that most closely reproduce the climatological mean state and 1979 to 2012 trend of the Arctic sea ice extent is given in light blue colour. For further technical details see the Technical Summary Supplementary Material. {Figures 6.28, 12.11, 12.22, and 12.29; Figures TS.15, TS.16, TS.17, and TS.20} </a:t>
            </a:r>
          </a:p>
        </p:txBody>
      </p:sp>
      <p:sp>
        <p:nvSpPr>
          <p:cNvPr id="4" name="Slide Number Placeholder 3"/>
          <p:cNvSpPr>
            <a:spLocks noGrp="1"/>
          </p:cNvSpPr>
          <p:nvPr>
            <p:ph type="sldNum" sz="quarter" idx="10"/>
          </p:nvPr>
        </p:nvSpPr>
        <p:spPr/>
        <p:txBody>
          <a:bodyPr/>
          <a:lstStyle/>
          <a:p>
            <a:fld id="{71435E28-095B-4775-9124-5EBB326E872E}" type="slidenum">
              <a:rPr lang="en-GB" smtClean="0"/>
              <a:t>38</a:t>
            </a:fld>
            <a:endParaRPr lang="en-GB"/>
          </a:p>
        </p:txBody>
      </p:sp>
    </p:spTree>
    <p:extLst>
      <p:ext uri="{BB962C8B-B14F-4D97-AF65-F5344CB8AC3E}">
        <p14:creationId xmlns:p14="http://schemas.microsoft.com/office/powerpoint/2010/main" val="31384335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latin typeface="Arial" panose="020B0604020202020204" pitchFamily="34" charset="0"/>
                <a:cs typeface="Arial" panose="020B0604020202020204" pitchFamily="34" charset="0"/>
              </a:rPr>
              <a:t>In order to facilitate the accessibility of the findings of the Working Group I assessment for a wide readership and to enhance their usability for stakeholders, each section and subsection of the Working Group I Summary for Policymakers has a highlighted headline statement. Taken together, these 19 headline statements provide an overarching summary in simple and quotable language that is supported by the scientists and approved by the member governments of the IPCC. The four headline statements in boxes are those summarizing the assessment in sections B, C, D and E of the Summary for Policymakers.</a:t>
            </a:r>
            <a:endParaRPr lang="en-GB" dirty="0"/>
          </a:p>
        </p:txBody>
      </p:sp>
      <p:sp>
        <p:nvSpPr>
          <p:cNvPr id="4" name="Slide Number Placeholder 3"/>
          <p:cNvSpPr>
            <a:spLocks noGrp="1"/>
          </p:cNvSpPr>
          <p:nvPr>
            <p:ph type="sldNum" sz="quarter" idx="10"/>
          </p:nvPr>
        </p:nvSpPr>
        <p:spPr/>
        <p:txBody>
          <a:bodyPr/>
          <a:lstStyle/>
          <a:p>
            <a:fld id="{71435E28-095B-4775-9124-5EBB326E872E}" type="slidenum">
              <a:rPr lang="en-GB" smtClean="0">
                <a:solidFill>
                  <a:prstClr val="black"/>
                </a:solidFill>
              </a:rPr>
              <a:pPr/>
              <a:t>40</a:t>
            </a:fld>
            <a:endParaRPr lang="en-GB">
              <a:solidFill>
                <a:prstClr val="black"/>
              </a:solidFill>
            </a:endParaRPr>
          </a:p>
        </p:txBody>
      </p:sp>
    </p:spTree>
    <p:extLst>
      <p:ext uri="{BB962C8B-B14F-4D97-AF65-F5344CB8AC3E}">
        <p14:creationId xmlns:p14="http://schemas.microsoft.com/office/powerpoint/2010/main" val="6609156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60176">
              <a:defRPr/>
            </a:pPr>
            <a:r>
              <a:rPr lang="en-US" sz="1000" dirty="0">
                <a:latin typeface="Arial" panose="020B0604020202020204" pitchFamily="34" charset="0"/>
                <a:cs typeface="Arial" panose="020B0604020202020204" pitchFamily="34" charset="0"/>
              </a:rPr>
              <a:t>In order to facilitate the accessibility of the findings of the Working Group I assessment for a wide readership and to enhance their usability for stakeholders, each section and subsection of the Working Group I Summary for Policymakers has a highlighted headline statement. Taken together, these 19 headline statements provide an overarching summary in simple and quotable language that is supported by the scientists and approved by the member governments of the IPCC. The four headline statements in boxes are those summarizing the assessment in sections B, C, D and E of the Summary for Policymakers.</a:t>
            </a:r>
            <a:endParaRPr lang="en-GB" dirty="0" smtClean="0"/>
          </a:p>
        </p:txBody>
      </p:sp>
      <p:sp>
        <p:nvSpPr>
          <p:cNvPr id="4" name="Slide Number Placeholder 3"/>
          <p:cNvSpPr>
            <a:spLocks noGrp="1"/>
          </p:cNvSpPr>
          <p:nvPr>
            <p:ph type="sldNum" sz="quarter" idx="10"/>
          </p:nvPr>
        </p:nvSpPr>
        <p:spPr/>
        <p:txBody>
          <a:bodyPr/>
          <a:lstStyle/>
          <a:p>
            <a:fld id="{71435E28-095B-4775-9124-5EBB326E872E}" type="slidenum">
              <a:rPr lang="en-GB" smtClean="0"/>
              <a:pPr/>
              <a:t>41</a:t>
            </a:fld>
            <a:endParaRPr lang="en-GB"/>
          </a:p>
        </p:txBody>
      </p:sp>
    </p:spTree>
    <p:extLst>
      <p:ext uri="{BB962C8B-B14F-4D97-AF65-F5344CB8AC3E}">
        <p14:creationId xmlns:p14="http://schemas.microsoft.com/office/powerpoint/2010/main" val="16007397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60176">
              <a:defRPr/>
            </a:pPr>
            <a:r>
              <a:rPr lang="en-US" sz="1000" dirty="0">
                <a:latin typeface="Arial" panose="020B0604020202020204" pitchFamily="34" charset="0"/>
                <a:cs typeface="Arial" panose="020B0604020202020204" pitchFamily="34" charset="0"/>
              </a:rPr>
              <a:t>In order to facilitate the accessibility of the findings of the Working Group I assessment for a wide readership and to enhance their usability for stakeholders, each section and subsection of the Working Group I Summary for Policymakers has a highlighted headline statement. Taken together, these 19 headline statements provide an overarching summary in simple and quotable language that is supported by the scientists and approved by the member governments of the IPCC. The four headline statements in boxes are those summarizing the assessment in sections B, C, D and E of the Summary for Policymakers.</a:t>
            </a:r>
            <a:endParaRPr lang="en-GB" dirty="0" smtClean="0"/>
          </a:p>
        </p:txBody>
      </p:sp>
      <p:sp>
        <p:nvSpPr>
          <p:cNvPr id="4" name="Slide Number Placeholder 3"/>
          <p:cNvSpPr>
            <a:spLocks noGrp="1"/>
          </p:cNvSpPr>
          <p:nvPr>
            <p:ph type="sldNum" sz="quarter" idx="10"/>
          </p:nvPr>
        </p:nvSpPr>
        <p:spPr/>
        <p:txBody>
          <a:bodyPr/>
          <a:lstStyle/>
          <a:p>
            <a:fld id="{71435E28-095B-4775-9124-5EBB326E872E}" type="slidenum">
              <a:rPr lang="en-GB" smtClean="0"/>
              <a:pPr/>
              <a:t>42</a:t>
            </a:fld>
            <a:endParaRPr lang="en-GB"/>
          </a:p>
        </p:txBody>
      </p:sp>
    </p:spTree>
    <p:extLst>
      <p:ext uri="{BB962C8B-B14F-4D97-AF65-F5344CB8AC3E}">
        <p14:creationId xmlns:p14="http://schemas.microsoft.com/office/powerpoint/2010/main" val="16007397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60176">
              <a:defRPr/>
            </a:pPr>
            <a:r>
              <a:rPr lang="en-US" sz="1000" dirty="0">
                <a:latin typeface="Arial" panose="020B0604020202020204" pitchFamily="34" charset="0"/>
                <a:cs typeface="Arial" panose="020B0604020202020204" pitchFamily="34" charset="0"/>
              </a:rPr>
              <a:t>In order to facilitate the accessibility of the findings of the Working Group I assessment for a wide readership and to enhance their usability for stakeholders, each section and subsection of the Working Group I Summary for Policymakers has a highlighted headline statement. Taken together, these 19 headline statements provide an overarching summary in simple and quotable language that is supported by the scientists and approved by the member governments of the IPCC. The four headline statements in boxes are those summarizing the assessment in sections B, C, D and E of the Summary for Policymakers.</a:t>
            </a:r>
            <a:endParaRPr lang="en-GB" dirty="0" smtClean="0"/>
          </a:p>
        </p:txBody>
      </p:sp>
      <p:sp>
        <p:nvSpPr>
          <p:cNvPr id="4" name="Slide Number Placeholder 3"/>
          <p:cNvSpPr>
            <a:spLocks noGrp="1"/>
          </p:cNvSpPr>
          <p:nvPr>
            <p:ph type="sldNum" sz="quarter" idx="10"/>
          </p:nvPr>
        </p:nvSpPr>
        <p:spPr/>
        <p:txBody>
          <a:bodyPr/>
          <a:lstStyle/>
          <a:p>
            <a:fld id="{71435E28-095B-4775-9124-5EBB326E872E}" type="slidenum">
              <a:rPr lang="en-GB" smtClean="0"/>
              <a:pPr/>
              <a:t>43</a:t>
            </a:fld>
            <a:endParaRPr lang="en-GB"/>
          </a:p>
        </p:txBody>
      </p:sp>
    </p:spTree>
    <p:extLst>
      <p:ext uri="{BB962C8B-B14F-4D97-AF65-F5344CB8AC3E}">
        <p14:creationId xmlns:p14="http://schemas.microsoft.com/office/powerpoint/2010/main" val="16007397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60176">
              <a:defRPr/>
            </a:pPr>
            <a:r>
              <a:rPr lang="en-US" sz="1000" dirty="0">
                <a:latin typeface="Arial" panose="020B0604020202020204" pitchFamily="34" charset="0"/>
                <a:cs typeface="Arial" panose="020B0604020202020204" pitchFamily="34" charset="0"/>
              </a:rPr>
              <a:t>In order to facilitate the accessibility of the findings of the Working Group I assessment for a wide readership and to enhance their usability for stakeholders, each section and subsection of the Working Group I Summary for Policymakers has a highlighted headline statement. Taken together, these 19 headline statements provide an overarching summary in simple and quotable language that is supported by the scientists and approved by the member governments of the IPCC. The four headline statements in boxes are those summarizing the assessment in sections B, C, D and E of the Summary for Policymakers.</a:t>
            </a:r>
            <a:endParaRPr lang="en-GB" dirty="0" smtClean="0"/>
          </a:p>
        </p:txBody>
      </p:sp>
      <p:sp>
        <p:nvSpPr>
          <p:cNvPr id="4" name="Slide Number Placeholder 3"/>
          <p:cNvSpPr>
            <a:spLocks noGrp="1"/>
          </p:cNvSpPr>
          <p:nvPr>
            <p:ph type="sldNum" sz="quarter" idx="10"/>
          </p:nvPr>
        </p:nvSpPr>
        <p:spPr/>
        <p:txBody>
          <a:bodyPr/>
          <a:lstStyle/>
          <a:p>
            <a:fld id="{71435E28-095B-4775-9124-5EBB326E872E}" type="slidenum">
              <a:rPr lang="en-GB" smtClean="0"/>
              <a:pPr/>
              <a:t>44</a:t>
            </a:fld>
            <a:endParaRPr lang="en-GB"/>
          </a:p>
        </p:txBody>
      </p:sp>
    </p:spTree>
    <p:extLst>
      <p:ext uri="{BB962C8B-B14F-4D97-AF65-F5344CB8AC3E}">
        <p14:creationId xmlns:p14="http://schemas.microsoft.com/office/powerpoint/2010/main" val="16007397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60176">
              <a:defRPr/>
            </a:pPr>
            <a:r>
              <a:rPr lang="en-US" sz="1000" dirty="0">
                <a:latin typeface="Arial" panose="020B0604020202020204" pitchFamily="34" charset="0"/>
                <a:cs typeface="Arial" panose="020B0604020202020204" pitchFamily="34" charset="0"/>
              </a:rPr>
              <a:t>In order to facilitate the accessibility of the findings of the Working Group I assessment for a wide readership and to enhance their usability for stakeholders, each section and subsection of the Working Group I Summary for Policymakers has a highlighted headline statement. Taken together, these 19 headline statements provide an overarching summary in simple and quotable language that is supported by the scientists and approved by the member governments of the IPCC. The four headline statements in boxes are those summarizing the assessment in sections B, C, D and E of the Summary for Policymakers.</a:t>
            </a:r>
            <a:endParaRPr lang="en-GB" dirty="0" smtClean="0"/>
          </a:p>
        </p:txBody>
      </p:sp>
      <p:sp>
        <p:nvSpPr>
          <p:cNvPr id="4" name="Slide Number Placeholder 3"/>
          <p:cNvSpPr>
            <a:spLocks noGrp="1"/>
          </p:cNvSpPr>
          <p:nvPr>
            <p:ph type="sldNum" sz="quarter" idx="10"/>
          </p:nvPr>
        </p:nvSpPr>
        <p:spPr/>
        <p:txBody>
          <a:bodyPr/>
          <a:lstStyle/>
          <a:p>
            <a:fld id="{71435E28-095B-4775-9124-5EBB326E872E}" type="slidenum">
              <a:rPr lang="en-GB" smtClean="0"/>
              <a:pPr/>
              <a:t>45</a:t>
            </a:fld>
            <a:endParaRPr lang="en-GB"/>
          </a:p>
        </p:txBody>
      </p:sp>
    </p:spTree>
    <p:extLst>
      <p:ext uri="{BB962C8B-B14F-4D97-AF65-F5344CB8AC3E}">
        <p14:creationId xmlns:p14="http://schemas.microsoft.com/office/powerpoint/2010/main" val="16007397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60176">
              <a:defRPr/>
            </a:pPr>
            <a:r>
              <a:rPr lang="en-GB" dirty="0" smtClean="0"/>
              <a:t>All</a:t>
            </a:r>
            <a:r>
              <a:rPr lang="en-GB" baseline="0" dirty="0" smtClean="0"/>
              <a:t> Figures from the </a:t>
            </a:r>
            <a:r>
              <a:rPr lang="en-GB" sz="1000" dirty="0">
                <a:latin typeface="Arial" panose="020B0604020202020204" pitchFamily="34" charset="0"/>
                <a:cs typeface="Arial" panose="020B0604020202020204" pitchFamily="34" charset="0"/>
              </a:rPr>
              <a:t>IPCC Working Group I contribution to the IPCC 5th Assessment Report, including the Summary for Policymakers, are available as high-resolution JPEG files from the IPCC Working Group I website </a:t>
            </a:r>
            <a:r>
              <a:rPr lang="en-GB" sz="1000" u="sng" dirty="0">
                <a:latin typeface="Arial" panose="020B0604020202020204" pitchFamily="34" charset="0"/>
                <a:cs typeface="Arial" panose="020B0604020202020204" pitchFamily="34" charset="0"/>
                <a:hlinkClick r:id="rId3"/>
              </a:rPr>
              <a:t>www.climatechange2013.org</a:t>
            </a:r>
            <a:r>
              <a:rPr lang="en-GB" sz="1000" dirty="0">
                <a:latin typeface="Arial" panose="020B0604020202020204" pitchFamily="34" charset="0"/>
                <a:cs typeface="Arial" panose="020B0604020202020204" pitchFamily="34" charset="0"/>
              </a:rPr>
              <a:t> </a:t>
            </a:r>
            <a:endParaRPr lang="en-GB" dirty="0" smtClean="0"/>
          </a:p>
          <a:p>
            <a:endParaRPr lang="en-GB" dirty="0"/>
          </a:p>
        </p:txBody>
      </p:sp>
      <p:sp>
        <p:nvSpPr>
          <p:cNvPr id="4" name="Slide Number Placeholder 3"/>
          <p:cNvSpPr>
            <a:spLocks noGrp="1"/>
          </p:cNvSpPr>
          <p:nvPr>
            <p:ph type="sldNum" sz="quarter" idx="10"/>
          </p:nvPr>
        </p:nvSpPr>
        <p:spPr/>
        <p:txBody>
          <a:bodyPr/>
          <a:lstStyle/>
          <a:p>
            <a:fld id="{71435E28-095B-4775-9124-5EBB326E872E}" type="slidenum">
              <a:rPr lang="en-GB" smtClean="0"/>
              <a:pPr/>
              <a:t>46</a:t>
            </a:fld>
            <a:endParaRPr lang="en-GB"/>
          </a:p>
        </p:txBody>
      </p:sp>
    </p:spTree>
    <p:extLst>
      <p:ext uri="{BB962C8B-B14F-4D97-AF65-F5344CB8AC3E}">
        <p14:creationId xmlns:p14="http://schemas.microsoft.com/office/powerpoint/2010/main" val="6609156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dirty="0"/>
              <a:t>All IPCC Assessment Reports are available at www.ipcc.ch</a:t>
            </a:r>
          </a:p>
        </p:txBody>
      </p:sp>
      <p:sp>
        <p:nvSpPr>
          <p:cNvPr id="4" name="Slide Number Placeholder 3"/>
          <p:cNvSpPr>
            <a:spLocks noGrp="1"/>
          </p:cNvSpPr>
          <p:nvPr>
            <p:ph type="sldNum" sz="quarter" idx="10"/>
          </p:nvPr>
        </p:nvSpPr>
        <p:spPr/>
        <p:txBody>
          <a:bodyPr/>
          <a:lstStyle/>
          <a:p>
            <a:fld id="{71435E28-095B-4775-9124-5EBB326E872E}" type="slidenum">
              <a:rPr lang="en-GB" smtClean="0"/>
              <a:t>6</a:t>
            </a:fld>
            <a:endParaRPr lang="en-GB"/>
          </a:p>
        </p:txBody>
      </p:sp>
    </p:spTree>
    <p:extLst>
      <p:ext uri="{BB962C8B-B14F-4D97-AF65-F5344CB8AC3E}">
        <p14:creationId xmlns:p14="http://schemas.microsoft.com/office/powerpoint/2010/main" val="3733484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sz="1000" b="1"/>
              <a:t>Figure SPM.1, Panel a</a:t>
            </a:r>
          </a:p>
          <a:p>
            <a:endParaRPr lang="de-CH" sz="1000"/>
          </a:p>
          <a:p>
            <a:r>
              <a:rPr lang="de-CH" sz="1000" i="1"/>
              <a:t>Complete caption of Figure SPM.1:</a:t>
            </a:r>
            <a:endParaRPr lang="en-GB" sz="1000" i="1"/>
          </a:p>
          <a:p>
            <a:r>
              <a:rPr lang="en-GB" sz="1000" b="1"/>
              <a:t>Figure SPM.1 | </a:t>
            </a:r>
            <a:r>
              <a:rPr lang="en-GB" sz="1000"/>
              <a:t>(a) Observed global mean combined land and ocean surface temperature anomalies, from 1850 to 2012 from three data sets. Top panel: annual mean values. Bottom panel: decadal mean values including the estimate of uncertainty for one dataset (black). Anomalies are relative to the mean of 1961−1990. (b) Map of the observed surface temperature change from 1901 to 2012 derived from temperature trends determined by linear regression from one dataset (orange line in panel a). Trends have been calculated where data availability permits a robust estimate (i.e., only for grid boxes with greater than 70% complete records and more than 20% data availability in the first and last 10% of the time period). Other areas are white. Grid boxes where the trend is significant at the 10% level are indicated by a + sign. For a listing of the datasets and further technical details see the Technical Summary Supplementary Material. {Figures 2.19–2.21; Figure TS.2} </a:t>
            </a:r>
          </a:p>
        </p:txBody>
      </p:sp>
      <p:sp>
        <p:nvSpPr>
          <p:cNvPr id="4" name="Slide Number Placeholder 3"/>
          <p:cNvSpPr>
            <a:spLocks noGrp="1"/>
          </p:cNvSpPr>
          <p:nvPr>
            <p:ph type="sldNum" sz="quarter" idx="10"/>
          </p:nvPr>
        </p:nvSpPr>
        <p:spPr/>
        <p:txBody>
          <a:bodyPr/>
          <a:lstStyle/>
          <a:p>
            <a:fld id="{71435E28-095B-4775-9124-5EBB326E872E}" type="slidenum">
              <a:rPr lang="en-GB" smtClean="0"/>
              <a:t>47</a:t>
            </a:fld>
            <a:endParaRPr lang="en-GB"/>
          </a:p>
        </p:txBody>
      </p:sp>
    </p:spTree>
    <p:extLst>
      <p:ext uri="{BB962C8B-B14F-4D97-AF65-F5344CB8AC3E}">
        <p14:creationId xmlns:p14="http://schemas.microsoft.com/office/powerpoint/2010/main" val="3733484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sz="1000" b="1"/>
              <a:t>Figure SPM.1, Panel b</a:t>
            </a:r>
          </a:p>
          <a:p>
            <a:endParaRPr lang="de-CH" sz="1000"/>
          </a:p>
          <a:p>
            <a:r>
              <a:rPr lang="de-CH" sz="1000" i="1"/>
              <a:t>Complete caption of Figure SPM.1:</a:t>
            </a:r>
            <a:endParaRPr lang="en-GB" sz="1000" i="1"/>
          </a:p>
          <a:p>
            <a:r>
              <a:rPr lang="en-GB" sz="1000" b="1"/>
              <a:t>Figure SPM.1 | </a:t>
            </a:r>
            <a:r>
              <a:rPr lang="en-GB" sz="1000"/>
              <a:t>(a) Observed global mean combined land and ocean surface temperature anomalies, from 1850 to 2012 from three data sets. Top panel: annual mean values. Bottom panel: decadal mean values including the estimate of uncertainty for one dataset (black). Anomalies are relative to the mean of 1961−1990. (b) Map of the observed surface temperature change from 1901 to 2012 derived from temperature trends determined by linear regression from one dataset (orange line in panel a). Trends have been calculated where data availability permits a robust estimate (i.e., only for grid boxes with greater than 70% complete records and more than 20% data availability in the first and last 10% of the time period). Other areas are white. Grid boxes where the trend is significant at the 10% level are indicated by a + sign. For a listing of the datasets and further technical details see the Technical Summary Supplementary Material. {Figures 2.19–2.21; Figure TS.2} </a:t>
            </a:r>
          </a:p>
        </p:txBody>
      </p:sp>
      <p:sp>
        <p:nvSpPr>
          <p:cNvPr id="4" name="Slide Number Placeholder 3"/>
          <p:cNvSpPr>
            <a:spLocks noGrp="1"/>
          </p:cNvSpPr>
          <p:nvPr>
            <p:ph type="sldNum" sz="quarter" idx="10"/>
          </p:nvPr>
        </p:nvSpPr>
        <p:spPr/>
        <p:txBody>
          <a:bodyPr/>
          <a:lstStyle/>
          <a:p>
            <a:fld id="{71435E28-095B-4775-9124-5EBB326E872E}" type="slidenum">
              <a:rPr lang="en-GB" smtClean="0"/>
              <a:t>48</a:t>
            </a:fld>
            <a:endParaRPr lang="en-GB"/>
          </a:p>
        </p:txBody>
      </p:sp>
    </p:spTree>
    <p:extLst>
      <p:ext uri="{BB962C8B-B14F-4D97-AF65-F5344CB8AC3E}">
        <p14:creationId xmlns:p14="http://schemas.microsoft.com/office/powerpoint/2010/main" val="31384335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b="1"/>
              <a:t>Figure SPM.3 | </a:t>
            </a:r>
            <a:r>
              <a:rPr lang="en-GB" sz="1000"/>
              <a:t>Multiple observed indicators of a changing global climate: (a) Extent of Northern Hemisphere March-April (spring) average snow cover; (b) extent of Arctic July-August-September (summer) average sea ice; (c) change in global mean upper ocean (0–700 m) heat content aligned to 2006−2010, and relative to the mean of all datasets for 1970; (d) global mean sea level relative to the 1900–1905 mean of the longest running dataset, and with all datasets aligned to have the same value in 1993, the first year of satellite altimetry data. All time-series (coloured lines indicating different data sets) show annual values, and where assessed, uncertainties are indicated by coloured shading. See Technical Summary Supplementary Material for a listing of the datasets. {Figures 3.2, 3.13, 4.19, and 4.3; FAQ 2.1, Figure 2; Figure TS.1}</a:t>
            </a:r>
          </a:p>
        </p:txBody>
      </p:sp>
      <p:sp>
        <p:nvSpPr>
          <p:cNvPr id="4" name="Slide Number Placeholder 3"/>
          <p:cNvSpPr>
            <a:spLocks noGrp="1"/>
          </p:cNvSpPr>
          <p:nvPr>
            <p:ph type="sldNum" sz="quarter" idx="10"/>
          </p:nvPr>
        </p:nvSpPr>
        <p:spPr/>
        <p:txBody>
          <a:bodyPr/>
          <a:lstStyle/>
          <a:p>
            <a:fld id="{71435E28-095B-4775-9124-5EBB326E872E}" type="slidenum">
              <a:rPr lang="en-GB" smtClean="0"/>
              <a:t>49</a:t>
            </a:fld>
            <a:endParaRPr lang="en-GB"/>
          </a:p>
        </p:txBody>
      </p:sp>
    </p:spTree>
    <p:extLst>
      <p:ext uri="{BB962C8B-B14F-4D97-AF65-F5344CB8AC3E}">
        <p14:creationId xmlns:p14="http://schemas.microsoft.com/office/powerpoint/2010/main" val="31384335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b="1"/>
              <a:t>Figure SPM.6 | </a:t>
            </a:r>
            <a:r>
              <a:rPr lang="en-GB" sz="1000"/>
              <a:t>Comparison of observed and simulated climate change based on three large-scale indicators in the atmosphere, the cryosphere and the ocean: change in continental land surface air temperatures (yellow panels), Arctic and Antarctic September sea ice extent (white panels), and upper ocean heat content in the major ocean basins (blue panels). Global average changes are also given. Anomalies are given relative to 1880–1919 for surface temperatures, 1960–1980 for ocean heat content and 1979–1999 for sea ice. All time-series are decadal averages, plotted at the centre of the decade. For temperature panels, observations are dashed lines if the spatial coverage of areas being examined is below 50%. For ocean heat content and sea ice panels the solid line is where the coverage of data is good and higher in quality, and the dashed line is where the data coverage is only adequate, and thus, uncertainty is larger. Model results shown are Coupled Model Intercomparison Project Phase 5 (CMIP5) multi-model ensemble ranges, with shaded bands indicating the 5 to 95% confidence intervals. For further technical details, including region definitions see the Technical Summary Supplementary Material. {Figure 10.21; Figure TS.12} </a:t>
            </a:r>
          </a:p>
        </p:txBody>
      </p:sp>
      <p:sp>
        <p:nvSpPr>
          <p:cNvPr id="4" name="Slide Number Placeholder 3"/>
          <p:cNvSpPr>
            <a:spLocks noGrp="1"/>
          </p:cNvSpPr>
          <p:nvPr>
            <p:ph type="sldNum" sz="quarter" idx="10"/>
          </p:nvPr>
        </p:nvSpPr>
        <p:spPr/>
        <p:txBody>
          <a:bodyPr/>
          <a:lstStyle/>
          <a:p>
            <a:fld id="{71435E28-095B-4775-9124-5EBB326E872E}" type="slidenum">
              <a:rPr lang="en-GB" smtClean="0"/>
              <a:t>50</a:t>
            </a:fld>
            <a:endParaRPr lang="en-GB"/>
          </a:p>
        </p:txBody>
      </p:sp>
    </p:spTree>
    <p:extLst>
      <p:ext uri="{BB962C8B-B14F-4D97-AF65-F5344CB8AC3E}">
        <p14:creationId xmlns:p14="http://schemas.microsoft.com/office/powerpoint/2010/main" val="31384335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sz="1000" b="1" dirty="0"/>
              <a:t>Figure SPM.8, Panels a and b</a:t>
            </a:r>
          </a:p>
          <a:p>
            <a:endParaRPr lang="de-CH" sz="1000" dirty="0"/>
          </a:p>
          <a:p>
            <a:r>
              <a:rPr lang="de-CH" sz="1000" i="1" dirty="0"/>
              <a:t>Complete caption of Figure SPM.8:</a:t>
            </a:r>
            <a:endParaRPr lang="en-GB" sz="1000" i="1" dirty="0"/>
          </a:p>
          <a:p>
            <a:r>
              <a:rPr lang="en-GB" sz="1000" b="1" dirty="0"/>
              <a:t>Figure SPM.8 | </a:t>
            </a:r>
            <a:r>
              <a:rPr lang="en-GB" sz="1000" dirty="0"/>
              <a:t>Maps of CMIP5 multi-model mean results for the scenarios RCP2.6 and RCP8.5 in 2081–2100 of (a) annual mean surface temperature change, (b) average percent change in annual mean precipitation, (c) Northern Hemisphere September sea ice extent, and (d) change in ocean surface </a:t>
            </a:r>
            <a:r>
              <a:rPr lang="en-GB" sz="1000" dirty="0" err="1"/>
              <a:t>pH.</a:t>
            </a:r>
            <a:r>
              <a:rPr lang="en-GB" sz="1000" dirty="0"/>
              <a:t> Changes in panels (a), (b) and (d) are shown relative to 1986–2005. The number of CMIP5 models used to calculate the multi-model mean is indicated in the upper right corner of each panel. For panels (a) and (b), hatching indicates regions where the multi-model mean is small compared to natural internal variability (i.e., less than one standard deviation of natural internal variability in 20-year means). Stippling indicates regions where the multi-model mean is large compared to natural internal variability (i.e., greater than two standard deviations of natural internal variability in 20-year means) and where at least 90% of models agree on the sign of change (see Box 12.1). In panel (c), the lines are the modelled means for 1986−2005; the filled areas are for the end of the century. The CMIP5 multi-model mean is given in white colour, the projected mean sea ice extent of a subset of models (number of models given in brackets) that most closely reproduce the climatological mean state and 1979 to 2012 trend of the Arctic sea ice extent is given in light blue colour. For further technical details see the Technical Summary Supplementary Material. {Figures 6.28, 12.11, 12.22, and 12.29; Figures TS.15, TS.16, TS.17, and TS.20} </a:t>
            </a:r>
          </a:p>
        </p:txBody>
      </p:sp>
      <p:sp>
        <p:nvSpPr>
          <p:cNvPr id="4" name="Slide Number Placeholder 3"/>
          <p:cNvSpPr>
            <a:spLocks noGrp="1"/>
          </p:cNvSpPr>
          <p:nvPr>
            <p:ph type="sldNum" sz="quarter" idx="10"/>
          </p:nvPr>
        </p:nvSpPr>
        <p:spPr/>
        <p:txBody>
          <a:bodyPr/>
          <a:lstStyle/>
          <a:p>
            <a:fld id="{71435E28-095B-4775-9124-5EBB326E872E}" type="slidenum">
              <a:rPr lang="en-GB" smtClean="0"/>
              <a:t>51</a:t>
            </a:fld>
            <a:endParaRPr lang="en-GB"/>
          </a:p>
        </p:txBody>
      </p:sp>
    </p:spTree>
    <p:extLst>
      <p:ext uri="{BB962C8B-B14F-4D97-AF65-F5344CB8AC3E}">
        <p14:creationId xmlns:p14="http://schemas.microsoft.com/office/powerpoint/2010/main" val="31384335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sz="1000" b="1" dirty="0"/>
              <a:t>Figure SPM.8, Panel c</a:t>
            </a:r>
          </a:p>
          <a:p>
            <a:endParaRPr lang="de-CH" sz="1000" dirty="0"/>
          </a:p>
          <a:p>
            <a:r>
              <a:rPr lang="de-CH" sz="1000" i="1" dirty="0"/>
              <a:t>Complete caption of Figure SPM.8:</a:t>
            </a:r>
            <a:endParaRPr lang="en-GB" sz="1000" i="1" dirty="0"/>
          </a:p>
          <a:p>
            <a:r>
              <a:rPr lang="en-GB" sz="1000" b="1" dirty="0"/>
              <a:t>Figure SPM.8 | </a:t>
            </a:r>
            <a:r>
              <a:rPr lang="en-GB" sz="1000" dirty="0"/>
              <a:t>Maps of CMIP5 multi-model mean results for the scenarios RCP2.6 and RCP8.5 in 2081–2100 of (a) annual mean surface temperature change, (b) average percent change in annual mean precipitation, (c) Northern Hemisphere September sea ice extent, and (d) change in ocean surface </a:t>
            </a:r>
            <a:r>
              <a:rPr lang="en-GB" sz="1000" dirty="0" err="1"/>
              <a:t>pH.</a:t>
            </a:r>
            <a:r>
              <a:rPr lang="en-GB" sz="1000" dirty="0"/>
              <a:t> Changes in panels (a), (b) and (d) are shown relative to 1986–2005. The number of CMIP5 models used to calculate the multi-model mean is indicated in the upper right corner of each panel. For panels (a) and (b), hatching indicates regions where the multi-model mean is small compared to natural internal variability (i.e., less than one standard deviation of natural internal variability in 20-year means). Stippling indicates regions where the multi-model mean is large compared to natural internal variability (i.e., greater than two standard deviations of natural internal variability in 20-year means) and where at least 90% of models agree on the sign of change (see Box 12.1). In panel (c), the lines are the modelled means for 1986−2005; the filled areas are for the end of the century. The CMIP5 multi-model mean is given in white colour, the projected mean sea ice extent of a subset of models (number of models given in brackets) that most closely reproduce the climatological mean state and 1979 to 2012 trend of the Arctic sea ice extent is given in light blue colour. For further technical details see the Technical Summary Supplementary Material. {Figures 6.28, 12.11, 12.22, and 12.29; Figures TS.15, TS.16, TS.17, and TS.20} </a:t>
            </a:r>
          </a:p>
        </p:txBody>
      </p:sp>
      <p:sp>
        <p:nvSpPr>
          <p:cNvPr id="4" name="Slide Number Placeholder 3"/>
          <p:cNvSpPr>
            <a:spLocks noGrp="1"/>
          </p:cNvSpPr>
          <p:nvPr>
            <p:ph type="sldNum" sz="quarter" idx="10"/>
          </p:nvPr>
        </p:nvSpPr>
        <p:spPr/>
        <p:txBody>
          <a:bodyPr/>
          <a:lstStyle/>
          <a:p>
            <a:fld id="{71435E28-095B-4775-9124-5EBB326E872E}" type="slidenum">
              <a:rPr lang="en-GB" smtClean="0"/>
              <a:t>52</a:t>
            </a:fld>
            <a:endParaRPr lang="en-GB"/>
          </a:p>
        </p:txBody>
      </p:sp>
    </p:spTree>
    <p:extLst>
      <p:ext uri="{BB962C8B-B14F-4D97-AF65-F5344CB8AC3E}">
        <p14:creationId xmlns:p14="http://schemas.microsoft.com/office/powerpoint/2010/main" val="31384335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b="1" dirty="0"/>
              <a:t>Figure SPM.10 | </a:t>
            </a:r>
            <a:r>
              <a:rPr lang="en-GB" sz="1000" dirty="0"/>
              <a:t>Global mean surface temperature increase as a function of cumulative total global CO2 emissions from various lines of evidence. Multi-model results from a hierarchy of climate-carbon cycle models for each RCP until 2100 are shown with coloured lines and decadal means (dots). Some decadal means are </a:t>
            </a:r>
            <a:r>
              <a:rPr lang="en-GB" sz="1000" dirty="0" err="1"/>
              <a:t>labeled</a:t>
            </a:r>
            <a:r>
              <a:rPr lang="en-GB" sz="1000" dirty="0"/>
              <a:t> for clarity (e.g., 2050 indicating the decade 2040−2049). Model results over the historical period (1860 to 2010) are indicated in black. The coloured plume illustrates the multi-model spread over the four RCP scenarios and fades with the decreasing number of available models in RCP8.5. The multi-model mean and range simulated by CMIP5 models, forced by a CO2 increase of 1% per year (1% </a:t>
            </a:r>
            <a:r>
              <a:rPr lang="en-GB" sz="1000" dirty="0" err="1"/>
              <a:t>yr</a:t>
            </a:r>
            <a:r>
              <a:rPr lang="en-GB" sz="1000" dirty="0"/>
              <a:t>–1 CO2 simulations), is given by the thin black line and grey area. For a specific amount of cumulative CO2 emissions, the 1% per year CO2 simulations exhibit lower warming than those driven by RCPs, which include additional non-CO2 </a:t>
            </a:r>
            <a:r>
              <a:rPr lang="en-GB" sz="1000" dirty="0" err="1"/>
              <a:t>forcings</a:t>
            </a:r>
            <a:r>
              <a:rPr lang="en-GB" sz="1000" dirty="0"/>
              <a:t>. Temperature values are given relative to the 1861−1880 base period, emissions relative to 1870. Decadal averages are connected by straight lines. For further technical details see the Technical Summary Supplementary Material. {Figure 12.45; TS TFE.8, Figure 1} </a:t>
            </a:r>
          </a:p>
        </p:txBody>
      </p:sp>
      <p:sp>
        <p:nvSpPr>
          <p:cNvPr id="4" name="Slide Number Placeholder 3"/>
          <p:cNvSpPr>
            <a:spLocks noGrp="1"/>
          </p:cNvSpPr>
          <p:nvPr>
            <p:ph type="sldNum" sz="quarter" idx="10"/>
          </p:nvPr>
        </p:nvSpPr>
        <p:spPr/>
        <p:txBody>
          <a:bodyPr/>
          <a:lstStyle/>
          <a:p>
            <a:fld id="{71435E28-095B-4775-9124-5EBB326E872E}" type="slidenum">
              <a:rPr lang="en-GB" smtClean="0"/>
              <a:t>53</a:t>
            </a:fld>
            <a:endParaRPr lang="en-GB"/>
          </a:p>
        </p:txBody>
      </p:sp>
    </p:spTree>
    <p:extLst>
      <p:ext uri="{BB962C8B-B14F-4D97-AF65-F5344CB8AC3E}">
        <p14:creationId xmlns:p14="http://schemas.microsoft.com/office/powerpoint/2010/main" val="31384335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MULTIPLE</a:t>
            </a:r>
            <a:r>
              <a:rPr lang="en-US" baseline="0" dirty="0" smtClean="0"/>
              <a:t> LINES OF EVIDENCE OF CLIMATE CHANGE</a:t>
            </a:r>
            <a:endParaRPr lang="en-US" dirty="0"/>
          </a:p>
        </p:txBody>
      </p:sp>
      <p:sp>
        <p:nvSpPr>
          <p:cNvPr id="4" name="Slide Number Placeholder 3"/>
          <p:cNvSpPr>
            <a:spLocks noGrp="1"/>
          </p:cNvSpPr>
          <p:nvPr>
            <p:ph type="sldNum" sz="quarter" idx="10"/>
          </p:nvPr>
        </p:nvSpPr>
        <p:spPr/>
        <p:txBody>
          <a:bodyPr/>
          <a:lstStyle/>
          <a:p>
            <a:fld id="{298F6452-C460-644D-8B41-8AC18A49336D}" type="slidenum">
              <a:rPr lang="en-US" smtClean="0"/>
              <a:t>12</a:t>
            </a:fld>
            <a:endParaRPr lang="en-US"/>
          </a:p>
        </p:txBody>
      </p:sp>
    </p:spTree>
    <p:extLst>
      <p:ext uri="{BB962C8B-B14F-4D97-AF65-F5344CB8AC3E}">
        <p14:creationId xmlns:p14="http://schemas.microsoft.com/office/powerpoint/2010/main" val="25011987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Even this is rather subjective!!!</a:t>
            </a:r>
            <a:endParaRPr lang="en-US" dirty="0"/>
          </a:p>
        </p:txBody>
      </p:sp>
      <p:sp>
        <p:nvSpPr>
          <p:cNvPr id="4" name="Slide Number Placeholder 3"/>
          <p:cNvSpPr>
            <a:spLocks noGrp="1"/>
          </p:cNvSpPr>
          <p:nvPr>
            <p:ph type="sldNum" sz="quarter" idx="10"/>
          </p:nvPr>
        </p:nvSpPr>
        <p:spPr/>
        <p:txBody>
          <a:bodyPr/>
          <a:lstStyle/>
          <a:p>
            <a:fld id="{298F6452-C460-644D-8B41-8AC18A49336D}" type="slidenum">
              <a:rPr lang="en-US" smtClean="0"/>
              <a:t>13</a:t>
            </a:fld>
            <a:endParaRPr lang="en-US"/>
          </a:p>
        </p:txBody>
      </p:sp>
    </p:spTree>
    <p:extLst>
      <p:ext uri="{BB962C8B-B14F-4D97-AF65-F5344CB8AC3E}">
        <p14:creationId xmlns:p14="http://schemas.microsoft.com/office/powerpoint/2010/main" val="615279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smtClean="0">
                <a:solidFill>
                  <a:schemeClr val="tx1"/>
                </a:solidFill>
                <a:effectLst/>
                <a:latin typeface="+mn-lt"/>
                <a:ea typeface="+mn-ea"/>
                <a:cs typeface="+mn-cs"/>
              </a:rPr>
              <a:t>1 More intense precipitation events</a:t>
            </a:r>
            <a:br>
              <a:rPr lang="en-US" sz="1200" b="0" kern="1200" dirty="0" smtClean="0">
                <a:solidFill>
                  <a:schemeClr val="tx1"/>
                </a:solidFill>
                <a:effectLst/>
                <a:latin typeface="+mn-lt"/>
                <a:ea typeface="+mn-ea"/>
                <a:cs typeface="+mn-cs"/>
              </a:rPr>
            </a:br>
            <a:r>
              <a:rPr lang="en-US" sz="1200" b="0" kern="1200" dirty="0" smtClean="0">
                <a:solidFill>
                  <a:schemeClr val="tx1"/>
                </a:solidFill>
                <a:effectLst/>
                <a:latin typeface="+mn-lt"/>
                <a:ea typeface="+mn-ea"/>
                <a:cs typeface="+mn-cs"/>
              </a:rPr>
              <a:t>2 Heavy precipitation events. Frequency (or proportion of total rainfall from heavy falls) increases</a:t>
            </a:r>
            <a:br>
              <a:rPr lang="en-US" sz="1200" b="0" kern="1200" dirty="0" smtClean="0">
                <a:solidFill>
                  <a:schemeClr val="tx1"/>
                </a:solidFill>
                <a:effectLst/>
                <a:latin typeface="+mn-lt"/>
                <a:ea typeface="+mn-ea"/>
                <a:cs typeface="+mn-cs"/>
              </a:rPr>
            </a:br>
            <a:r>
              <a:rPr lang="en-US" sz="1200" b="0" kern="1200" dirty="0" smtClean="0">
                <a:solidFill>
                  <a:schemeClr val="tx1"/>
                </a:solidFill>
                <a:effectLst/>
                <a:latin typeface="+mn-lt"/>
                <a:ea typeface="+mn-ea"/>
                <a:cs typeface="+mn-cs"/>
              </a:rPr>
              <a:t>3 Statistically significant trends in the number of heavy precipitation events in some regions. It is </a:t>
            </a:r>
            <a:r>
              <a:rPr lang="en-US" sz="1200" b="0" i="1" kern="1200" dirty="0" smtClean="0">
                <a:solidFill>
                  <a:schemeClr val="tx1"/>
                </a:solidFill>
                <a:effectLst/>
                <a:latin typeface="+mn-lt"/>
                <a:ea typeface="+mn-ea"/>
                <a:cs typeface="+mn-cs"/>
              </a:rPr>
              <a:t>likely </a:t>
            </a:r>
            <a:r>
              <a:rPr lang="en-US" sz="1200" b="0" kern="1200" dirty="0" smtClean="0">
                <a:solidFill>
                  <a:schemeClr val="tx1"/>
                </a:solidFill>
                <a:effectLst/>
                <a:latin typeface="+mn-lt"/>
                <a:ea typeface="+mn-ea"/>
                <a:cs typeface="+mn-cs"/>
              </a:rPr>
              <a:t>that more of these regions have experienced increases than decreases. </a:t>
            </a:r>
            <a:endParaRPr lang="en-US" dirty="0" smtClean="0"/>
          </a:p>
          <a:p>
            <a:r>
              <a:rPr lang="en-US" sz="1200" b="0" kern="1200" dirty="0" smtClean="0">
                <a:solidFill>
                  <a:schemeClr val="tx1"/>
                </a:solidFill>
                <a:effectLst/>
                <a:latin typeface="+mn-lt"/>
                <a:ea typeface="+mn-ea"/>
                <a:cs typeface="+mn-cs"/>
              </a:rPr>
              <a:t>4  See SREX Table 3-3 for details on precipitation extremes for the different regions. </a:t>
            </a:r>
            <a:endParaRPr lang="en-US" dirty="0" smtClean="0">
              <a:effectLst/>
            </a:endParaRPr>
          </a:p>
          <a:p>
            <a:r>
              <a:rPr lang="en-US" sz="1200" b="0" kern="1200" dirty="0" smtClean="0">
                <a:solidFill>
                  <a:schemeClr val="tx1"/>
                </a:solidFill>
                <a:effectLst/>
                <a:latin typeface="+mn-lt"/>
                <a:ea typeface="+mn-ea"/>
                <a:cs typeface="+mn-cs"/>
              </a:rPr>
              <a:t>5  Increased summer continental drying and associated risk of drought </a:t>
            </a:r>
            <a:endParaRPr lang="en-US" dirty="0" smtClean="0">
              <a:effectLst/>
            </a:endParaRPr>
          </a:p>
          <a:p>
            <a:r>
              <a:rPr lang="en-US" sz="1200" b="0" kern="1200" dirty="0" smtClean="0">
                <a:solidFill>
                  <a:schemeClr val="tx1"/>
                </a:solidFill>
                <a:effectLst/>
                <a:latin typeface="+mn-lt"/>
                <a:ea typeface="+mn-ea"/>
                <a:cs typeface="+mn-cs"/>
              </a:rPr>
              <a:t>6  Area affected by droughts increases </a:t>
            </a:r>
            <a:endParaRPr lang="en-US" dirty="0" smtClean="0">
              <a:effectLst/>
            </a:endParaRPr>
          </a:p>
          <a:p>
            <a:r>
              <a:rPr lang="en-US" sz="1200" b="0" kern="1200" dirty="0" smtClean="0">
                <a:solidFill>
                  <a:schemeClr val="tx1"/>
                </a:solidFill>
                <a:effectLst/>
                <a:latin typeface="+mn-lt"/>
                <a:ea typeface="+mn-ea"/>
                <a:cs typeface="+mn-cs"/>
              </a:rPr>
              <a:t>7  Some areas include southern Europe and the Mediterranean region, central Europe, central North America and Mexico, northeast Brazil and southern Africa </a:t>
            </a:r>
            <a:endParaRPr lang="en-US" dirty="0" smtClean="0">
              <a:effectLst/>
            </a:endParaRPr>
          </a:p>
          <a:p>
            <a:r>
              <a:rPr lang="en-US" sz="1200" b="0" kern="1200" dirty="0" smtClean="0">
                <a:solidFill>
                  <a:schemeClr val="tx1"/>
                </a:solidFill>
                <a:effectLst/>
                <a:latin typeface="+mn-lt"/>
                <a:ea typeface="+mn-ea"/>
                <a:cs typeface="+mn-cs"/>
              </a:rPr>
              <a:t>8  Increase in tropical cyclone peak wind intensities </a:t>
            </a:r>
            <a:endParaRPr lang="en-US" dirty="0" smtClean="0">
              <a:effectLst/>
            </a:endParaRPr>
          </a:p>
          <a:p>
            <a:r>
              <a:rPr lang="en-US" sz="1200" b="0" kern="1200" dirty="0" smtClean="0">
                <a:solidFill>
                  <a:schemeClr val="tx1"/>
                </a:solidFill>
                <a:effectLst/>
                <a:latin typeface="+mn-lt"/>
                <a:ea typeface="+mn-ea"/>
                <a:cs typeface="+mn-cs"/>
              </a:rPr>
              <a:t>9  Increase in intense tropical cyclone activity </a:t>
            </a:r>
            <a:endParaRPr lang="en-US" dirty="0" smtClean="0">
              <a:effectLst/>
            </a:endParaRPr>
          </a:p>
          <a:p>
            <a:r>
              <a:rPr lang="en-US" sz="1200" b="0" kern="1200" dirty="0" smtClean="0">
                <a:solidFill>
                  <a:schemeClr val="tx1"/>
                </a:solidFill>
                <a:effectLst/>
                <a:latin typeface="+mn-lt"/>
                <a:ea typeface="+mn-ea"/>
                <a:cs typeface="+mn-cs"/>
              </a:rPr>
              <a:t>10  In any observed long-term (i.e., 40 years or more) after accounting for past changes in observing capabilities (see SREX, section 3.4.4) </a:t>
            </a:r>
            <a:endParaRPr lang="en-US" dirty="0" smtClean="0">
              <a:effectLst/>
            </a:endParaRPr>
          </a:p>
          <a:p>
            <a:r>
              <a:rPr lang="en-US" sz="1200" b="0" kern="1200" dirty="0" smtClean="0">
                <a:solidFill>
                  <a:schemeClr val="tx1"/>
                </a:solidFill>
                <a:effectLst/>
                <a:latin typeface="+mn-lt"/>
                <a:ea typeface="+mn-ea"/>
                <a:cs typeface="+mn-cs"/>
              </a:rPr>
              <a:t>11  Increase in average tropical cyclone maximum wind speed is, although not in all ocean basins; either decrease or no change in the global frequency of tropical cyclones </a:t>
            </a:r>
            <a:endParaRPr lang="en-US" dirty="0" smtClean="0">
              <a:effectLst/>
            </a:endParaRPr>
          </a:p>
          <a:p>
            <a:r>
              <a:rPr lang="en-US" sz="1200" b="0" kern="1200" dirty="0" smtClean="0">
                <a:solidFill>
                  <a:schemeClr val="tx1"/>
                </a:solidFill>
                <a:effectLst/>
                <a:latin typeface="+mn-lt"/>
                <a:ea typeface="+mn-ea"/>
                <a:cs typeface="+mn-cs"/>
              </a:rPr>
              <a:t>12  Increase in extreme coastal high water worldwide related to increases in mean sea level in the late 20th century </a:t>
            </a:r>
            <a:endParaRPr lang="en-US" dirty="0" smtClean="0">
              <a:effectLst/>
            </a:endParaRPr>
          </a:p>
          <a:p>
            <a:r>
              <a:rPr lang="en-US" sz="1200" b="0" kern="1200" dirty="0" smtClean="0">
                <a:solidFill>
                  <a:schemeClr val="tx1"/>
                </a:solidFill>
                <a:effectLst/>
                <a:latin typeface="+mn-lt"/>
                <a:ea typeface="+mn-ea"/>
                <a:cs typeface="+mn-cs"/>
              </a:rPr>
              <a:t>13  Mean sea level rise will contribute to upward trends in extreme coastal high water levels </a:t>
            </a:r>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fld id="{298F6452-C460-644D-8B41-8AC18A49336D}" type="slidenum">
              <a:rPr lang="en-US" smtClean="0"/>
              <a:t>14</a:t>
            </a:fld>
            <a:endParaRPr lang="en-US"/>
          </a:p>
        </p:txBody>
      </p:sp>
    </p:spTree>
    <p:extLst>
      <p:ext uri="{BB962C8B-B14F-4D97-AF65-F5344CB8AC3E}">
        <p14:creationId xmlns:p14="http://schemas.microsoft.com/office/powerpoint/2010/main" val="9381223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Figure 1.12 | </a:t>
            </a:r>
            <a:r>
              <a:rPr lang="en-US" sz="1200" b="0" kern="1200" dirty="0" smtClean="0">
                <a:solidFill>
                  <a:schemeClr val="tx1"/>
                </a:solidFill>
                <a:effectLst/>
                <a:latin typeface="+mn-lt"/>
                <a:ea typeface="+mn-ea"/>
                <a:cs typeface="+mn-cs"/>
              </a:rPr>
              <a:t>Development of capabilities of observations. Top: Changes in the mix and increasing diversity of observations over time create challenges for a consistent climate record (adapted from </a:t>
            </a:r>
            <a:r>
              <a:rPr lang="en-US" sz="1200" b="0" kern="1200" dirty="0" err="1" smtClean="0">
                <a:solidFill>
                  <a:schemeClr val="tx1"/>
                </a:solidFill>
                <a:effectLst/>
                <a:latin typeface="+mn-lt"/>
                <a:ea typeface="+mn-ea"/>
                <a:cs typeface="+mn-cs"/>
              </a:rPr>
              <a:t>Brönnimann</a:t>
            </a:r>
            <a:r>
              <a:rPr lang="en-US" sz="1200" b="0" kern="1200" dirty="0" smtClean="0">
                <a:solidFill>
                  <a:schemeClr val="tx1"/>
                </a:solidFill>
                <a:effectLst/>
                <a:latin typeface="+mn-lt"/>
                <a:ea typeface="+mn-ea"/>
                <a:cs typeface="+mn-cs"/>
              </a:rPr>
              <a:t> et al., 2008). Bottom left: First year of temperature data in Global Historical Climatology Network (GHCN) daily database (available at http:// </a:t>
            </a:r>
            <a:r>
              <a:rPr lang="en-US" sz="1200" b="0" kern="1200" dirty="0" err="1" smtClean="0">
                <a:solidFill>
                  <a:schemeClr val="tx1"/>
                </a:solidFill>
                <a:effectLst/>
                <a:latin typeface="+mn-lt"/>
                <a:ea typeface="+mn-ea"/>
                <a:cs typeface="+mn-cs"/>
              </a:rPr>
              <a:t>www.ncdc.noaa.gov</a:t>
            </a:r>
            <a:r>
              <a:rPr lang="en-US" sz="1200" b="0" kern="1200" dirty="0" smtClean="0">
                <a:solidFill>
                  <a:schemeClr val="tx1"/>
                </a:solidFill>
                <a:effectLst/>
                <a:latin typeface="+mn-lt"/>
                <a:ea typeface="+mn-ea"/>
                <a:cs typeface="+mn-cs"/>
              </a:rPr>
              <a:t>/</a:t>
            </a:r>
            <a:r>
              <a:rPr lang="en-US" sz="1200" b="0" kern="1200" dirty="0" err="1" smtClean="0">
                <a:solidFill>
                  <a:schemeClr val="tx1"/>
                </a:solidFill>
                <a:effectLst/>
                <a:latin typeface="+mn-lt"/>
                <a:ea typeface="+mn-ea"/>
                <a:cs typeface="+mn-cs"/>
              </a:rPr>
              <a:t>oa</a:t>
            </a:r>
            <a:r>
              <a:rPr lang="en-US" sz="1200" b="0" kern="1200" dirty="0" smtClean="0">
                <a:solidFill>
                  <a:schemeClr val="tx1"/>
                </a:solidFill>
                <a:effectLst/>
                <a:latin typeface="+mn-lt"/>
                <a:ea typeface="+mn-ea"/>
                <a:cs typeface="+mn-cs"/>
              </a:rPr>
              <a:t>/climate/</a:t>
            </a:r>
            <a:r>
              <a:rPr lang="en-US" sz="1200" b="0" kern="1200" dirty="0" err="1" smtClean="0">
                <a:solidFill>
                  <a:schemeClr val="tx1"/>
                </a:solidFill>
                <a:effectLst/>
                <a:latin typeface="+mn-lt"/>
                <a:ea typeface="+mn-ea"/>
                <a:cs typeface="+mn-cs"/>
              </a:rPr>
              <a:t>ghcn</a:t>
            </a:r>
            <a:r>
              <a:rPr lang="en-US" sz="1200" b="0" kern="1200" dirty="0" smtClean="0">
                <a:solidFill>
                  <a:schemeClr val="tx1"/>
                </a:solidFill>
                <a:effectLst/>
                <a:latin typeface="+mn-lt"/>
                <a:ea typeface="+mn-ea"/>
                <a:cs typeface="+mn-cs"/>
              </a:rPr>
              <a:t>-daily/; </a:t>
            </a:r>
            <a:r>
              <a:rPr lang="en-US" sz="1200" b="0" kern="1200" dirty="0" err="1" smtClean="0">
                <a:solidFill>
                  <a:schemeClr val="tx1"/>
                </a:solidFill>
                <a:effectLst/>
                <a:latin typeface="+mn-lt"/>
                <a:ea typeface="+mn-ea"/>
                <a:cs typeface="+mn-cs"/>
              </a:rPr>
              <a:t>Menne</a:t>
            </a:r>
            <a:r>
              <a:rPr lang="en-US" sz="1200" b="0" kern="1200" dirty="0" smtClean="0">
                <a:solidFill>
                  <a:schemeClr val="tx1"/>
                </a:solidFill>
                <a:effectLst/>
                <a:latin typeface="+mn-lt"/>
                <a:ea typeface="+mn-ea"/>
                <a:cs typeface="+mn-cs"/>
              </a:rPr>
              <a:t> et al., 2012). Bottom right: Number of satellite instruments from which data have been assimilated in the European Centre for Medium-Range Weather Forecasts production streams for each year from 1996 to 2010. This figure is used as an example to demonstrate the fivefold increase in the usage of satellite data over this time period. </a:t>
            </a:r>
            <a:endParaRPr lang="en-US" dirty="0" smtClean="0"/>
          </a:p>
          <a:p>
            <a:endParaRPr lang="en-US" dirty="0"/>
          </a:p>
        </p:txBody>
      </p:sp>
      <p:sp>
        <p:nvSpPr>
          <p:cNvPr id="4" name="Slide Number Placeholder 3"/>
          <p:cNvSpPr>
            <a:spLocks noGrp="1"/>
          </p:cNvSpPr>
          <p:nvPr>
            <p:ph type="sldNum" sz="quarter" idx="10"/>
          </p:nvPr>
        </p:nvSpPr>
        <p:spPr/>
        <p:txBody>
          <a:bodyPr/>
          <a:lstStyle/>
          <a:p>
            <a:fld id="{298F6452-C460-644D-8B41-8AC18A49336D}" type="slidenum">
              <a:rPr lang="en-US" smtClean="0"/>
              <a:t>15</a:t>
            </a:fld>
            <a:endParaRPr lang="en-US"/>
          </a:p>
        </p:txBody>
      </p:sp>
    </p:spTree>
    <p:extLst>
      <p:ext uri="{BB962C8B-B14F-4D97-AF65-F5344CB8AC3E}">
        <p14:creationId xmlns:p14="http://schemas.microsoft.com/office/powerpoint/2010/main" val="12265330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smtClean="0"/>
              <a:t>Figure 1.13 | </a:t>
            </a:r>
            <a:r>
              <a:rPr lang="en-US" sz="1200" b="1" i="1" dirty="0" smtClean="0"/>
              <a:t>The development of climate models over the last 35 years </a:t>
            </a:r>
            <a:r>
              <a:rPr lang="en-US" sz="1200" dirty="0" smtClean="0"/>
              <a:t>showing how the different components were coupled into comprehensive climate models over time. In each aspect (e.g., the atmosphere, which comprises a wide range of atmospheric processes) the complexity and range of processes has increased over time (illustrated by growing cylinders). Note that during the same time the horizontal and vertical resolution has increased considerably e.g., for spectral models from T21L9 (roughly </a:t>
            </a:r>
            <a:r>
              <a:rPr lang="en-US" sz="1200" b="1" dirty="0" smtClean="0"/>
              <a:t>500 km horizontal resolution and 9 vertical levels</a:t>
            </a:r>
            <a:r>
              <a:rPr lang="en-US" sz="1200" dirty="0" smtClean="0"/>
              <a:t>) in the 1970s to T95L95 (</a:t>
            </a:r>
            <a:r>
              <a:rPr lang="en-US" sz="1200" b="1" dirty="0" smtClean="0"/>
              <a:t>roughly 100 km horizontal resolution and 95 vertical levels</a:t>
            </a:r>
            <a:r>
              <a:rPr lang="en-US" sz="1200" dirty="0" smtClean="0"/>
              <a:t>) at present, and that now ensembles with at least three independent experiments can be considered as standard. </a:t>
            </a:r>
          </a:p>
          <a:p>
            <a:endParaRPr lang="en-US" dirty="0"/>
          </a:p>
        </p:txBody>
      </p:sp>
      <p:sp>
        <p:nvSpPr>
          <p:cNvPr id="4" name="Slide Number Placeholder 3"/>
          <p:cNvSpPr>
            <a:spLocks noGrp="1"/>
          </p:cNvSpPr>
          <p:nvPr>
            <p:ph type="sldNum" sz="quarter" idx="10"/>
          </p:nvPr>
        </p:nvSpPr>
        <p:spPr/>
        <p:txBody>
          <a:bodyPr/>
          <a:lstStyle/>
          <a:p>
            <a:fld id="{298F6452-C460-644D-8B41-8AC18A49336D}" type="slidenum">
              <a:rPr lang="en-US" smtClean="0"/>
              <a:t>16</a:t>
            </a:fld>
            <a:endParaRPr lang="en-US"/>
          </a:p>
        </p:txBody>
      </p:sp>
    </p:spTree>
    <p:extLst>
      <p:ext uri="{BB962C8B-B14F-4D97-AF65-F5344CB8AC3E}">
        <p14:creationId xmlns:p14="http://schemas.microsoft.com/office/powerpoint/2010/main" val="24519848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www.skepticalscience.com</a:t>
            </a:r>
            <a:r>
              <a:rPr lang="en-US" dirty="0" smtClean="0"/>
              <a:t>/</a:t>
            </a:r>
            <a:r>
              <a:rPr lang="en-US" dirty="0" err="1" smtClean="0"/>
              <a:t>rcp.php</a:t>
            </a:r>
            <a:endParaRPr lang="en-US" dirty="0"/>
          </a:p>
        </p:txBody>
      </p:sp>
      <p:sp>
        <p:nvSpPr>
          <p:cNvPr id="4" name="Slide Number Placeholder 3"/>
          <p:cNvSpPr>
            <a:spLocks noGrp="1"/>
          </p:cNvSpPr>
          <p:nvPr>
            <p:ph type="sldNum" sz="quarter" idx="10"/>
          </p:nvPr>
        </p:nvSpPr>
        <p:spPr/>
        <p:txBody>
          <a:bodyPr/>
          <a:lstStyle/>
          <a:p>
            <a:fld id="{298F6452-C460-644D-8B41-8AC18A49336D}" type="slidenum">
              <a:rPr lang="en-US" smtClean="0"/>
              <a:t>19</a:t>
            </a:fld>
            <a:endParaRPr lang="en-US"/>
          </a:p>
        </p:txBody>
      </p:sp>
    </p:spTree>
    <p:extLst>
      <p:ext uri="{BB962C8B-B14F-4D97-AF65-F5344CB8AC3E}">
        <p14:creationId xmlns:p14="http://schemas.microsoft.com/office/powerpoint/2010/main" val="21767402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latin typeface="Arial" panose="020B0604020202020204" pitchFamily="34" charset="0"/>
                <a:cs typeface="Arial" panose="020B0604020202020204" pitchFamily="34" charset="0"/>
              </a:rPr>
              <a:t>In order to facilitate the accessibility of the findings of the Working Group I assessment for a wide readership and to enhance their usability for stakeholders, each section and subsection of the Working Group I Summary for Policymakers has a highlighted headline statement. Taken together, these 19 headline statements provide an overarching summary in simple and quotable language that is supported by the scientists and approved by the member governments of the IPCC. The four headline statements in boxes are those summarizing the assessment in sections B, C, D and E of the Summary for Policymakers.</a:t>
            </a:r>
            <a:endParaRPr lang="en-GB" dirty="0"/>
          </a:p>
        </p:txBody>
      </p:sp>
      <p:sp>
        <p:nvSpPr>
          <p:cNvPr id="4" name="Slide Number Placeholder 3"/>
          <p:cNvSpPr>
            <a:spLocks noGrp="1"/>
          </p:cNvSpPr>
          <p:nvPr>
            <p:ph type="sldNum" sz="quarter" idx="10"/>
          </p:nvPr>
        </p:nvSpPr>
        <p:spPr/>
        <p:txBody>
          <a:bodyPr/>
          <a:lstStyle/>
          <a:p>
            <a:fld id="{71435E28-095B-4775-9124-5EBB326E872E}" type="slidenum">
              <a:rPr lang="en-GB" smtClean="0">
                <a:solidFill>
                  <a:prstClr val="black"/>
                </a:solidFill>
              </a:rPr>
              <a:pPr/>
              <a:t>23</a:t>
            </a:fld>
            <a:endParaRPr lang="en-GB">
              <a:solidFill>
                <a:prstClr val="black"/>
              </a:solidFill>
            </a:endParaRPr>
          </a:p>
        </p:txBody>
      </p:sp>
    </p:spTree>
    <p:extLst>
      <p:ext uri="{BB962C8B-B14F-4D97-AF65-F5344CB8AC3E}">
        <p14:creationId xmlns:p14="http://schemas.microsoft.com/office/powerpoint/2010/main" val="6609156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2028923-431F-B740-85B5-6A671E3F2A28}" type="datetime1">
              <a:rPr lang="en-US" smtClean="0"/>
              <a:t>9/3/14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dirty="0"/>
          </a:p>
        </p:txBody>
      </p:sp>
    </p:spTree>
    <p:extLst>
      <p:ext uri="{BB962C8B-B14F-4D97-AF65-F5344CB8AC3E}">
        <p14:creationId xmlns:p14="http://schemas.microsoft.com/office/powerpoint/2010/main" val="31712734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4EC507-B4DF-C64E-BE40-B150A486E3A3}" type="datetime1">
              <a:rPr lang="en-US" smtClean="0"/>
              <a:t>9/3/14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a:p>
        </p:txBody>
      </p:sp>
    </p:spTree>
    <p:extLst>
      <p:ext uri="{BB962C8B-B14F-4D97-AF65-F5344CB8AC3E}">
        <p14:creationId xmlns:p14="http://schemas.microsoft.com/office/powerpoint/2010/main" val="36552565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EAD7DDB-1184-3248-AB36-B5C0D6CD9E31}" type="datetime1">
              <a:rPr lang="en-US" smtClean="0"/>
              <a:t>9/3/14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a:p>
        </p:txBody>
      </p:sp>
    </p:spTree>
    <p:extLst>
      <p:ext uri="{BB962C8B-B14F-4D97-AF65-F5344CB8AC3E}">
        <p14:creationId xmlns:p14="http://schemas.microsoft.com/office/powerpoint/2010/main" val="35801258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lide with Title">
    <p:spTree>
      <p:nvGrpSpPr>
        <p:cNvPr id="1" name=""/>
        <p:cNvGrpSpPr/>
        <p:nvPr/>
      </p:nvGrpSpPr>
      <p:grpSpPr>
        <a:xfrm>
          <a:off x="0" y="0"/>
          <a:ext cx="0" cy="0"/>
          <a:chOff x="0" y="0"/>
          <a:chExt cx="0" cy="0"/>
        </a:xfrm>
      </p:grpSpPr>
      <p:sp>
        <p:nvSpPr>
          <p:cNvPr id="11" name="Title 10"/>
          <p:cNvSpPr>
            <a:spLocks noGrp="1"/>
          </p:cNvSpPr>
          <p:nvPr>
            <p:ph type="title" hasCustomPrompt="1"/>
          </p:nvPr>
        </p:nvSpPr>
        <p:spPr>
          <a:xfrm>
            <a:off x="250825" y="260238"/>
            <a:ext cx="8642350" cy="792000"/>
          </a:xfrm>
          <a:prstGeom prst="rect">
            <a:avLst/>
          </a:prstGeom>
        </p:spPr>
        <p:txBody>
          <a:bodyPr lIns="0" tIns="36000" rIns="0" bIns="36000"/>
          <a:lstStyle>
            <a:lvl1pPr algn="l">
              <a:defRPr sz="2400" b="1" baseline="0">
                <a:solidFill>
                  <a:schemeClr val="tx1"/>
                </a:solidFill>
              </a:defRPr>
            </a:lvl1pPr>
          </a:lstStyle>
          <a:p>
            <a:r>
              <a:rPr lang="en-US" smtClean="0"/>
              <a:t>Slide Title</a:t>
            </a:r>
            <a:endParaRPr lang="en-GB"/>
          </a:p>
        </p:txBody>
      </p:sp>
    </p:spTree>
    <p:extLst>
      <p:ext uri="{BB962C8B-B14F-4D97-AF65-F5344CB8AC3E}">
        <p14:creationId xmlns:p14="http://schemas.microsoft.com/office/powerpoint/2010/main" val="1132727365"/>
      </p:ext>
    </p:extLst>
  </p:cSld>
  <p:clrMapOvr>
    <a:masterClrMapping/>
  </p:clrMapOvr>
  <p:timing>
    <p:tnLst>
      <p:par>
        <p:cTn xmlns:p14="http://schemas.microsoft.com/office/powerpoint/2010/mai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Divider Slide with Titl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51519" y="1951775"/>
            <a:ext cx="8641655" cy="1470025"/>
          </a:xfrm>
          <a:prstGeom prst="rect">
            <a:avLst/>
          </a:prstGeom>
        </p:spPr>
        <p:txBody>
          <a:bodyPr lIns="18000" tIns="18000" rIns="18000" bIns="18000" anchor="ctr" anchorCtr="0"/>
          <a:lstStyle>
            <a:lvl1pPr>
              <a:defRPr baseline="0"/>
            </a:lvl1pPr>
          </a:lstStyle>
          <a:p>
            <a:r>
              <a:rPr lang="en-US" smtClean="0"/>
              <a:t>Divider Slide Title</a:t>
            </a:r>
            <a:br>
              <a:rPr lang="en-US" smtClean="0"/>
            </a:br>
            <a:r>
              <a:rPr lang="en-US" smtClean="0"/>
              <a:t>Center Horizontally</a:t>
            </a:r>
            <a:endParaRPr lang="en-GB"/>
          </a:p>
        </p:txBody>
      </p:sp>
    </p:spTree>
    <p:extLst>
      <p:ext uri="{BB962C8B-B14F-4D97-AF65-F5344CB8AC3E}">
        <p14:creationId xmlns:p14="http://schemas.microsoft.com/office/powerpoint/2010/main" val="27591248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9DB402-FCED-5542-A032-AC6EBE37B509}" type="datetime1">
              <a:rPr lang="en-US" smtClean="0"/>
              <a:t>9/3/14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a:p>
        </p:txBody>
      </p:sp>
    </p:spTree>
    <p:extLst>
      <p:ext uri="{BB962C8B-B14F-4D97-AF65-F5344CB8AC3E}">
        <p14:creationId xmlns:p14="http://schemas.microsoft.com/office/powerpoint/2010/main" val="2642241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58F8E0-9C46-3F48-BEA0-77A8E4D4638C}" type="datetime1">
              <a:rPr lang="en-US" smtClean="0"/>
              <a:t>9/3/14</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a:p>
        </p:txBody>
      </p:sp>
    </p:spTree>
    <p:extLst>
      <p:ext uri="{BB962C8B-B14F-4D97-AF65-F5344CB8AC3E}">
        <p14:creationId xmlns:p14="http://schemas.microsoft.com/office/powerpoint/2010/main" val="41083480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16C02-468A-7642-AD54-EEDB13C3CDFC}" type="datetime1">
              <a:rPr lang="en-US" smtClean="0"/>
              <a:t>9/3/14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2D2B3B-882E-40F3-A32F-6DD516915044}" type="slidenum">
              <a:rPr lang="en-US" smtClean="0"/>
              <a:pPr/>
              <a:t>‹#›</a:t>
            </a:fld>
            <a:endParaRPr lang="en-US"/>
          </a:p>
        </p:txBody>
      </p:sp>
    </p:spTree>
    <p:extLst>
      <p:ext uri="{BB962C8B-B14F-4D97-AF65-F5344CB8AC3E}">
        <p14:creationId xmlns:p14="http://schemas.microsoft.com/office/powerpoint/2010/main" val="30195660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7C65940-53EE-8541-8FC4-E70D15374000}" type="datetime1">
              <a:rPr lang="en-US" smtClean="0"/>
              <a:t>9/3/14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2D2B3B-882E-40F3-A32F-6DD516915044}" type="slidenum">
              <a:rPr lang="en-US" smtClean="0"/>
              <a:pPr/>
              <a:t>‹#›</a:t>
            </a:fld>
            <a:endParaRPr lang="en-US"/>
          </a:p>
        </p:txBody>
      </p:sp>
    </p:spTree>
    <p:extLst>
      <p:ext uri="{BB962C8B-B14F-4D97-AF65-F5344CB8AC3E}">
        <p14:creationId xmlns:p14="http://schemas.microsoft.com/office/powerpoint/2010/main" val="5076650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698033C-036C-CF42-8BC0-508AE7535059}" type="datetime1">
              <a:rPr lang="en-US" smtClean="0"/>
              <a:t>9/3/14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2D2B3B-882E-40F3-A32F-6DD516915044}" type="slidenum">
              <a:rPr lang="en-US" smtClean="0"/>
              <a:pPr/>
              <a:t>‹#›</a:t>
            </a:fld>
            <a:endParaRPr lang="en-US"/>
          </a:p>
        </p:txBody>
      </p:sp>
    </p:spTree>
    <p:extLst>
      <p:ext uri="{BB962C8B-B14F-4D97-AF65-F5344CB8AC3E}">
        <p14:creationId xmlns:p14="http://schemas.microsoft.com/office/powerpoint/2010/main" val="7973694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750C9C-637D-6F44-A714-52B3E733194F}" type="datetime1">
              <a:rPr lang="en-US" smtClean="0"/>
              <a:t>9/3/14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E2D2B3B-882E-40F3-A32F-6DD516915044}" type="slidenum">
              <a:rPr lang="en-US" smtClean="0"/>
              <a:pPr/>
              <a:t>‹#›</a:t>
            </a:fld>
            <a:endParaRPr lang="en-US"/>
          </a:p>
        </p:txBody>
      </p:sp>
    </p:spTree>
    <p:extLst>
      <p:ext uri="{BB962C8B-B14F-4D97-AF65-F5344CB8AC3E}">
        <p14:creationId xmlns:p14="http://schemas.microsoft.com/office/powerpoint/2010/main" val="19714756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0277A91-AE80-1C45-9E59-BDC50F4F5B47}" type="datetime1">
              <a:rPr lang="en-US" smtClean="0"/>
              <a:t>9/3/14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2D2B3B-882E-40F3-A32F-6DD516915044}" type="slidenum">
              <a:rPr lang="en-US" smtClean="0"/>
              <a:pPr/>
              <a:t>‹#›</a:t>
            </a:fld>
            <a:endParaRPr lang="en-US"/>
          </a:p>
        </p:txBody>
      </p:sp>
    </p:spTree>
    <p:extLst>
      <p:ext uri="{BB962C8B-B14F-4D97-AF65-F5344CB8AC3E}">
        <p14:creationId xmlns:p14="http://schemas.microsoft.com/office/powerpoint/2010/main" val="35078594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C2FC0A-EFF8-F244-98AC-05A2920DE98F}" type="datetime1">
              <a:rPr lang="en-US" smtClean="0"/>
              <a:t>9/3/14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E2D2B3B-882E-40F3-A32F-6DD516915044}" type="slidenum">
              <a:rPr lang="en-US" smtClean="0"/>
              <a:pPr/>
              <a:t>‹#›</a:t>
            </a:fld>
            <a:endParaRPr lang="en-US" dirty="0"/>
          </a:p>
        </p:txBody>
      </p:sp>
    </p:spTree>
    <p:extLst>
      <p:ext uri="{BB962C8B-B14F-4D97-AF65-F5344CB8AC3E}">
        <p14:creationId xmlns:p14="http://schemas.microsoft.com/office/powerpoint/2010/main" val="381477340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BC2070-C67A-DB42-B7E7-9AACEE5C70E6}" type="datetime1">
              <a:rPr lang="en-US" smtClean="0"/>
              <a:t>9/3/14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2D2B3B-882E-40F3-A32F-6DD516915044}" type="slidenum">
              <a:rPr lang="en-US" smtClean="0"/>
              <a:pPr/>
              <a:t>‹#›</a:t>
            </a:fld>
            <a:endParaRPr lang="en-US" dirty="0"/>
          </a:p>
        </p:txBody>
      </p:sp>
    </p:spTree>
    <p:extLst>
      <p:ext uri="{BB962C8B-B14F-4D97-AF65-F5344CB8AC3E}">
        <p14:creationId xmlns:p14="http://schemas.microsoft.com/office/powerpoint/2010/main" val="182013279"/>
      </p:ext>
    </p:extLst>
  </p:cSld>
  <p:clrMap bg1="lt1" tx1="dk1" bg2="lt2" tx2="dk2" accent1="accent1" accent2="accent2" accent3="accent3" accent4="accent4" accent5="accent5" accent6="accent6" hlink="hlink" folHlink="folHlink"/>
  <p:sldLayoutIdLst>
    <p:sldLayoutId id="2147483965" r:id="rId1"/>
    <p:sldLayoutId id="2147483966" r:id="rId2"/>
    <p:sldLayoutId id="2147483967" r:id="rId3"/>
    <p:sldLayoutId id="2147483968" r:id="rId4"/>
    <p:sldLayoutId id="2147483969" r:id="rId5"/>
    <p:sldLayoutId id="2147483970" r:id="rId6"/>
    <p:sldLayoutId id="2147483971" r:id="rId7"/>
    <p:sldLayoutId id="2147483972" r:id="rId8"/>
    <p:sldLayoutId id="2147483973" r:id="rId9"/>
    <p:sldLayoutId id="2147483974" r:id="rId10"/>
    <p:sldLayoutId id="2147483975" r:id="rId11"/>
    <p:sldLayoutId id="2147483976" r:id="rId12"/>
    <p:sldLayoutId id="2147483977" r:id="rId13"/>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12.xml"/><Relationship Id="rId2" Type="http://schemas.openxmlformats.org/officeDocument/2006/relationships/notesSlide" Target="../notesSlides/notesSlide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8.png"/><Relationship Id="rId3"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1.png"/><Relationship Id="rId3" Type="http://schemas.openxmlformats.org/officeDocument/2006/relationships/image" Target="../media/image2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png"/><Relationship Id="rId7" Type="http://schemas.openxmlformats.org/officeDocument/2006/relationships/image" Target="../media/image32.png"/><Relationship Id="rId8" Type="http://schemas.openxmlformats.org/officeDocument/2006/relationships/image" Target="../media/image33.png"/><Relationship Id="rId9" Type="http://schemas.openxmlformats.org/officeDocument/2006/relationships/image" Target="../media/image34.png"/><Relationship Id="rId1" Type="http://schemas.openxmlformats.org/officeDocument/2006/relationships/slideLayout" Target="../slideLayouts/slideLayout12.xml"/><Relationship Id="rId2" Type="http://schemas.openxmlformats.org/officeDocument/2006/relationships/notesSlide" Target="../notesSlides/notesSlide1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3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4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6.png"/><Relationship Id="rId3" Type="http://schemas.openxmlformats.org/officeDocument/2006/relationships/image" Target="../media/image47.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4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49.png"/></Relationships>
</file>

<file path=ppt/slides/_rels/slide49.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image" Target="../media/image52.png"/><Relationship Id="rId6" Type="http://schemas.openxmlformats.org/officeDocument/2006/relationships/image" Target="../media/image53.png"/><Relationship Id="rId1" Type="http://schemas.openxmlformats.org/officeDocument/2006/relationships/slideLayout" Target="../slideLayouts/slideLayout12.xml"/><Relationship Id="rId2" Type="http://schemas.openxmlformats.org/officeDocument/2006/relationships/notesSlide" Target="../notesSlides/notesSlide2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4.jpeg"/></Relationships>
</file>

<file path=ppt/slides/_rels/slide50.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png"/><Relationship Id="rId7" Type="http://schemas.openxmlformats.org/officeDocument/2006/relationships/image" Target="../media/image32.png"/><Relationship Id="rId8" Type="http://schemas.openxmlformats.org/officeDocument/2006/relationships/image" Target="../media/image33.png"/><Relationship Id="rId9" Type="http://schemas.openxmlformats.org/officeDocument/2006/relationships/image" Target="../media/image34.png"/><Relationship Id="rId1" Type="http://schemas.openxmlformats.org/officeDocument/2006/relationships/slideLayout" Target="../slideLayouts/slideLayout12.xml"/><Relationship Id="rId2" Type="http://schemas.openxmlformats.org/officeDocument/2006/relationships/notesSlide" Target="../notesSlides/notesSlide23.xml"/></Relationships>
</file>

<file path=ppt/slides/_rels/slide51.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1" Type="http://schemas.openxmlformats.org/officeDocument/2006/relationships/slideLayout" Target="../slideLayouts/slideLayout12.xml"/><Relationship Id="rId2" Type="http://schemas.openxmlformats.org/officeDocument/2006/relationships/notesSlide" Target="../notesSlides/notesSlide2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 Id="rId3" Type="http://schemas.openxmlformats.org/officeDocument/2006/relationships/image" Target="../media/image45.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 Id="rId3" Type="http://schemas.openxmlformats.org/officeDocument/2006/relationships/image" Target="../media/image56.pn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5" Type="http://schemas.openxmlformats.org/officeDocument/2006/relationships/image" Target="../media/image7.jpeg"/><Relationship Id="rId6" Type="http://schemas.openxmlformats.org/officeDocument/2006/relationships/image" Target="../media/image8.jpeg"/><Relationship Id="rId7" Type="http://schemas.openxmlformats.org/officeDocument/2006/relationships/image" Target="../media/image9.png"/><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AT786 – Game plan &amp; Overview</a:t>
            </a:r>
            <a:endParaRPr lang="en-US" dirty="0"/>
          </a:p>
        </p:txBody>
      </p:sp>
      <p:sp>
        <p:nvSpPr>
          <p:cNvPr id="3" name="Subtitle 2"/>
          <p:cNvSpPr>
            <a:spLocks noGrp="1"/>
          </p:cNvSpPr>
          <p:nvPr>
            <p:ph type="subTitle" idx="1"/>
          </p:nvPr>
        </p:nvSpPr>
        <p:spPr/>
        <p:txBody>
          <a:bodyPr/>
          <a:lstStyle/>
          <a:p>
            <a:r>
              <a:rPr lang="en-US" dirty="0" smtClean="0"/>
              <a:t>August 25, 2014</a:t>
            </a:r>
            <a:endParaRPr lang="en-US" dirty="0"/>
          </a:p>
        </p:txBody>
      </p:sp>
      <p:sp>
        <p:nvSpPr>
          <p:cNvPr id="6" name="Slide Number Placeholder 5"/>
          <p:cNvSpPr>
            <a:spLocks noGrp="1"/>
          </p:cNvSpPr>
          <p:nvPr>
            <p:ph type="sldNum" sz="quarter" idx="12"/>
          </p:nvPr>
        </p:nvSpPr>
        <p:spPr/>
        <p:txBody>
          <a:bodyPr/>
          <a:lstStyle/>
          <a:p>
            <a:fld id="{6E2D2B3B-882E-40F3-A32F-6DD516915044}" type="slidenum">
              <a:rPr lang="en-US" smtClean="0"/>
              <a:pPr/>
              <a:t>1</a:t>
            </a:fld>
            <a:endParaRPr lang="en-US" dirty="0"/>
          </a:p>
        </p:txBody>
      </p:sp>
    </p:spTree>
    <p:extLst>
      <p:ext uri="{BB962C8B-B14F-4D97-AF65-F5344CB8AC3E}">
        <p14:creationId xmlns:p14="http://schemas.microsoft.com/office/powerpoint/2010/main" val="1655316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Feedbacks in the Climate system: Can be positive or negative.</a:t>
            </a:r>
            <a:br>
              <a:rPr lang="en-US" dirty="0" smtClean="0"/>
            </a:br>
            <a:r>
              <a:rPr lang="en-US" dirty="0" smtClean="0"/>
              <a:t>(Overall they are positive </a:t>
            </a:r>
            <a:r>
              <a:rPr lang="en-US" dirty="0" smtClean="0">
                <a:sym typeface="Wingdings"/>
              </a:rPr>
              <a:t>)</a:t>
            </a:r>
            <a:endParaRPr lang="en-US" dirty="0"/>
          </a:p>
        </p:txBody>
      </p:sp>
      <p:pic>
        <p:nvPicPr>
          <p:cNvPr id="3" name="Picture 2" descr="Screen Shot 2014-08-25 at 10.42.0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4341" y="1203074"/>
            <a:ext cx="7247405" cy="6307144"/>
          </a:xfrm>
          <a:prstGeom prst="rect">
            <a:avLst/>
          </a:prstGeom>
        </p:spPr>
      </p:pic>
    </p:spTree>
    <p:extLst>
      <p:ext uri="{BB962C8B-B14F-4D97-AF65-F5344CB8AC3E}">
        <p14:creationId xmlns:p14="http://schemas.microsoft.com/office/powerpoint/2010/main" val="3837265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Multiple Lines of Evidence of Climate Change</a:t>
            </a:r>
            <a:endParaRPr lang="en-US" dirty="0"/>
          </a:p>
        </p:txBody>
      </p:sp>
      <p:sp>
        <p:nvSpPr>
          <p:cNvPr id="3" name="TextBox 2"/>
          <p:cNvSpPr txBox="1"/>
          <p:nvPr/>
        </p:nvSpPr>
        <p:spPr>
          <a:xfrm>
            <a:off x="508000" y="1512455"/>
            <a:ext cx="8278091" cy="3139321"/>
          </a:xfrm>
          <a:prstGeom prst="rect">
            <a:avLst/>
          </a:prstGeom>
          <a:noFill/>
        </p:spPr>
        <p:txBody>
          <a:bodyPr wrap="square" rtlCol="0">
            <a:spAutoFit/>
          </a:bodyPr>
          <a:lstStyle/>
          <a:p>
            <a:pPr marL="285750" indent="-285750">
              <a:buFont typeface="Arial"/>
              <a:buChar char="•"/>
            </a:pPr>
            <a:r>
              <a:rPr lang="en-US" dirty="0" smtClean="0"/>
              <a:t>Understanding of Basic Physics (</a:t>
            </a:r>
            <a:r>
              <a:rPr lang="en-US" dirty="0" err="1" smtClean="0"/>
              <a:t>radiative</a:t>
            </a:r>
            <a:r>
              <a:rPr lang="en-US" dirty="0" smtClean="0"/>
              <a:t> forcing by atmospheric gases &amp; aerosols)</a:t>
            </a:r>
          </a:p>
          <a:p>
            <a:pPr marL="285750" indent="-285750">
              <a:buFont typeface="Arial"/>
              <a:buChar char="•"/>
            </a:pPr>
            <a:endParaRPr lang="en-US" dirty="0" smtClean="0"/>
          </a:p>
          <a:p>
            <a:pPr marL="285750" indent="-285750">
              <a:buFont typeface="Arial"/>
              <a:buChar char="•"/>
            </a:pPr>
            <a:r>
              <a:rPr lang="en-US" dirty="0" smtClean="0"/>
              <a:t>Current Observations of </a:t>
            </a:r>
            <a:r>
              <a:rPr lang="en-US" dirty="0"/>
              <a:t>C</a:t>
            </a:r>
            <a:r>
              <a:rPr lang="en-US" dirty="0" smtClean="0"/>
              <a:t>limate Change (atmosphere, ocean, land, ice)</a:t>
            </a:r>
          </a:p>
          <a:p>
            <a:pPr marL="285750" indent="-285750">
              <a:buFont typeface="Arial"/>
              <a:buChar char="•"/>
            </a:pPr>
            <a:endParaRPr lang="en-US" dirty="0" smtClean="0"/>
          </a:p>
          <a:p>
            <a:pPr marL="285750" indent="-285750">
              <a:buFont typeface="Arial"/>
              <a:buChar char="•"/>
            </a:pPr>
            <a:r>
              <a:rPr lang="en-US" dirty="0" err="1" smtClean="0"/>
              <a:t>Paleoclimate</a:t>
            </a:r>
            <a:r>
              <a:rPr lang="en-US" dirty="0" smtClean="0"/>
              <a:t> Observations (Ice Cores, Tree rings, </a:t>
            </a:r>
            <a:r>
              <a:rPr lang="en-US" dirty="0" err="1" smtClean="0"/>
              <a:t>etc</a:t>
            </a:r>
            <a:r>
              <a:rPr lang="en-US" dirty="0" smtClean="0"/>
              <a:t>)</a:t>
            </a:r>
          </a:p>
          <a:p>
            <a:pPr marL="285750" indent="-285750">
              <a:buFont typeface="Arial"/>
              <a:buChar char="•"/>
            </a:pPr>
            <a:endParaRPr lang="en-US" dirty="0" smtClean="0"/>
          </a:p>
          <a:p>
            <a:pPr marL="285750" indent="-285750">
              <a:buFont typeface="Arial"/>
              <a:buChar char="•"/>
            </a:pPr>
            <a:r>
              <a:rPr lang="en-US" dirty="0" err="1" smtClean="0"/>
              <a:t>Paleoclimate</a:t>
            </a:r>
            <a:r>
              <a:rPr lang="en-US" dirty="0" smtClean="0"/>
              <a:t> reconstructions (help understand forcing agents)</a:t>
            </a:r>
          </a:p>
          <a:p>
            <a:pPr marL="285750" indent="-285750">
              <a:buFont typeface="Arial"/>
              <a:buChar char="•"/>
            </a:pPr>
            <a:endParaRPr lang="en-US" dirty="0" smtClean="0"/>
          </a:p>
          <a:p>
            <a:pPr marL="285750" indent="-285750">
              <a:buFont typeface="Arial"/>
              <a:buChar char="•"/>
            </a:pPr>
            <a:r>
              <a:rPr lang="en-US" dirty="0" smtClean="0"/>
              <a:t>Modeling of the past, present, and future climate</a:t>
            </a:r>
          </a:p>
          <a:p>
            <a:pPr marL="285750" indent="-285750">
              <a:buFont typeface="Arial"/>
              <a:buChar char="•"/>
            </a:pPr>
            <a:endParaRPr lang="en-US" dirty="0" smtClean="0"/>
          </a:p>
          <a:p>
            <a:pPr marL="285750" indent="-285750">
              <a:buFont typeface="Arial"/>
              <a:buChar char="•"/>
            </a:pPr>
            <a:r>
              <a:rPr lang="en-US" dirty="0" smtClean="0"/>
              <a:t>Statistical Detection and attribution of climate change</a:t>
            </a:r>
            <a:endParaRPr lang="en-US" dirty="0"/>
          </a:p>
        </p:txBody>
      </p:sp>
    </p:spTree>
    <p:extLst>
      <p:ext uri="{BB962C8B-B14F-4D97-AF65-F5344CB8AC3E}">
        <p14:creationId xmlns:p14="http://schemas.microsoft.com/office/powerpoint/2010/main" val="32562193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0825" y="31081"/>
            <a:ext cx="8642350" cy="792000"/>
          </a:xfrm>
        </p:spPr>
        <p:txBody>
          <a:bodyPr/>
          <a:lstStyle/>
          <a:p>
            <a:pPr algn="ctr"/>
            <a:r>
              <a:rPr lang="en-US" dirty="0" smtClean="0"/>
              <a:t>Observations of Current Climate Changes</a:t>
            </a:r>
            <a:endParaRPr lang="en-US" dirty="0"/>
          </a:p>
        </p:txBody>
      </p:sp>
      <p:pic>
        <p:nvPicPr>
          <p:cNvPr id="3" name="Picture 2" descr="Screen Shot 2014-08-25 at 10.42.28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2909" y="909467"/>
            <a:ext cx="6721842" cy="5948533"/>
          </a:xfrm>
          <a:prstGeom prst="rect">
            <a:avLst/>
          </a:prstGeom>
        </p:spPr>
      </p:pic>
    </p:spTree>
    <p:extLst>
      <p:ext uri="{BB962C8B-B14F-4D97-AF65-F5344CB8AC3E}">
        <p14:creationId xmlns:p14="http://schemas.microsoft.com/office/powerpoint/2010/main" val="38844321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430" y="0"/>
            <a:ext cx="3488081" cy="792000"/>
          </a:xfrm>
        </p:spPr>
        <p:txBody>
          <a:bodyPr/>
          <a:lstStyle/>
          <a:p>
            <a:r>
              <a:rPr lang="en-US" dirty="0" smtClean="0"/>
              <a:t>Treatment of Uncertainty</a:t>
            </a:r>
            <a:endParaRPr lang="en-US" dirty="0"/>
          </a:p>
        </p:txBody>
      </p:sp>
      <p:pic>
        <p:nvPicPr>
          <p:cNvPr id="4" name="Picture 3" descr="Screen Shot 2014-08-25 at 10.48.5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0776" y="4132016"/>
            <a:ext cx="5090933" cy="2552802"/>
          </a:xfrm>
          <a:prstGeom prst="rect">
            <a:avLst/>
          </a:prstGeom>
        </p:spPr>
      </p:pic>
      <p:sp>
        <p:nvSpPr>
          <p:cNvPr id="5" name="TextBox 4"/>
          <p:cNvSpPr txBox="1"/>
          <p:nvPr/>
        </p:nvSpPr>
        <p:spPr>
          <a:xfrm>
            <a:off x="5426594" y="1644249"/>
            <a:ext cx="2563822" cy="369332"/>
          </a:xfrm>
          <a:prstGeom prst="rect">
            <a:avLst/>
          </a:prstGeom>
          <a:noFill/>
        </p:spPr>
        <p:txBody>
          <a:bodyPr wrap="square" rtlCol="0">
            <a:spAutoFit/>
          </a:bodyPr>
          <a:lstStyle/>
          <a:p>
            <a:r>
              <a:rPr lang="en-US" b="1" i="1" dirty="0" smtClean="0"/>
              <a:t>Qualitative Description</a:t>
            </a:r>
            <a:endParaRPr lang="en-US" b="1" i="1" dirty="0"/>
          </a:p>
        </p:txBody>
      </p:sp>
      <p:sp>
        <p:nvSpPr>
          <p:cNvPr id="6" name="TextBox 5"/>
          <p:cNvSpPr txBox="1"/>
          <p:nvPr/>
        </p:nvSpPr>
        <p:spPr>
          <a:xfrm>
            <a:off x="736681" y="4880845"/>
            <a:ext cx="2563822" cy="646331"/>
          </a:xfrm>
          <a:prstGeom prst="rect">
            <a:avLst/>
          </a:prstGeom>
          <a:noFill/>
        </p:spPr>
        <p:txBody>
          <a:bodyPr wrap="square" rtlCol="0">
            <a:spAutoFit/>
          </a:bodyPr>
          <a:lstStyle/>
          <a:p>
            <a:r>
              <a:rPr lang="en-US" b="1" i="1" dirty="0" smtClean="0"/>
              <a:t>Quantitative Description</a:t>
            </a:r>
          </a:p>
          <a:p>
            <a:r>
              <a:rPr lang="en-US" b="1" i="1" dirty="0" smtClean="0"/>
              <a:t>(where possible)</a:t>
            </a:r>
            <a:endParaRPr lang="en-US" b="1" i="1" dirty="0"/>
          </a:p>
        </p:txBody>
      </p:sp>
      <p:pic>
        <p:nvPicPr>
          <p:cNvPr id="7" name="Picture 6" descr="Screen Shot 2014-08-25 at 10.51.54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827" y="855816"/>
            <a:ext cx="4792025" cy="2850275"/>
          </a:xfrm>
          <a:prstGeom prst="rect">
            <a:avLst/>
          </a:prstGeom>
        </p:spPr>
      </p:pic>
      <p:sp>
        <p:nvSpPr>
          <p:cNvPr id="8" name="Rectangle 7"/>
          <p:cNvSpPr/>
          <p:nvPr/>
        </p:nvSpPr>
        <p:spPr>
          <a:xfrm>
            <a:off x="2664713" y="3247283"/>
            <a:ext cx="2172126" cy="29675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129732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4-08-25 at 10.50.2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043" y="83091"/>
            <a:ext cx="7620247" cy="5583605"/>
          </a:xfrm>
          <a:prstGeom prst="rect">
            <a:avLst/>
          </a:prstGeom>
        </p:spPr>
      </p:pic>
      <p:sp>
        <p:nvSpPr>
          <p:cNvPr id="4" name="TextBox 3"/>
          <p:cNvSpPr txBox="1"/>
          <p:nvPr/>
        </p:nvSpPr>
        <p:spPr>
          <a:xfrm>
            <a:off x="973303" y="5917966"/>
            <a:ext cx="6302728" cy="369332"/>
          </a:xfrm>
          <a:prstGeom prst="rect">
            <a:avLst/>
          </a:prstGeom>
          <a:noFill/>
        </p:spPr>
        <p:txBody>
          <a:bodyPr wrap="square" rtlCol="0">
            <a:spAutoFit/>
          </a:bodyPr>
          <a:lstStyle/>
          <a:p>
            <a:r>
              <a:rPr lang="en-US" dirty="0" smtClean="0"/>
              <a:t>Even these probabilistic statements are somewhat subjective!</a:t>
            </a:r>
            <a:endParaRPr lang="en-US" dirty="0"/>
          </a:p>
        </p:txBody>
      </p:sp>
    </p:spTree>
    <p:extLst>
      <p:ext uri="{BB962C8B-B14F-4D97-AF65-F5344CB8AC3E}">
        <p14:creationId xmlns:p14="http://schemas.microsoft.com/office/powerpoint/2010/main" val="29393509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4-08-25 at 10.54.2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2454" y="736999"/>
            <a:ext cx="6303819" cy="6121001"/>
          </a:xfrm>
          <a:prstGeom prst="rect">
            <a:avLst/>
          </a:prstGeom>
        </p:spPr>
      </p:pic>
      <p:sp>
        <p:nvSpPr>
          <p:cNvPr id="4" name="Title 1"/>
          <p:cNvSpPr>
            <a:spLocks noGrp="1"/>
          </p:cNvSpPr>
          <p:nvPr>
            <p:ph type="title"/>
          </p:nvPr>
        </p:nvSpPr>
        <p:spPr>
          <a:xfrm>
            <a:off x="2743430" y="0"/>
            <a:ext cx="4922752" cy="792000"/>
          </a:xfrm>
        </p:spPr>
        <p:txBody>
          <a:bodyPr>
            <a:normAutofit/>
          </a:bodyPr>
          <a:lstStyle/>
          <a:p>
            <a:r>
              <a:rPr lang="en-US" dirty="0" smtClean="0"/>
              <a:t>Better Measurement Capabilities</a:t>
            </a:r>
            <a:endParaRPr lang="en-US" dirty="0"/>
          </a:p>
        </p:txBody>
      </p:sp>
    </p:spTree>
    <p:extLst>
      <p:ext uri="{BB962C8B-B14F-4D97-AF65-F5344CB8AC3E}">
        <p14:creationId xmlns:p14="http://schemas.microsoft.com/office/powerpoint/2010/main" val="16138206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4-08-25 at 10.55.17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7448" y="1339273"/>
            <a:ext cx="6124685" cy="5206667"/>
          </a:xfrm>
          <a:prstGeom prst="rect">
            <a:avLst/>
          </a:prstGeom>
        </p:spPr>
      </p:pic>
      <p:sp>
        <p:nvSpPr>
          <p:cNvPr id="7" name="Title 1"/>
          <p:cNvSpPr>
            <a:spLocks noGrp="1"/>
          </p:cNvSpPr>
          <p:nvPr>
            <p:ph type="title"/>
          </p:nvPr>
        </p:nvSpPr>
        <p:spPr>
          <a:xfrm>
            <a:off x="2616430" y="396000"/>
            <a:ext cx="3825934" cy="792000"/>
          </a:xfrm>
        </p:spPr>
        <p:txBody>
          <a:bodyPr>
            <a:normAutofit/>
          </a:bodyPr>
          <a:lstStyle/>
          <a:p>
            <a:r>
              <a:rPr lang="en-US" dirty="0" smtClean="0"/>
              <a:t>Better  Modeling Capabilities</a:t>
            </a:r>
            <a:endParaRPr lang="en-US" dirty="0"/>
          </a:p>
        </p:txBody>
      </p:sp>
    </p:spTree>
    <p:extLst>
      <p:ext uri="{BB962C8B-B14F-4D97-AF65-F5344CB8AC3E}">
        <p14:creationId xmlns:p14="http://schemas.microsoft.com/office/powerpoint/2010/main" val="13668329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825" y="260238"/>
            <a:ext cx="8642350" cy="792000"/>
          </a:xfrm>
        </p:spPr>
        <p:txBody>
          <a:bodyPr>
            <a:normAutofit fontScale="90000"/>
          </a:bodyPr>
          <a:lstStyle/>
          <a:p>
            <a:pPr algn="ctr"/>
            <a:r>
              <a:rPr lang="en-US" dirty="0" smtClean="0"/>
              <a:t>Increasing resolution allows better representation of processes</a:t>
            </a:r>
            <a:br>
              <a:rPr lang="en-US" dirty="0" smtClean="0"/>
            </a:br>
            <a:r>
              <a:rPr lang="en-US" dirty="0" smtClean="0"/>
              <a:t>(Parameterize Less)</a:t>
            </a:r>
            <a:endParaRPr lang="en-US" dirty="0"/>
          </a:p>
        </p:txBody>
      </p:sp>
      <p:pic>
        <p:nvPicPr>
          <p:cNvPr id="3" name="Picture 2" descr="Screen Shot 2014-08-25 at 10.57.4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8819" y="1815023"/>
            <a:ext cx="4661706" cy="2683778"/>
          </a:xfrm>
          <a:prstGeom prst="rect">
            <a:avLst/>
          </a:prstGeom>
        </p:spPr>
      </p:pic>
      <p:pic>
        <p:nvPicPr>
          <p:cNvPr id="4" name="Picture 3" descr="Screen Shot 2014-08-25 at 10.57.41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694" y="1815023"/>
            <a:ext cx="4369842" cy="2683779"/>
          </a:xfrm>
          <a:prstGeom prst="rect">
            <a:avLst/>
          </a:prstGeom>
        </p:spPr>
      </p:pic>
      <p:sp>
        <p:nvSpPr>
          <p:cNvPr id="5" name="TextBox 4"/>
          <p:cNvSpPr txBox="1"/>
          <p:nvPr/>
        </p:nvSpPr>
        <p:spPr>
          <a:xfrm>
            <a:off x="345782" y="4823997"/>
            <a:ext cx="3321908" cy="369332"/>
          </a:xfrm>
          <a:prstGeom prst="rect">
            <a:avLst/>
          </a:prstGeom>
          <a:noFill/>
        </p:spPr>
        <p:txBody>
          <a:bodyPr wrap="square" rtlCol="0">
            <a:spAutoFit/>
          </a:bodyPr>
          <a:lstStyle/>
          <a:p>
            <a:r>
              <a:rPr lang="en-US" dirty="0"/>
              <a:t>Typical Climate Model Resolution</a:t>
            </a:r>
          </a:p>
        </p:txBody>
      </p:sp>
      <p:sp>
        <p:nvSpPr>
          <p:cNvPr id="6" name="TextBox 5"/>
          <p:cNvSpPr txBox="1"/>
          <p:nvPr/>
        </p:nvSpPr>
        <p:spPr>
          <a:xfrm>
            <a:off x="4937391" y="4833955"/>
            <a:ext cx="3525593" cy="369332"/>
          </a:xfrm>
          <a:prstGeom prst="rect">
            <a:avLst/>
          </a:prstGeom>
          <a:noFill/>
        </p:spPr>
        <p:txBody>
          <a:bodyPr wrap="square" rtlCol="0">
            <a:spAutoFit/>
          </a:bodyPr>
          <a:lstStyle/>
          <a:p>
            <a:r>
              <a:rPr lang="en-US" dirty="0"/>
              <a:t>Typical </a:t>
            </a:r>
            <a:r>
              <a:rPr lang="en-US" dirty="0" smtClean="0"/>
              <a:t>Forecast </a:t>
            </a:r>
            <a:r>
              <a:rPr lang="en-US" dirty="0"/>
              <a:t>Model Resolution</a:t>
            </a:r>
          </a:p>
        </p:txBody>
      </p:sp>
    </p:spTree>
    <p:extLst>
      <p:ext uri="{BB962C8B-B14F-4D97-AF65-F5344CB8AC3E}">
        <p14:creationId xmlns:p14="http://schemas.microsoft.com/office/powerpoint/2010/main" val="36037848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8082" y="260238"/>
            <a:ext cx="4164645" cy="792000"/>
          </a:xfrm>
        </p:spPr>
        <p:txBody>
          <a:bodyPr/>
          <a:lstStyle/>
          <a:p>
            <a:r>
              <a:rPr lang="en-US" dirty="0" smtClean="0"/>
              <a:t>Changing Emissions Scenarios</a:t>
            </a:r>
            <a:endParaRPr lang="en-US" dirty="0"/>
          </a:p>
        </p:txBody>
      </p:sp>
      <p:sp>
        <p:nvSpPr>
          <p:cNvPr id="3" name="TextBox 2"/>
          <p:cNvSpPr txBox="1"/>
          <p:nvPr/>
        </p:nvSpPr>
        <p:spPr>
          <a:xfrm>
            <a:off x="225520" y="1341331"/>
            <a:ext cx="6421425" cy="3970318"/>
          </a:xfrm>
          <a:prstGeom prst="rect">
            <a:avLst/>
          </a:prstGeom>
          <a:noFill/>
        </p:spPr>
        <p:txBody>
          <a:bodyPr wrap="square" rtlCol="0">
            <a:spAutoFit/>
          </a:bodyPr>
          <a:lstStyle/>
          <a:p>
            <a:pPr marL="285750" indent="-285750">
              <a:buFont typeface="Arial"/>
              <a:buChar char="•"/>
            </a:pPr>
            <a:r>
              <a:rPr lang="en-US" dirty="0" smtClean="0"/>
              <a:t>IS92A</a:t>
            </a:r>
          </a:p>
          <a:p>
            <a:pPr marL="285750" indent="-285750">
              <a:buFont typeface="Arial"/>
              <a:buChar char="•"/>
            </a:pPr>
            <a:endParaRPr lang="en-US" dirty="0"/>
          </a:p>
          <a:p>
            <a:pPr marL="285750" indent="-285750">
              <a:buFont typeface="Arial"/>
              <a:buChar char="•"/>
            </a:pPr>
            <a:r>
              <a:rPr lang="en-US" dirty="0" smtClean="0"/>
              <a:t>SRES – Special Report on Emissions Scenarios</a:t>
            </a:r>
          </a:p>
          <a:p>
            <a:pPr marL="742950" lvl="1" indent="-285750">
              <a:buFont typeface="Arial"/>
              <a:buChar char="•"/>
            </a:pPr>
            <a:r>
              <a:rPr lang="en-US" dirty="0" smtClean="0"/>
              <a:t>A1B, B1, A1F1, A2</a:t>
            </a:r>
          </a:p>
          <a:p>
            <a:pPr marL="742950" lvl="1" indent="-285750">
              <a:buFont typeface="Arial"/>
              <a:buChar char="•"/>
            </a:pPr>
            <a:r>
              <a:rPr lang="en-US" dirty="0" smtClean="0"/>
              <a:t>All “plausible with no mitigation”</a:t>
            </a:r>
          </a:p>
          <a:p>
            <a:pPr marL="742950" lvl="1" indent="-285750">
              <a:buFont typeface="Arial"/>
              <a:buChar char="•"/>
            </a:pPr>
            <a:r>
              <a:rPr lang="en-US" dirty="0" smtClean="0"/>
              <a:t>The “no-mitigation” thing was a downside for many</a:t>
            </a:r>
          </a:p>
          <a:p>
            <a:pPr marL="742950" lvl="1" indent="-285750">
              <a:buFont typeface="Arial"/>
              <a:buChar char="•"/>
            </a:pPr>
            <a:endParaRPr lang="en-US" dirty="0"/>
          </a:p>
          <a:p>
            <a:pPr marL="285750" indent="-285750">
              <a:buFont typeface="Arial"/>
              <a:buChar char="•"/>
            </a:pPr>
            <a:r>
              <a:rPr lang="en-US" dirty="0" smtClean="0"/>
              <a:t>RCP’s Representative Concentration Pathways</a:t>
            </a:r>
          </a:p>
          <a:p>
            <a:pPr marL="742950" lvl="1" indent="-285750">
              <a:buFont typeface="Arial"/>
              <a:buChar char="•"/>
            </a:pPr>
            <a:r>
              <a:rPr lang="en-US" dirty="0" smtClean="0"/>
              <a:t>All are “representative” and could include mitigation strategies</a:t>
            </a:r>
          </a:p>
          <a:p>
            <a:pPr marL="742950" lvl="1" indent="-285750">
              <a:buFont typeface="Arial"/>
              <a:buChar char="•"/>
            </a:pPr>
            <a:r>
              <a:rPr lang="en-US" dirty="0" smtClean="0"/>
              <a:t> 2.6, 4.5, 6.0, 8.5 (Anthropogenic RF in 2100 in W/m</a:t>
            </a:r>
            <a:r>
              <a:rPr lang="en-US" baseline="30000" dirty="0" smtClean="0"/>
              <a:t>2</a:t>
            </a:r>
            <a:r>
              <a:rPr lang="en-US" dirty="0" smtClean="0"/>
              <a:t> )</a:t>
            </a:r>
          </a:p>
          <a:p>
            <a:pPr marL="742950" lvl="1" indent="-285750">
              <a:buFont typeface="Arial"/>
              <a:buChar char="•"/>
            </a:pPr>
            <a:r>
              <a:rPr lang="en-US" dirty="0" smtClean="0"/>
              <a:t>Contain emission estimates, concentration estimates (using biogeochemical </a:t>
            </a:r>
            <a:r>
              <a:rPr lang="en-US" dirty="0" err="1" smtClean="0"/>
              <a:t>mdoels</a:t>
            </a:r>
            <a:r>
              <a:rPr lang="en-US" dirty="0" smtClean="0"/>
              <a:t>!), aerosol &amp; air pollution emissions,</a:t>
            </a:r>
            <a:r>
              <a:rPr lang="en-US" dirty="0"/>
              <a:t> </a:t>
            </a:r>
            <a:r>
              <a:rPr lang="en-US" dirty="0" smtClean="0"/>
              <a:t>etc.  Very Detailed!</a:t>
            </a:r>
          </a:p>
        </p:txBody>
      </p:sp>
    </p:spTree>
    <p:extLst>
      <p:ext uri="{BB962C8B-B14F-4D97-AF65-F5344CB8AC3E}">
        <p14:creationId xmlns:p14="http://schemas.microsoft.com/office/powerpoint/2010/main" val="14275363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Screen Shot 2014-08-25 at 11.38.4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8195606" cy="6858000"/>
          </a:xfrm>
          <a:prstGeom prst="rect">
            <a:avLst/>
          </a:prstGeom>
        </p:spPr>
      </p:pic>
      <p:sp>
        <p:nvSpPr>
          <p:cNvPr id="4" name="Rectangle 3"/>
          <p:cNvSpPr/>
          <p:nvPr/>
        </p:nvSpPr>
        <p:spPr>
          <a:xfrm>
            <a:off x="333912" y="867572"/>
            <a:ext cx="4150182" cy="369332"/>
          </a:xfrm>
          <a:prstGeom prst="rect">
            <a:avLst/>
          </a:prstGeom>
        </p:spPr>
        <p:txBody>
          <a:bodyPr wrap="none">
            <a:spAutoFit/>
          </a:bodyPr>
          <a:lstStyle/>
          <a:p>
            <a:r>
              <a:rPr lang="en-US" dirty="0"/>
              <a:t>http://</a:t>
            </a:r>
            <a:r>
              <a:rPr lang="en-US" dirty="0" err="1"/>
              <a:t>www.skepticalscience.com</a:t>
            </a:r>
            <a:r>
              <a:rPr lang="en-US" dirty="0"/>
              <a:t>/</a:t>
            </a:r>
            <a:r>
              <a:rPr lang="en-US" dirty="0" err="1"/>
              <a:t>rcp.php</a:t>
            </a:r>
            <a:endParaRPr lang="en-US" dirty="0"/>
          </a:p>
        </p:txBody>
      </p:sp>
    </p:spTree>
    <p:extLst>
      <p:ext uri="{BB962C8B-B14F-4D97-AF65-F5344CB8AC3E}">
        <p14:creationId xmlns:p14="http://schemas.microsoft.com/office/powerpoint/2010/main" val="174389174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 for today</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Basic overview – what is the AR5 WG1 Report?  Context </a:t>
            </a:r>
            <a:r>
              <a:rPr lang="en-US" dirty="0" err="1" smtClean="0"/>
              <a:t>wrt</a:t>
            </a:r>
            <a:r>
              <a:rPr lang="en-US" dirty="0" smtClean="0"/>
              <a:t> WG2 and WG3.</a:t>
            </a:r>
          </a:p>
          <a:p>
            <a:r>
              <a:rPr lang="en-US" dirty="0" smtClean="0"/>
              <a:t>Expectations of your jobs: presenter/discussion leader, and class participant. Expected format for each in-class meeting.</a:t>
            </a:r>
          </a:p>
          <a:p>
            <a:r>
              <a:rPr lang="en-US" dirty="0" smtClean="0"/>
              <a:t>Course website.</a:t>
            </a:r>
            <a:endParaRPr lang="en-US" dirty="0"/>
          </a:p>
          <a:p>
            <a:r>
              <a:rPr lang="en-US" dirty="0" smtClean="0"/>
              <a:t>Most useful info from Chapter 1.</a:t>
            </a:r>
          </a:p>
          <a:p>
            <a:r>
              <a:rPr lang="en-US" dirty="0" smtClean="0"/>
              <a:t>Description of Chapters 2-14</a:t>
            </a:r>
          </a:p>
          <a:p>
            <a:r>
              <a:rPr lang="en-US" dirty="0" smtClean="0"/>
              <a:t>Picking of dates / presenters.</a:t>
            </a:r>
          </a:p>
          <a:p>
            <a:r>
              <a:rPr lang="en-US" dirty="0" smtClean="0"/>
              <a:t>Q/A time.</a:t>
            </a:r>
          </a:p>
        </p:txBody>
      </p:sp>
      <p:sp>
        <p:nvSpPr>
          <p:cNvPr id="5" name="Slide Number Placeholder 4"/>
          <p:cNvSpPr>
            <a:spLocks noGrp="1"/>
          </p:cNvSpPr>
          <p:nvPr>
            <p:ph type="sldNum" sz="quarter" idx="12"/>
          </p:nvPr>
        </p:nvSpPr>
        <p:spPr/>
        <p:txBody>
          <a:bodyPr/>
          <a:lstStyle/>
          <a:p>
            <a:fld id="{6E2D2B3B-882E-40F3-A32F-6DD516915044}" type="slidenum">
              <a:rPr lang="en-US" smtClean="0"/>
              <a:pPr/>
              <a:t>2</a:t>
            </a:fld>
            <a:endParaRPr lang="en-US"/>
          </a:p>
        </p:txBody>
      </p:sp>
    </p:spTree>
    <p:extLst>
      <p:ext uri="{BB962C8B-B14F-4D97-AF65-F5344CB8AC3E}">
        <p14:creationId xmlns:p14="http://schemas.microsoft.com/office/powerpoint/2010/main" val="4224756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RCP Forcing Trajectories</a:t>
            </a:r>
            <a:endParaRPr lang="en-US" dirty="0"/>
          </a:p>
        </p:txBody>
      </p:sp>
      <p:pic>
        <p:nvPicPr>
          <p:cNvPr id="4" name="Picture 3" descr="Screen Shot 2014-08-25 at 11.35.5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825" y="940608"/>
            <a:ext cx="7963551" cy="5605693"/>
          </a:xfrm>
          <a:prstGeom prst="rect">
            <a:avLst/>
          </a:prstGeom>
        </p:spPr>
      </p:pic>
      <p:pic>
        <p:nvPicPr>
          <p:cNvPr id="5" name="Picture 4" descr="Screen Shot 2014-08-25 at 11.40.17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860" y="1052238"/>
            <a:ext cx="8244057" cy="4648042"/>
          </a:xfrm>
          <a:prstGeom prst="rect">
            <a:avLst/>
          </a:prstGeom>
        </p:spPr>
      </p:pic>
    </p:spTree>
    <p:extLst>
      <p:ext uri="{BB962C8B-B14F-4D97-AF65-F5344CB8AC3E}">
        <p14:creationId xmlns:p14="http://schemas.microsoft.com/office/powerpoint/2010/main" val="38158118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9195" y="272223"/>
            <a:ext cx="5163244" cy="792000"/>
          </a:xfrm>
        </p:spPr>
        <p:txBody>
          <a:bodyPr/>
          <a:lstStyle/>
          <a:p>
            <a:r>
              <a:rPr lang="en-US" dirty="0" smtClean="0"/>
              <a:t>CO2-equivalent Trajectories</a:t>
            </a:r>
            <a:endParaRPr lang="en-US" dirty="0"/>
          </a:p>
        </p:txBody>
      </p:sp>
      <p:pic>
        <p:nvPicPr>
          <p:cNvPr id="3" name="Picture 2" descr="Screen Shot 2014-08-25 at 11.41.1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4342" y="1196657"/>
            <a:ext cx="6340286" cy="5661343"/>
          </a:xfrm>
          <a:prstGeom prst="rect">
            <a:avLst/>
          </a:prstGeom>
        </p:spPr>
      </p:pic>
    </p:spTree>
    <p:extLst>
      <p:ext uri="{BB962C8B-B14F-4D97-AF65-F5344CB8AC3E}">
        <p14:creationId xmlns:p14="http://schemas.microsoft.com/office/powerpoint/2010/main" val="39567699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Atmospheric Air Pollutants Trajectories</a:t>
            </a:r>
            <a:endParaRPr lang="en-US" dirty="0"/>
          </a:p>
        </p:txBody>
      </p:sp>
      <p:pic>
        <p:nvPicPr>
          <p:cNvPr id="3" name="Picture 2" descr="Screen Shot 2014-08-25 at 11.42.4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9515" y="1052238"/>
            <a:ext cx="5748271" cy="5576110"/>
          </a:xfrm>
          <a:prstGeom prst="rect">
            <a:avLst/>
          </a:prstGeom>
        </p:spPr>
      </p:pic>
    </p:spTree>
    <p:extLst>
      <p:ext uri="{BB962C8B-B14F-4D97-AF65-F5344CB8AC3E}">
        <p14:creationId xmlns:p14="http://schemas.microsoft.com/office/powerpoint/2010/main" val="404903198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51400" y="1916790"/>
            <a:ext cx="8641655" cy="648090"/>
          </a:xfrm>
          <a:prstGeom prst="rect">
            <a:avLst/>
          </a:prstGeom>
        </p:spPr>
        <p:txBody>
          <a:bodyPr lIns="18000" tIns="18000" rIns="18000" bIns="18000" anchor="ctr" anchorCtr="0"/>
          <a:lstStyle>
            <a:lvl1pPr algn="ctr" defTabSz="914400" rtl="0" eaLnBrk="1" latinLnBrk="0" hangingPunct="1">
              <a:spcBef>
                <a:spcPct val="0"/>
              </a:spcBef>
              <a:buNone/>
              <a:defRPr sz="4400" kern="1200" baseline="0">
                <a:solidFill>
                  <a:schemeClr val="tx1"/>
                </a:solidFill>
                <a:latin typeface="+mj-lt"/>
                <a:ea typeface="+mj-ea"/>
                <a:cs typeface="+mj-cs"/>
              </a:defRPr>
            </a:lvl1pPr>
          </a:lstStyle>
          <a:p>
            <a:r>
              <a:rPr lang="de-CH" sz="2800" b="1" smtClean="0">
                <a:solidFill>
                  <a:srgbClr val="FFFFFF"/>
                </a:solidFill>
              </a:rPr>
              <a:t>WGI Summary for Policymakers</a:t>
            </a:r>
            <a:endParaRPr lang="en-GB" sz="6600" b="1">
              <a:solidFill>
                <a:srgbClr val="FFFFFF"/>
              </a:solidFill>
            </a:endParaRPr>
          </a:p>
        </p:txBody>
      </p:sp>
      <p:sp>
        <p:nvSpPr>
          <p:cNvPr id="4" name="Title 1"/>
          <p:cNvSpPr txBox="1">
            <a:spLocks/>
          </p:cNvSpPr>
          <p:nvPr/>
        </p:nvSpPr>
        <p:spPr>
          <a:xfrm>
            <a:off x="0" y="2593712"/>
            <a:ext cx="8641655" cy="1056086"/>
          </a:xfrm>
          <a:prstGeom prst="rect">
            <a:avLst/>
          </a:prstGeom>
        </p:spPr>
        <p:txBody>
          <a:bodyPr lIns="18000" tIns="18000" rIns="18000" bIns="18000" anchor="ctr" anchorCtr="0"/>
          <a:lstStyle>
            <a:lvl1pPr algn="ctr" defTabSz="914400" rtl="0" eaLnBrk="1" latinLnBrk="0" hangingPunct="1">
              <a:spcBef>
                <a:spcPct val="0"/>
              </a:spcBef>
              <a:buNone/>
              <a:defRPr sz="4400" kern="1200" baseline="0">
                <a:solidFill>
                  <a:schemeClr val="tx1"/>
                </a:solidFill>
                <a:latin typeface="+mj-lt"/>
                <a:ea typeface="+mj-ea"/>
                <a:cs typeface="+mj-cs"/>
              </a:defRPr>
            </a:lvl1pPr>
          </a:lstStyle>
          <a:p>
            <a:r>
              <a:rPr lang="de-CH" sz="4800" b="1" dirty="0" smtClean="0"/>
              <a:t>Summary </a:t>
            </a:r>
            <a:r>
              <a:rPr lang="de-CH" sz="4800" b="1" dirty="0" err="1" smtClean="0"/>
              <a:t>for</a:t>
            </a:r>
            <a:r>
              <a:rPr lang="de-CH" sz="4800" b="1" dirty="0" smtClean="0"/>
              <a:t> </a:t>
            </a:r>
            <a:r>
              <a:rPr lang="de-CH" sz="4800" b="1" dirty="0" err="1" smtClean="0"/>
              <a:t>Policy</a:t>
            </a:r>
            <a:r>
              <a:rPr lang="de-CH" sz="4800" b="1" dirty="0" smtClean="0"/>
              <a:t> </a:t>
            </a:r>
            <a:r>
              <a:rPr lang="de-CH" sz="4800" b="1" dirty="0" err="1" smtClean="0"/>
              <a:t>Makers</a:t>
            </a:r>
            <a:endParaRPr lang="de-CH" sz="4800" b="1" dirty="0" smtClean="0"/>
          </a:p>
          <a:p>
            <a:r>
              <a:rPr lang="de-CH" sz="4800" b="1" dirty="0" smtClean="0"/>
              <a:t>Top-level </a:t>
            </a:r>
            <a:r>
              <a:rPr lang="de-CH" sz="4800" b="1" dirty="0" err="1" smtClean="0"/>
              <a:t>results</a:t>
            </a:r>
            <a:endParaRPr lang="en-GB" sz="4800" b="1" dirty="0"/>
          </a:p>
        </p:txBody>
      </p:sp>
    </p:spTree>
    <p:extLst>
      <p:ext uri="{BB962C8B-B14F-4D97-AF65-F5344CB8AC3E}">
        <p14:creationId xmlns:p14="http://schemas.microsoft.com/office/powerpoint/2010/main" val="64342743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0800"/>
            <a:ext cx="9144000" cy="6744428"/>
          </a:xfrm>
          <a:prstGeom prst="rect">
            <a:avLst/>
          </a:prstGeom>
        </p:spPr>
      </p:pic>
      <p:sp>
        <p:nvSpPr>
          <p:cNvPr id="3" name="Textfeld 1"/>
          <p:cNvSpPr txBox="1"/>
          <p:nvPr/>
        </p:nvSpPr>
        <p:spPr>
          <a:xfrm rot="16200000">
            <a:off x="7840783" y="1873247"/>
            <a:ext cx="1970411" cy="276999"/>
          </a:xfrm>
          <a:prstGeom prst="rect">
            <a:avLst/>
          </a:prstGeom>
          <a:noFill/>
        </p:spPr>
        <p:txBody>
          <a:bodyPr wrap="none" rtlCol="0">
            <a:spAutoFit/>
          </a:bodyPr>
          <a:lstStyle/>
          <a:p>
            <a:r>
              <a:rPr lang="de-CH" sz="1200" dirty="0" smtClean="0">
                <a:solidFill>
                  <a:schemeClr val="bg1"/>
                </a:solidFill>
              </a:rPr>
              <a:t>(IPCC 2013, Fig. SPM.1a)</a:t>
            </a:r>
            <a:endParaRPr lang="de-CH" sz="1200" dirty="0">
              <a:solidFill>
                <a:schemeClr val="bg1"/>
              </a:solidFill>
            </a:endParaRPr>
          </a:p>
        </p:txBody>
      </p:sp>
    </p:spTree>
    <p:extLst>
      <p:ext uri="{BB962C8B-B14F-4D97-AF65-F5344CB8AC3E}">
        <p14:creationId xmlns:p14="http://schemas.microsoft.com/office/powerpoint/2010/main" val="255537314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6512" y="116632"/>
            <a:ext cx="9144000" cy="5976664"/>
          </a:xfrm>
          <a:prstGeom prst="rect">
            <a:avLst/>
          </a:prstGeom>
        </p:spPr>
      </p:pic>
    </p:spTree>
    <p:extLst>
      <p:ext uri="{BB962C8B-B14F-4D97-AF65-F5344CB8AC3E}">
        <p14:creationId xmlns:p14="http://schemas.microsoft.com/office/powerpoint/2010/main" val="283443951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55600"/>
            <a:ext cx="9144000" cy="5737696"/>
          </a:xfrm>
          <a:prstGeom prst="rect">
            <a:avLst/>
          </a:prstGeom>
        </p:spPr>
      </p:pic>
    </p:spTree>
    <p:extLst>
      <p:ext uri="{BB962C8B-B14F-4D97-AF65-F5344CB8AC3E}">
        <p14:creationId xmlns:p14="http://schemas.microsoft.com/office/powerpoint/2010/main" val="570776429"/>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19596" y="0"/>
            <a:ext cx="8642350" cy="792000"/>
          </a:xfrm>
        </p:spPr>
        <p:txBody>
          <a:bodyPr/>
          <a:lstStyle/>
          <a:p>
            <a:r>
              <a:rPr lang="de-CH" sz="1600" smtClean="0"/>
              <a:t>Figure SPM.6</a:t>
            </a:r>
            <a:r>
              <a:rPr lang="de-CH" smtClean="0"/>
              <a:t/>
            </a:r>
            <a:br>
              <a:rPr lang="de-CH" smtClean="0"/>
            </a:br>
            <a:r>
              <a:rPr lang="en-GB" sz="1200" b="0" smtClean="0">
                <a:latin typeface="Arial" panose="020B0604020202020204" pitchFamily="34" charset="0"/>
                <a:cs typeface="Arial" panose="020B0604020202020204" pitchFamily="34" charset="0"/>
              </a:rPr>
              <a:t>Comparison of observed and simulated climate change</a:t>
            </a:r>
            <a:endParaRPr lang="en-GB" sz="1200" b="0"/>
          </a:p>
        </p:txBody>
      </p:sp>
      <p:grpSp>
        <p:nvGrpSpPr>
          <p:cNvPr id="5" name="Group 4"/>
          <p:cNvGrpSpPr/>
          <p:nvPr/>
        </p:nvGrpSpPr>
        <p:grpSpPr>
          <a:xfrm>
            <a:off x="-30053" y="639481"/>
            <a:ext cx="8633130" cy="4876254"/>
            <a:chOff x="251519" y="905896"/>
            <a:chExt cx="8633130" cy="4876254"/>
          </a:xfrm>
        </p:grpSpPr>
        <p:pic>
          <p:nvPicPr>
            <p:cNvPr id="92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19" y="905896"/>
              <a:ext cx="6660000" cy="44181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36649" y="1196690"/>
              <a:ext cx="1548000" cy="12300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36649" y="2669145"/>
              <a:ext cx="1548000" cy="12300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1"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56698" y="4100943"/>
              <a:ext cx="1620000" cy="1235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2"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98306" y="910315"/>
              <a:ext cx="936000" cy="1555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 name="Group 3"/>
            <p:cNvGrpSpPr/>
            <p:nvPr/>
          </p:nvGrpSpPr>
          <p:grpSpPr>
            <a:xfrm>
              <a:off x="1451266" y="5661310"/>
              <a:ext cx="6239613" cy="120840"/>
              <a:chOff x="1427413" y="5661310"/>
              <a:chExt cx="6239613" cy="120840"/>
            </a:xfrm>
          </p:grpSpPr>
          <p:pic>
            <p:nvPicPr>
              <p:cNvPr id="9227" name="Picture 1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427413" y="5672422"/>
                <a:ext cx="3154686" cy="109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8" name="Picture 1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932050" y="5661310"/>
                <a:ext cx="2734976" cy="1207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sp>
        <p:nvSpPr>
          <p:cNvPr id="18" name="TextBox 17"/>
          <p:cNvSpPr txBox="1"/>
          <p:nvPr/>
        </p:nvSpPr>
        <p:spPr>
          <a:xfrm>
            <a:off x="7733118" y="120949"/>
            <a:ext cx="1160057" cy="159462"/>
          </a:xfrm>
          <a:prstGeom prst="rect">
            <a:avLst/>
          </a:prstGeom>
          <a:noFill/>
        </p:spPr>
        <p:txBody>
          <a:bodyPr wrap="none" lIns="18000" tIns="18000" rIns="18000" bIns="18000" rtlCol="0">
            <a:spAutoFit/>
          </a:bodyPr>
          <a:lstStyle/>
          <a:p>
            <a:r>
              <a:rPr lang="de-CH" sz="800" smtClean="0">
                <a:solidFill>
                  <a:schemeClr val="bg1">
                    <a:lumMod val="50000"/>
                  </a:schemeClr>
                </a:solidFill>
                <a:latin typeface="Arial" panose="020B0604020202020204" pitchFamily="34" charset="0"/>
                <a:cs typeface="Arial" panose="020B0604020202020204" pitchFamily="34" charset="0"/>
              </a:rPr>
              <a:t>All Figures © IPCC 2013</a:t>
            </a:r>
            <a:endParaRPr lang="en-GB" sz="800" baseline="0" smtClean="0">
              <a:solidFill>
                <a:schemeClr val="bg1">
                  <a:lumMod val="50000"/>
                </a:schemeClr>
              </a:solidFill>
              <a:latin typeface="Arial" panose="020B0604020202020204" pitchFamily="34" charset="0"/>
              <a:cs typeface="Arial" panose="020B0604020202020204" pitchFamily="34" charset="0"/>
            </a:endParaRPr>
          </a:p>
        </p:txBody>
      </p:sp>
      <p:sp>
        <p:nvSpPr>
          <p:cNvPr id="13" name="Rounded Rectangle 12"/>
          <p:cNvSpPr/>
          <p:nvPr/>
        </p:nvSpPr>
        <p:spPr>
          <a:xfrm>
            <a:off x="0" y="5709226"/>
            <a:ext cx="9144000" cy="790864"/>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solidFill>
                  <a:srgbClr val="2F2B20"/>
                </a:solidFill>
              </a:rPr>
              <a:t>Warming in the climate system is largely human-caused.</a:t>
            </a:r>
            <a:endParaRPr lang="en-US" sz="2800" b="1" dirty="0">
              <a:solidFill>
                <a:srgbClr val="2F2B20"/>
              </a:solidFill>
            </a:endParaRPr>
          </a:p>
        </p:txBody>
      </p:sp>
    </p:spTree>
    <p:extLst>
      <p:ext uri="{BB962C8B-B14F-4D97-AF65-F5344CB8AC3E}">
        <p14:creationId xmlns:p14="http://schemas.microsoft.com/office/powerpoint/2010/main" val="4156711422"/>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0825" y="260238"/>
            <a:ext cx="8642350" cy="1368562"/>
          </a:xfrm>
        </p:spPr>
        <p:txBody>
          <a:bodyPr/>
          <a:lstStyle/>
          <a:p>
            <a:pPr algn="ctr"/>
            <a:r>
              <a:rPr lang="en-GB" dirty="0" smtClean="0"/>
              <a:t>Annual mean Arctic summer sea ice</a:t>
            </a:r>
            <a:endParaRPr lang="en-GB" dirty="0"/>
          </a:p>
        </p:txBody>
      </p:sp>
      <p:pic>
        <p:nvPicPr>
          <p:cNvPr id="3" name="Bild 2"/>
          <p:cNvPicPr>
            <a:picLocks noChangeAspect="1"/>
          </p:cNvPicPr>
          <p:nvPr/>
        </p:nvPicPr>
        <p:blipFill rotWithShape="1">
          <a:blip r:embed="rId3"/>
          <a:srcRect l="2017" t="11761" r="338" b="8565"/>
          <a:stretch/>
        </p:blipFill>
        <p:spPr>
          <a:xfrm>
            <a:off x="251520" y="692696"/>
            <a:ext cx="7950200" cy="3777456"/>
          </a:xfrm>
          <a:prstGeom prst="rect">
            <a:avLst/>
          </a:prstGeom>
        </p:spPr>
      </p:pic>
      <p:sp>
        <p:nvSpPr>
          <p:cNvPr id="9" name="Pfeil nach unten 8"/>
          <p:cNvSpPr/>
          <p:nvPr/>
        </p:nvSpPr>
        <p:spPr>
          <a:xfrm>
            <a:off x="5652120" y="1340768"/>
            <a:ext cx="144016" cy="690376"/>
          </a:xfrm>
          <a:prstGeom prst="downArrow">
            <a:avLst/>
          </a:prstGeom>
          <a:solidFill>
            <a:srgbClr val="316EA8"/>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8" name="Textfeld 7"/>
          <p:cNvSpPr txBox="1"/>
          <p:nvPr/>
        </p:nvSpPr>
        <p:spPr>
          <a:xfrm>
            <a:off x="6012160" y="1268760"/>
            <a:ext cx="1728192" cy="646331"/>
          </a:xfrm>
          <a:prstGeom prst="rect">
            <a:avLst/>
          </a:prstGeom>
          <a:noFill/>
        </p:spPr>
        <p:txBody>
          <a:bodyPr wrap="square" rtlCol="0">
            <a:spAutoFit/>
          </a:bodyPr>
          <a:lstStyle/>
          <a:p>
            <a:r>
              <a:rPr lang="de-DE" dirty="0" err="1">
                <a:solidFill>
                  <a:srgbClr val="000000"/>
                </a:solidFill>
              </a:rPr>
              <a:t>s</a:t>
            </a:r>
            <a:r>
              <a:rPr lang="de-DE" dirty="0" err="1" smtClean="0">
                <a:solidFill>
                  <a:srgbClr val="000000"/>
                </a:solidFill>
              </a:rPr>
              <a:t>tart</a:t>
            </a:r>
            <a:r>
              <a:rPr lang="de-DE" dirty="0" smtClean="0">
                <a:solidFill>
                  <a:srgbClr val="000000"/>
                </a:solidFill>
              </a:rPr>
              <a:t> </a:t>
            </a:r>
            <a:r>
              <a:rPr lang="de-DE" dirty="0" err="1" smtClean="0">
                <a:solidFill>
                  <a:srgbClr val="000000"/>
                </a:solidFill>
              </a:rPr>
              <a:t>of</a:t>
            </a:r>
            <a:r>
              <a:rPr lang="de-DE" dirty="0" smtClean="0">
                <a:solidFill>
                  <a:srgbClr val="000000"/>
                </a:solidFill>
              </a:rPr>
              <a:t> </a:t>
            </a:r>
            <a:r>
              <a:rPr lang="de-DE" dirty="0" err="1" smtClean="0">
                <a:solidFill>
                  <a:srgbClr val="000000"/>
                </a:solidFill>
              </a:rPr>
              <a:t>satellite</a:t>
            </a:r>
            <a:r>
              <a:rPr lang="de-DE" dirty="0" smtClean="0">
                <a:solidFill>
                  <a:srgbClr val="000000"/>
                </a:solidFill>
              </a:rPr>
              <a:t> </a:t>
            </a:r>
            <a:r>
              <a:rPr lang="de-DE" dirty="0" err="1" smtClean="0">
                <a:solidFill>
                  <a:srgbClr val="000000"/>
                </a:solidFill>
              </a:rPr>
              <a:t>data</a:t>
            </a:r>
            <a:endParaRPr lang="de-DE" dirty="0">
              <a:solidFill>
                <a:srgbClr val="000000"/>
              </a:solidFill>
            </a:endParaRPr>
          </a:p>
        </p:txBody>
      </p:sp>
      <p:sp>
        <p:nvSpPr>
          <p:cNvPr id="7" name="Textfeld 6"/>
          <p:cNvSpPr txBox="1"/>
          <p:nvPr/>
        </p:nvSpPr>
        <p:spPr>
          <a:xfrm>
            <a:off x="1187624" y="5661248"/>
            <a:ext cx="184666" cy="369332"/>
          </a:xfrm>
          <a:prstGeom prst="rect">
            <a:avLst/>
          </a:prstGeom>
          <a:noFill/>
        </p:spPr>
        <p:txBody>
          <a:bodyPr wrap="none" rtlCol="0">
            <a:spAutoFit/>
          </a:bodyPr>
          <a:lstStyle/>
          <a:p>
            <a:endParaRPr lang="en-GB" b="1" dirty="0">
              <a:solidFill>
                <a:schemeClr val="bg1"/>
              </a:solidFill>
            </a:endParaRPr>
          </a:p>
        </p:txBody>
      </p:sp>
      <p:sp>
        <p:nvSpPr>
          <p:cNvPr id="11" name="Abgerundetes Rechteck 4"/>
          <p:cNvSpPr/>
          <p:nvPr/>
        </p:nvSpPr>
        <p:spPr>
          <a:xfrm>
            <a:off x="478577" y="4905164"/>
            <a:ext cx="8208912" cy="1512168"/>
          </a:xfrm>
          <a:prstGeom prst="roundRect">
            <a:avLst/>
          </a:prstGeom>
          <a:solidFill>
            <a:srgbClr val="1F497D">
              <a:lumMod val="40000"/>
              <a:lumOff val="60000"/>
            </a:srgbClr>
          </a:solidFill>
          <a:ln w="25400" cap="flat" cmpd="sng" algn="ctr">
            <a:noFill/>
            <a:prstDash val="solid"/>
          </a:ln>
          <a:effectLst/>
        </p:spPr>
        <p:txBody>
          <a:bodyPr rtlCol="0" anchor="ctr"/>
          <a:lstStyle/>
          <a:p>
            <a:pPr lvl="0" algn="ctr">
              <a:defRPr/>
            </a:pPr>
            <a:r>
              <a:rPr lang="en-GB" sz="2000" dirty="0">
                <a:solidFill>
                  <a:schemeClr val="bg1"/>
                </a:solidFill>
              </a:rPr>
              <a:t>Annual mean Arctic summer sea ice extent decreased </a:t>
            </a:r>
            <a:br>
              <a:rPr lang="en-GB" sz="2000" dirty="0">
                <a:solidFill>
                  <a:schemeClr val="bg1"/>
                </a:solidFill>
              </a:rPr>
            </a:br>
            <a:r>
              <a:rPr lang="en-GB" sz="2000" i="1" dirty="0">
                <a:solidFill>
                  <a:schemeClr val="bg1"/>
                </a:solidFill>
              </a:rPr>
              <a:t>very likely with a rate of</a:t>
            </a:r>
            <a:r>
              <a:rPr lang="en-GB" sz="2000" dirty="0">
                <a:solidFill>
                  <a:schemeClr val="bg1"/>
                </a:solidFill>
              </a:rPr>
              <a:t>  3.5-4.1% per decade in 1979 – 2012 </a:t>
            </a:r>
            <a:br>
              <a:rPr lang="en-GB" sz="2000" dirty="0">
                <a:solidFill>
                  <a:schemeClr val="bg1"/>
                </a:solidFill>
              </a:rPr>
            </a:br>
            <a:r>
              <a:rPr lang="en-GB" sz="2000" dirty="0">
                <a:solidFill>
                  <a:schemeClr val="bg1"/>
                </a:solidFill>
              </a:rPr>
              <a:t>decrease was most rapid in summer (</a:t>
            </a:r>
            <a:r>
              <a:rPr lang="en-GB" sz="2000" i="1" dirty="0">
                <a:solidFill>
                  <a:schemeClr val="bg1"/>
                </a:solidFill>
              </a:rPr>
              <a:t>high confidence</a:t>
            </a:r>
            <a:r>
              <a:rPr lang="en-GB" sz="2000" dirty="0" smtClean="0">
                <a:solidFill>
                  <a:schemeClr val="bg1"/>
                </a:solidFill>
              </a:rPr>
              <a:t>).</a:t>
            </a:r>
          </a:p>
          <a:p>
            <a:pPr algn="ctr">
              <a:defRPr/>
            </a:pPr>
            <a:r>
              <a:rPr lang="en-GB" sz="2000" dirty="0">
                <a:solidFill>
                  <a:schemeClr val="bg1"/>
                </a:solidFill>
              </a:rPr>
              <a:t>Data normalized to the satellite measured sea ice extent in 1979</a:t>
            </a:r>
          </a:p>
          <a:p>
            <a:pPr lvl="0" algn="ctr">
              <a:defRPr/>
            </a:pPr>
            <a:endParaRPr kumimoji="0" lang="de-CH" sz="2000" b="0" i="0" u="none" strike="noStrike" kern="0" cap="none" spc="0" normalizeH="0" baseline="0" noProof="0" dirty="0" smtClean="0">
              <a:ln>
                <a:noFill/>
              </a:ln>
              <a:solidFill>
                <a:schemeClr val="bg1"/>
              </a:solidFill>
              <a:effectLst/>
              <a:uLnTx/>
              <a:uFillTx/>
              <a:latin typeface="Calibri"/>
            </a:endParaRPr>
          </a:p>
        </p:txBody>
      </p:sp>
      <p:sp>
        <p:nvSpPr>
          <p:cNvPr id="12" name="Textfeld 1"/>
          <p:cNvSpPr txBox="1"/>
          <p:nvPr/>
        </p:nvSpPr>
        <p:spPr>
          <a:xfrm rot="16200000">
            <a:off x="7882724" y="1873247"/>
            <a:ext cx="1886529" cy="276999"/>
          </a:xfrm>
          <a:prstGeom prst="rect">
            <a:avLst/>
          </a:prstGeom>
          <a:noFill/>
        </p:spPr>
        <p:txBody>
          <a:bodyPr wrap="none" rtlCol="0">
            <a:spAutoFit/>
          </a:bodyPr>
          <a:lstStyle/>
          <a:p>
            <a:r>
              <a:rPr lang="de-CH" sz="1200" dirty="0" smtClean="0">
                <a:solidFill>
                  <a:schemeClr val="bg1"/>
                </a:solidFill>
              </a:rPr>
              <a:t>(IPCC 2013, Fig. SPM.2)</a:t>
            </a:r>
            <a:endParaRPr lang="de-CH" sz="1200" dirty="0">
              <a:solidFill>
                <a:schemeClr val="bg1"/>
              </a:solidFill>
            </a:endParaRPr>
          </a:p>
        </p:txBody>
      </p:sp>
    </p:spTree>
    <p:extLst>
      <p:ext uri="{BB962C8B-B14F-4D97-AF65-F5344CB8AC3E}">
        <p14:creationId xmlns:p14="http://schemas.microsoft.com/office/powerpoint/2010/main" val="916131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812800"/>
            <a:ext cx="9144000" cy="5230226"/>
          </a:xfrm>
          <a:prstGeom prst="rect">
            <a:avLst/>
          </a:prstGeom>
        </p:spPr>
      </p:pic>
    </p:spTree>
    <p:extLst>
      <p:ext uri="{BB962C8B-B14F-4D97-AF65-F5344CB8AC3E}">
        <p14:creationId xmlns:p14="http://schemas.microsoft.com/office/powerpoint/2010/main" val="15294688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20000" cy="695433"/>
          </a:xfrm>
        </p:spPr>
        <p:txBody>
          <a:bodyPr>
            <a:normAutofit fontScale="90000"/>
          </a:bodyPr>
          <a:lstStyle/>
          <a:p>
            <a:r>
              <a:rPr lang="en-US" dirty="0" smtClean="0"/>
              <a:t>IPCC Working Groups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04076" y="1450610"/>
            <a:ext cx="2171581" cy="2938873"/>
          </a:xfrm>
        </p:spPr>
      </p:pic>
      <p:pic>
        <p:nvPicPr>
          <p:cNvPr id="5" name="Picture 4"/>
          <p:cNvPicPr>
            <a:picLocks noChangeAspect="1"/>
          </p:cNvPicPr>
          <p:nvPr/>
        </p:nvPicPr>
        <p:blipFill>
          <a:blip r:embed="rId3"/>
          <a:stretch>
            <a:fillRect/>
          </a:stretch>
        </p:blipFill>
        <p:spPr>
          <a:xfrm>
            <a:off x="3197015" y="1421445"/>
            <a:ext cx="2171581" cy="2938873"/>
          </a:xfrm>
          <a:prstGeom prst="rect">
            <a:avLst/>
          </a:prstGeom>
        </p:spPr>
      </p:pic>
      <p:pic>
        <p:nvPicPr>
          <p:cNvPr id="6" name="Picture 5"/>
          <p:cNvPicPr>
            <a:picLocks noChangeAspect="1"/>
          </p:cNvPicPr>
          <p:nvPr/>
        </p:nvPicPr>
        <p:blipFill>
          <a:blip r:embed="rId4"/>
          <a:stretch>
            <a:fillRect/>
          </a:stretch>
        </p:blipFill>
        <p:spPr>
          <a:xfrm>
            <a:off x="266935" y="1421445"/>
            <a:ext cx="2193131" cy="2968038"/>
          </a:xfrm>
          <a:prstGeom prst="rect">
            <a:avLst/>
          </a:prstGeom>
        </p:spPr>
      </p:pic>
      <p:sp>
        <p:nvSpPr>
          <p:cNvPr id="7" name="TextBox 6"/>
          <p:cNvSpPr txBox="1"/>
          <p:nvPr/>
        </p:nvSpPr>
        <p:spPr>
          <a:xfrm>
            <a:off x="710019" y="4917096"/>
            <a:ext cx="7367181" cy="1477328"/>
          </a:xfrm>
          <a:prstGeom prst="rect">
            <a:avLst/>
          </a:prstGeom>
          <a:noFill/>
        </p:spPr>
        <p:txBody>
          <a:bodyPr wrap="square" rtlCol="0">
            <a:spAutoFit/>
          </a:bodyPr>
          <a:lstStyle/>
          <a:p>
            <a:pPr marL="285750" indent="-285750">
              <a:buFont typeface="Arial"/>
              <a:buChar char="•"/>
            </a:pPr>
            <a:r>
              <a:rPr lang="en-US" dirty="0" smtClean="0"/>
              <a:t>Each assess the literature at the present time</a:t>
            </a:r>
          </a:p>
          <a:p>
            <a:pPr marL="285750" indent="-285750">
              <a:buFont typeface="Arial"/>
              <a:buChar char="•"/>
            </a:pPr>
            <a:endParaRPr lang="en-US" dirty="0" smtClean="0"/>
          </a:p>
          <a:p>
            <a:pPr marL="285750" indent="-285750">
              <a:buFont typeface="Arial"/>
              <a:buChar char="•"/>
            </a:pPr>
            <a:r>
              <a:rPr lang="en-US" dirty="0" smtClean="0"/>
              <a:t>Hundreds of authors, thousands of pages.</a:t>
            </a:r>
          </a:p>
          <a:p>
            <a:pPr marL="285750" indent="-285750">
              <a:buFont typeface="Arial"/>
              <a:buChar char="•"/>
            </a:pPr>
            <a:endParaRPr lang="en-US" dirty="0" smtClean="0"/>
          </a:p>
          <a:p>
            <a:pPr marL="285750" indent="-285750">
              <a:buFont typeface="Arial"/>
              <a:buChar char="•"/>
            </a:pPr>
            <a:r>
              <a:rPr lang="en-US" dirty="0" smtClean="0"/>
              <a:t>NOT primary literature – simply a summary of the current research.</a:t>
            </a:r>
            <a:endParaRPr lang="en-US" dirty="0"/>
          </a:p>
        </p:txBody>
      </p:sp>
      <p:sp>
        <p:nvSpPr>
          <p:cNvPr id="11" name="Slide Number Placeholder 10"/>
          <p:cNvSpPr>
            <a:spLocks noGrp="1"/>
          </p:cNvSpPr>
          <p:nvPr>
            <p:ph type="sldNum" sz="quarter" idx="12"/>
          </p:nvPr>
        </p:nvSpPr>
        <p:spPr/>
        <p:txBody>
          <a:bodyPr/>
          <a:lstStyle/>
          <a:p>
            <a:fld id="{6E2D2B3B-882E-40F3-A32F-6DD516915044}" type="slidenum">
              <a:rPr lang="en-US" smtClean="0"/>
              <a:pPr/>
              <a:t>3</a:t>
            </a:fld>
            <a:endParaRPr lang="en-US"/>
          </a:p>
        </p:txBody>
      </p:sp>
    </p:spTree>
    <p:extLst>
      <p:ext uri="{BB962C8B-B14F-4D97-AF65-F5344CB8AC3E}">
        <p14:creationId xmlns:p14="http://schemas.microsoft.com/office/powerpoint/2010/main" val="11465541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44625"/>
            <a:ext cx="9144000" cy="6048672"/>
          </a:xfrm>
          <a:prstGeom prst="rect">
            <a:avLst/>
          </a:prstGeom>
        </p:spPr>
      </p:pic>
    </p:spTree>
    <p:extLst>
      <p:ext uri="{BB962C8B-B14F-4D97-AF65-F5344CB8AC3E}">
        <p14:creationId xmlns:p14="http://schemas.microsoft.com/office/powerpoint/2010/main" val="2008804861"/>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317501"/>
            <a:ext cx="9144000" cy="5775796"/>
          </a:xfrm>
          <a:prstGeom prst="rect">
            <a:avLst/>
          </a:prstGeom>
        </p:spPr>
      </p:pic>
    </p:spTree>
    <p:extLst>
      <p:ext uri="{BB962C8B-B14F-4D97-AF65-F5344CB8AC3E}">
        <p14:creationId xmlns:p14="http://schemas.microsoft.com/office/powerpoint/2010/main" val="429975786"/>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358900"/>
            <a:ext cx="9144000" cy="4130319"/>
          </a:xfrm>
          <a:prstGeom prst="rect">
            <a:avLst/>
          </a:prstGeom>
        </p:spPr>
      </p:pic>
    </p:spTree>
    <p:extLst>
      <p:ext uri="{BB962C8B-B14F-4D97-AF65-F5344CB8AC3E}">
        <p14:creationId xmlns:p14="http://schemas.microsoft.com/office/powerpoint/2010/main" val="2564530676"/>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762000"/>
            <a:ext cx="9144000" cy="5318207"/>
          </a:xfrm>
          <a:prstGeom prst="rect">
            <a:avLst/>
          </a:prstGeom>
        </p:spPr>
      </p:pic>
    </p:spTree>
    <p:extLst>
      <p:ext uri="{BB962C8B-B14F-4D97-AF65-F5344CB8AC3E}">
        <p14:creationId xmlns:p14="http://schemas.microsoft.com/office/powerpoint/2010/main" val="1463967536"/>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16632"/>
            <a:ext cx="9144000" cy="5942419"/>
          </a:xfrm>
          <a:prstGeom prst="rect">
            <a:avLst/>
          </a:prstGeom>
        </p:spPr>
      </p:pic>
    </p:spTree>
    <p:extLst>
      <p:ext uri="{BB962C8B-B14F-4D97-AF65-F5344CB8AC3E}">
        <p14:creationId xmlns:p14="http://schemas.microsoft.com/office/powerpoint/2010/main" val="3690140457"/>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92841"/>
            <a:ext cx="9144000" cy="6072463"/>
          </a:xfrm>
          <a:prstGeom prst="rect">
            <a:avLst/>
          </a:prstGeom>
        </p:spPr>
      </p:pic>
    </p:spTree>
    <p:extLst>
      <p:ext uri="{BB962C8B-B14F-4D97-AF65-F5344CB8AC3E}">
        <p14:creationId xmlns:p14="http://schemas.microsoft.com/office/powerpoint/2010/main" val="3922102431"/>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25400"/>
            <a:ext cx="9144000" cy="6797001"/>
          </a:xfrm>
          <a:prstGeom prst="rect">
            <a:avLst/>
          </a:prstGeom>
        </p:spPr>
      </p:pic>
    </p:spTree>
    <p:extLst>
      <p:ext uri="{BB962C8B-B14F-4D97-AF65-F5344CB8AC3E}">
        <p14:creationId xmlns:p14="http://schemas.microsoft.com/office/powerpoint/2010/main" val="4113428680"/>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16632"/>
            <a:ext cx="9144000" cy="5966548"/>
          </a:xfrm>
          <a:prstGeom prst="rect">
            <a:avLst/>
          </a:prstGeom>
        </p:spPr>
      </p:pic>
    </p:spTree>
    <p:extLst>
      <p:ext uri="{BB962C8B-B14F-4D97-AF65-F5344CB8AC3E}">
        <p14:creationId xmlns:p14="http://schemas.microsoft.com/office/powerpoint/2010/main" val="3750646677"/>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de-CH" sz="1600" dirty="0" smtClean="0"/>
              <a:t>Figure SPM.8c</a:t>
            </a:r>
            <a:r>
              <a:rPr lang="de-CH" dirty="0" smtClean="0"/>
              <a:t/>
            </a:r>
            <a:br>
              <a:rPr lang="de-CH" dirty="0" smtClean="0"/>
            </a:br>
            <a:r>
              <a:rPr lang="en-GB" sz="1200" b="0" dirty="0">
                <a:latin typeface="Arial" panose="020B0604020202020204" pitchFamily="34" charset="0"/>
                <a:cs typeface="Arial" panose="020B0604020202020204" pitchFamily="34" charset="0"/>
              </a:rPr>
              <a:t>Maps of CMIP5 multi-model mean </a:t>
            </a:r>
            <a:r>
              <a:rPr lang="en-GB" sz="1200" b="0" dirty="0" smtClean="0">
                <a:latin typeface="Arial" panose="020B0604020202020204" pitchFamily="34" charset="0"/>
                <a:cs typeface="Arial" panose="020B0604020202020204" pitchFamily="34" charset="0"/>
              </a:rPr>
              <a:t>results</a:t>
            </a:r>
            <a:endParaRPr lang="en-GB" sz="1200" b="0" dirty="0"/>
          </a:p>
        </p:txBody>
      </p:sp>
      <p:sp>
        <p:nvSpPr>
          <p:cNvPr id="7" name="TextBox 6"/>
          <p:cNvSpPr txBox="1"/>
          <p:nvPr/>
        </p:nvSpPr>
        <p:spPr>
          <a:xfrm>
            <a:off x="7764347" y="381187"/>
            <a:ext cx="1160057" cy="159462"/>
          </a:xfrm>
          <a:prstGeom prst="rect">
            <a:avLst/>
          </a:prstGeom>
          <a:noFill/>
        </p:spPr>
        <p:txBody>
          <a:bodyPr wrap="none" lIns="18000" tIns="18000" rIns="18000" bIns="18000" rtlCol="0">
            <a:spAutoFit/>
          </a:bodyPr>
          <a:lstStyle/>
          <a:p>
            <a:r>
              <a:rPr lang="de-CH" sz="800" smtClean="0">
                <a:solidFill>
                  <a:schemeClr val="bg1">
                    <a:lumMod val="50000"/>
                  </a:schemeClr>
                </a:solidFill>
                <a:latin typeface="Arial" panose="020B0604020202020204" pitchFamily="34" charset="0"/>
                <a:cs typeface="Arial" panose="020B0604020202020204" pitchFamily="34" charset="0"/>
              </a:rPr>
              <a:t>All Figures © IPCC 2013</a:t>
            </a:r>
            <a:endParaRPr lang="en-GB" sz="800" baseline="0" smtClean="0">
              <a:solidFill>
                <a:schemeClr val="bg1">
                  <a:lumMod val="50000"/>
                </a:schemeClr>
              </a:solidFill>
              <a:latin typeface="Arial" panose="020B0604020202020204" pitchFamily="34" charset="0"/>
              <a:cs typeface="Arial" panose="020B0604020202020204"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775" y="1674712"/>
            <a:ext cx="8618400" cy="2389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feld 3"/>
          <p:cNvSpPr txBox="1"/>
          <p:nvPr/>
        </p:nvSpPr>
        <p:spPr>
          <a:xfrm>
            <a:off x="2015307" y="1290599"/>
            <a:ext cx="806884" cy="282573"/>
          </a:xfrm>
          <a:prstGeom prst="rect">
            <a:avLst/>
          </a:prstGeom>
          <a:noFill/>
        </p:spPr>
        <p:txBody>
          <a:bodyPr wrap="none" lIns="18000" tIns="18000" rIns="18000" bIns="18000" rtlCol="0">
            <a:spAutoFit/>
          </a:bodyPr>
          <a:lstStyle/>
          <a:p>
            <a:pPr algn="ctr"/>
            <a:r>
              <a:rPr lang="de-CH" sz="1600" baseline="0" smtClean="0"/>
              <a:t>RCP 2.6</a:t>
            </a:r>
          </a:p>
        </p:txBody>
      </p:sp>
      <p:sp>
        <p:nvSpPr>
          <p:cNvPr id="8" name="Textfeld 7"/>
          <p:cNvSpPr txBox="1"/>
          <p:nvPr/>
        </p:nvSpPr>
        <p:spPr>
          <a:xfrm>
            <a:off x="6571073" y="1290599"/>
            <a:ext cx="806884" cy="282573"/>
          </a:xfrm>
          <a:prstGeom prst="rect">
            <a:avLst/>
          </a:prstGeom>
          <a:noFill/>
        </p:spPr>
        <p:txBody>
          <a:bodyPr wrap="none" lIns="18000" tIns="18000" rIns="18000" bIns="18000" rtlCol="0">
            <a:spAutoFit/>
          </a:bodyPr>
          <a:lstStyle/>
          <a:p>
            <a:r>
              <a:rPr lang="de-CH" sz="1600" baseline="0" smtClean="0"/>
              <a:t>RCP 8.5</a:t>
            </a:r>
          </a:p>
        </p:txBody>
      </p:sp>
      <p:sp>
        <p:nvSpPr>
          <p:cNvPr id="2" name="Rounded Rectangle 1"/>
          <p:cNvSpPr/>
          <p:nvPr/>
        </p:nvSpPr>
        <p:spPr>
          <a:xfrm>
            <a:off x="1362363" y="4606637"/>
            <a:ext cx="6736802" cy="158172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solidFill>
                  <a:srgbClr val="2F2B20"/>
                </a:solidFill>
              </a:rPr>
              <a:t>Summer Arctic </a:t>
            </a:r>
            <a:r>
              <a:rPr lang="en-US" sz="2800" dirty="0">
                <a:solidFill>
                  <a:srgbClr val="2F2B20"/>
                </a:solidFill>
              </a:rPr>
              <a:t>s</a:t>
            </a:r>
            <a:r>
              <a:rPr lang="en-US" sz="2800" dirty="0" smtClean="0">
                <a:solidFill>
                  <a:srgbClr val="2F2B20"/>
                </a:solidFill>
              </a:rPr>
              <a:t>ea ice may survive in the low emissions scenario.  Totally gone in the higher emissions scenario by 2100.</a:t>
            </a:r>
            <a:endParaRPr lang="en-US" sz="2800" dirty="0">
              <a:solidFill>
                <a:srgbClr val="2F2B20"/>
              </a:solidFill>
            </a:endParaRPr>
          </a:p>
        </p:txBody>
      </p:sp>
    </p:spTree>
    <p:extLst>
      <p:ext uri="{BB962C8B-B14F-4D97-AF65-F5344CB8AC3E}">
        <p14:creationId xmlns:p14="http://schemas.microsoft.com/office/powerpoint/2010/main" val="3930844333"/>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20723"/>
            <a:ext cx="9144000" cy="6080289"/>
          </a:xfrm>
          <a:prstGeom prst="rect">
            <a:avLst/>
          </a:prstGeom>
        </p:spPr>
      </p:pic>
      <p:pic>
        <p:nvPicPr>
          <p:cNvPr id="3" name="Picture 2" descr="Screen Shot 2014-08-25 at 12.15.3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6632"/>
            <a:ext cx="9144000" cy="4890007"/>
          </a:xfrm>
          <a:prstGeom prst="rect">
            <a:avLst/>
          </a:prstGeom>
        </p:spPr>
      </p:pic>
    </p:spTree>
    <p:extLst>
      <p:ext uri="{BB962C8B-B14F-4D97-AF65-F5344CB8AC3E}">
        <p14:creationId xmlns:p14="http://schemas.microsoft.com/office/powerpoint/2010/main" val="20383555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20000" cy="695433"/>
          </a:xfrm>
        </p:spPr>
        <p:txBody>
          <a:bodyPr>
            <a:normAutofit fontScale="90000"/>
          </a:bodyPr>
          <a:lstStyle/>
          <a:p>
            <a:r>
              <a:rPr lang="en-US" dirty="0" smtClean="0"/>
              <a:t>IPCC Working Groups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04076" y="1450610"/>
            <a:ext cx="2171581" cy="2938873"/>
          </a:xfrm>
        </p:spPr>
      </p:pic>
      <p:pic>
        <p:nvPicPr>
          <p:cNvPr id="5" name="Picture 4"/>
          <p:cNvPicPr>
            <a:picLocks noChangeAspect="1"/>
          </p:cNvPicPr>
          <p:nvPr/>
        </p:nvPicPr>
        <p:blipFill>
          <a:blip r:embed="rId3"/>
          <a:stretch>
            <a:fillRect/>
          </a:stretch>
        </p:blipFill>
        <p:spPr>
          <a:xfrm>
            <a:off x="3197015" y="1421445"/>
            <a:ext cx="2171581" cy="2938873"/>
          </a:xfrm>
          <a:prstGeom prst="rect">
            <a:avLst/>
          </a:prstGeom>
        </p:spPr>
      </p:pic>
      <p:pic>
        <p:nvPicPr>
          <p:cNvPr id="6" name="Picture 5"/>
          <p:cNvPicPr>
            <a:picLocks noChangeAspect="1"/>
          </p:cNvPicPr>
          <p:nvPr/>
        </p:nvPicPr>
        <p:blipFill>
          <a:blip r:embed="rId4"/>
          <a:stretch>
            <a:fillRect/>
          </a:stretch>
        </p:blipFill>
        <p:spPr>
          <a:xfrm>
            <a:off x="266935" y="1421445"/>
            <a:ext cx="2193131" cy="2968038"/>
          </a:xfrm>
          <a:prstGeom prst="rect">
            <a:avLst/>
          </a:prstGeom>
        </p:spPr>
      </p:pic>
      <p:sp>
        <p:nvSpPr>
          <p:cNvPr id="8" name="Rectangle 7"/>
          <p:cNvSpPr/>
          <p:nvPr/>
        </p:nvSpPr>
        <p:spPr>
          <a:xfrm>
            <a:off x="6182030" y="4503588"/>
            <a:ext cx="1993627" cy="923330"/>
          </a:xfrm>
          <a:prstGeom prst="rect">
            <a:avLst/>
          </a:prstGeom>
        </p:spPr>
        <p:txBody>
          <a:bodyPr wrap="square">
            <a:spAutoFit/>
          </a:bodyPr>
          <a:lstStyle/>
          <a:p>
            <a:r>
              <a:rPr lang="en-US" dirty="0"/>
              <a:t>2°C (even 1.5°C) still </a:t>
            </a:r>
            <a:r>
              <a:rPr lang="en-US" dirty="0" smtClean="0"/>
              <a:t>possible!</a:t>
            </a:r>
          </a:p>
          <a:p>
            <a:r>
              <a:rPr lang="en-US" dirty="0" smtClean="0"/>
              <a:t>Delay is expensive</a:t>
            </a:r>
            <a:endParaRPr lang="en-US" dirty="0"/>
          </a:p>
        </p:txBody>
      </p:sp>
      <p:sp>
        <p:nvSpPr>
          <p:cNvPr id="9" name="TextBox 8"/>
          <p:cNvSpPr txBox="1"/>
          <p:nvPr/>
        </p:nvSpPr>
        <p:spPr>
          <a:xfrm>
            <a:off x="3197015" y="4503588"/>
            <a:ext cx="2171581" cy="1477328"/>
          </a:xfrm>
          <a:prstGeom prst="rect">
            <a:avLst/>
          </a:prstGeom>
          <a:noFill/>
        </p:spPr>
        <p:txBody>
          <a:bodyPr wrap="square" rtlCol="0">
            <a:spAutoFit/>
          </a:bodyPr>
          <a:lstStyle/>
          <a:p>
            <a:pPr marL="285750" indent="-285750">
              <a:buFont typeface="Arial"/>
              <a:buChar char="•"/>
            </a:pPr>
            <a:r>
              <a:rPr lang="en-US" dirty="0" smtClean="0"/>
              <a:t>Already large risks</a:t>
            </a:r>
          </a:p>
          <a:p>
            <a:pPr marL="285750" indent="-285750">
              <a:buFont typeface="Arial"/>
              <a:buChar char="•"/>
            </a:pPr>
            <a:r>
              <a:rPr lang="en-US" dirty="0" smtClean="0"/>
              <a:t>Risks increase with warming.</a:t>
            </a:r>
          </a:p>
          <a:p>
            <a:pPr marL="285750" indent="-285750">
              <a:buFont typeface="Arial"/>
              <a:buChar char="•"/>
            </a:pPr>
            <a:r>
              <a:rPr lang="en-US" dirty="0" smtClean="0"/>
              <a:t>Poor countries hit harder.</a:t>
            </a:r>
            <a:endParaRPr lang="en-US" dirty="0"/>
          </a:p>
        </p:txBody>
      </p:sp>
      <p:sp>
        <p:nvSpPr>
          <p:cNvPr id="10" name="TextBox 9"/>
          <p:cNvSpPr txBox="1"/>
          <p:nvPr/>
        </p:nvSpPr>
        <p:spPr>
          <a:xfrm>
            <a:off x="288485" y="4425134"/>
            <a:ext cx="2541592" cy="1754327"/>
          </a:xfrm>
          <a:prstGeom prst="rect">
            <a:avLst/>
          </a:prstGeom>
          <a:noFill/>
        </p:spPr>
        <p:txBody>
          <a:bodyPr wrap="square" rtlCol="0">
            <a:spAutoFit/>
          </a:bodyPr>
          <a:lstStyle/>
          <a:p>
            <a:pPr marL="285750" indent="-285750">
              <a:buFont typeface="Arial"/>
              <a:buChar char="•"/>
            </a:pPr>
            <a:r>
              <a:rPr lang="en-US" dirty="0" smtClean="0"/>
              <a:t>Global warming continues</a:t>
            </a:r>
          </a:p>
          <a:p>
            <a:pPr marL="285750" indent="-285750">
              <a:buFont typeface="Arial"/>
              <a:buChar char="•"/>
            </a:pPr>
            <a:r>
              <a:rPr lang="en-US" dirty="0" smtClean="0"/>
              <a:t>Better understanding of processes</a:t>
            </a:r>
          </a:p>
          <a:p>
            <a:pPr marL="285750" indent="-285750">
              <a:buFont typeface="Arial"/>
              <a:buChar char="•"/>
            </a:pPr>
            <a:r>
              <a:rPr lang="en-US" dirty="0" smtClean="0"/>
              <a:t>Extremes, near-term climate change</a:t>
            </a:r>
            <a:endParaRPr lang="en-US" dirty="0"/>
          </a:p>
        </p:txBody>
      </p:sp>
      <p:sp>
        <p:nvSpPr>
          <p:cNvPr id="12" name="Slide Number Placeholder 11"/>
          <p:cNvSpPr>
            <a:spLocks noGrp="1"/>
          </p:cNvSpPr>
          <p:nvPr>
            <p:ph type="sldNum" sz="quarter" idx="12"/>
          </p:nvPr>
        </p:nvSpPr>
        <p:spPr/>
        <p:txBody>
          <a:bodyPr/>
          <a:lstStyle/>
          <a:p>
            <a:fld id="{6E2D2B3B-882E-40F3-A32F-6DD516915044}" type="slidenum">
              <a:rPr lang="en-US" smtClean="0"/>
              <a:pPr/>
              <a:t>4</a:t>
            </a:fld>
            <a:endParaRPr lang="en-US"/>
          </a:p>
        </p:txBody>
      </p:sp>
    </p:spTree>
    <p:extLst>
      <p:ext uri="{BB962C8B-B14F-4D97-AF65-F5344CB8AC3E}">
        <p14:creationId xmlns:p14="http://schemas.microsoft.com/office/powerpoint/2010/main" val="22835789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51400" y="1916790"/>
            <a:ext cx="8641655" cy="648090"/>
          </a:xfrm>
          <a:prstGeom prst="rect">
            <a:avLst/>
          </a:prstGeom>
        </p:spPr>
        <p:txBody>
          <a:bodyPr lIns="18000" tIns="18000" rIns="18000" bIns="18000" anchor="ctr" anchorCtr="0"/>
          <a:lstStyle>
            <a:lvl1pPr algn="ctr" defTabSz="914400" rtl="0" eaLnBrk="1" latinLnBrk="0" hangingPunct="1">
              <a:spcBef>
                <a:spcPct val="0"/>
              </a:spcBef>
              <a:buNone/>
              <a:defRPr sz="4400" kern="1200" baseline="0">
                <a:solidFill>
                  <a:schemeClr val="tx1"/>
                </a:solidFill>
                <a:latin typeface="+mj-lt"/>
                <a:ea typeface="+mj-ea"/>
                <a:cs typeface="+mj-cs"/>
              </a:defRPr>
            </a:lvl1pPr>
          </a:lstStyle>
          <a:p>
            <a:r>
              <a:rPr lang="de-CH" sz="2800" b="1" smtClean="0">
                <a:solidFill>
                  <a:srgbClr val="FFFFFF"/>
                </a:solidFill>
              </a:rPr>
              <a:t>WGI Summary for Policymakers</a:t>
            </a:r>
            <a:endParaRPr lang="en-GB" sz="6600" b="1">
              <a:solidFill>
                <a:srgbClr val="FFFFFF"/>
              </a:solidFill>
            </a:endParaRPr>
          </a:p>
        </p:txBody>
      </p:sp>
      <p:sp>
        <p:nvSpPr>
          <p:cNvPr id="4" name="Title 1"/>
          <p:cNvSpPr txBox="1">
            <a:spLocks/>
          </p:cNvSpPr>
          <p:nvPr/>
        </p:nvSpPr>
        <p:spPr>
          <a:xfrm>
            <a:off x="0" y="2593712"/>
            <a:ext cx="8641655" cy="1056086"/>
          </a:xfrm>
          <a:prstGeom prst="rect">
            <a:avLst/>
          </a:prstGeom>
        </p:spPr>
        <p:txBody>
          <a:bodyPr lIns="18000" tIns="18000" rIns="18000" bIns="18000" anchor="ctr" anchorCtr="0"/>
          <a:lstStyle>
            <a:lvl1pPr algn="ctr" defTabSz="914400" rtl="0" eaLnBrk="1" latinLnBrk="0" hangingPunct="1">
              <a:spcBef>
                <a:spcPct val="0"/>
              </a:spcBef>
              <a:buNone/>
              <a:defRPr sz="4400" kern="1200" baseline="0">
                <a:solidFill>
                  <a:schemeClr val="tx1"/>
                </a:solidFill>
                <a:latin typeface="+mj-lt"/>
                <a:ea typeface="+mj-ea"/>
                <a:cs typeface="+mj-cs"/>
              </a:defRPr>
            </a:lvl1pPr>
          </a:lstStyle>
          <a:p>
            <a:r>
              <a:rPr lang="de-CH" sz="6600" b="1" dirty="0" smtClean="0"/>
              <a:t>Headline Statements</a:t>
            </a:r>
            <a:endParaRPr lang="en-GB" sz="6600" b="1" dirty="0"/>
          </a:p>
        </p:txBody>
      </p:sp>
    </p:spTree>
    <p:extLst>
      <p:ext uri="{BB962C8B-B14F-4D97-AF65-F5344CB8AC3E}">
        <p14:creationId xmlns:p14="http://schemas.microsoft.com/office/powerpoint/2010/main" val="1420094681"/>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1600" dirty="0"/>
              <a:t>Observed Changes in the Climate </a:t>
            </a:r>
            <a:r>
              <a:rPr lang="en-GB" sz="1600" dirty="0" smtClean="0"/>
              <a:t>System (1/2)</a:t>
            </a:r>
            <a:endParaRPr lang="en-GB" sz="1600" dirty="0"/>
          </a:p>
        </p:txBody>
      </p:sp>
      <p:sp>
        <p:nvSpPr>
          <p:cNvPr id="4" name="Text Box 1"/>
          <p:cNvSpPr txBox="1"/>
          <p:nvPr/>
        </p:nvSpPr>
        <p:spPr>
          <a:xfrm>
            <a:off x="256981" y="900699"/>
            <a:ext cx="8164904" cy="1213835"/>
          </a:xfrm>
          <a:prstGeom prst="rect">
            <a:avLst/>
          </a:prstGeom>
          <a:solidFill>
            <a:srgbClr val="E5ECF7"/>
          </a:solidFill>
          <a:ln w="6350" cap="rnd">
            <a:noFill/>
          </a:ln>
          <a:effectLst>
            <a:outerShdw blurRad="50800" dist="38100" dir="2700000" algn="tl" rotWithShape="0">
              <a:prstClr val="black">
                <a:alpha val="40000"/>
              </a:prstClr>
            </a:outerShdw>
          </a:effectLst>
        </p:spPr>
        <p:style>
          <a:lnRef idx="0">
            <a:schemeClr val="accent1"/>
          </a:lnRef>
          <a:fillRef idx="0">
            <a:schemeClr val="accent1"/>
          </a:fillRef>
          <a:effectRef idx="0">
            <a:schemeClr val="accent1"/>
          </a:effectRef>
          <a:fontRef idx="minor">
            <a:schemeClr val="dk1"/>
          </a:fontRef>
        </p:style>
        <p:txBody>
          <a:bodyPr rot="0" spcFirstLastPara="0" vert="horz" wrap="square" lIns="90000" tIns="90000" rIns="90000" bIns="90000" numCol="1" spcCol="0" rtlCol="0" fromWordArt="0" anchor="ctr" anchorCtr="0" forceAA="0" compatLnSpc="1">
            <a:prstTxWarp prst="textNoShape">
              <a:avLst/>
            </a:prstTxWarp>
            <a:spAutoFit/>
          </a:bodyPr>
          <a:lstStyle/>
          <a:p>
            <a:pPr algn="just">
              <a:lnSpc>
                <a:spcPct val="105000"/>
              </a:lnSpc>
              <a:spcAft>
                <a:spcPts val="0"/>
              </a:spcAft>
            </a:pPr>
            <a:r>
              <a:rPr lang="en-GB" sz="1600" b="1" i="1" dirty="0">
                <a:effectLst/>
                <a:latin typeface="Arial" panose="020B0604020202020204" pitchFamily="34" charset="0"/>
                <a:ea typeface="Calibri"/>
                <a:cs typeface="Arial" panose="020B0604020202020204" pitchFamily="34" charset="0"/>
              </a:rPr>
              <a:t>Warming of the climate system is unequivocal</a:t>
            </a:r>
            <a:r>
              <a:rPr lang="en-GB" sz="1600" dirty="0">
                <a:effectLst/>
                <a:latin typeface="Arial" panose="020B0604020202020204" pitchFamily="34" charset="0"/>
                <a:ea typeface="Calibri"/>
                <a:cs typeface="Arial" panose="020B0604020202020204" pitchFamily="34" charset="0"/>
              </a:rPr>
              <a:t>, and since the 1950s, many of the observed changes are unprecedented over decades to millennia. The atmosphere and ocean have warmed, the amounts of snow and ice have diminished, sea level has risen, and the concentrations of greenhouse gases have increased.</a:t>
            </a:r>
          </a:p>
        </p:txBody>
      </p:sp>
      <p:sp>
        <p:nvSpPr>
          <p:cNvPr id="6" name="Text Box 1"/>
          <p:cNvSpPr txBox="1"/>
          <p:nvPr/>
        </p:nvSpPr>
        <p:spPr>
          <a:xfrm>
            <a:off x="0" y="2420860"/>
            <a:ext cx="8316851" cy="957355"/>
          </a:xfrm>
          <a:prstGeom prst="rect">
            <a:avLst/>
          </a:prstGeom>
          <a:noFill/>
          <a:ln w="6350" cap="rnd">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0000" tIns="90000" rIns="90000" bIns="90000" numCol="1" spcCol="0" rtlCol="0" fromWordArt="0" anchor="ctr" anchorCtr="0" forceAA="0" compatLnSpc="1">
            <a:prstTxWarp prst="textNoShape">
              <a:avLst/>
            </a:prstTxWarp>
            <a:spAutoFit/>
          </a:bodyPr>
          <a:lstStyle/>
          <a:p>
            <a:pPr algn="just">
              <a:lnSpc>
                <a:spcPct val="105000"/>
              </a:lnSpc>
              <a:spcAft>
                <a:spcPts val="0"/>
              </a:spcAft>
            </a:pPr>
            <a:r>
              <a:rPr lang="en-GB" sz="1600" dirty="0"/>
              <a:t>Each of the </a:t>
            </a:r>
            <a:r>
              <a:rPr lang="en-GB" sz="1600" b="1" i="1" dirty="0"/>
              <a:t>last three decades has been successively warmer</a:t>
            </a:r>
            <a:r>
              <a:rPr lang="en-GB" sz="1600" dirty="0"/>
              <a:t> at the Earth’s surface than any preceding decade since 1850. In the Northern Hemisphere, 1983–2012 was </a:t>
            </a:r>
            <a:r>
              <a:rPr lang="en-GB" sz="1600" i="1" dirty="0"/>
              <a:t>likely</a:t>
            </a:r>
            <a:r>
              <a:rPr lang="en-GB" sz="1600" dirty="0"/>
              <a:t> </a:t>
            </a:r>
            <a:r>
              <a:rPr lang="en-GB" sz="1600" b="1" i="1" dirty="0"/>
              <a:t>the warmest 30-year period of the last 1400 years</a:t>
            </a:r>
            <a:r>
              <a:rPr lang="en-GB" sz="1600" dirty="0"/>
              <a:t> </a:t>
            </a:r>
            <a:r>
              <a:rPr lang="en-US" sz="1600" i="1" dirty="0"/>
              <a:t>(medium confidence)</a:t>
            </a:r>
            <a:r>
              <a:rPr lang="en-US" sz="1600" dirty="0"/>
              <a:t>.</a:t>
            </a:r>
            <a:endParaRPr lang="en-GB" sz="1600" dirty="0">
              <a:effectLst/>
              <a:latin typeface="Arial" panose="020B0604020202020204" pitchFamily="34" charset="0"/>
              <a:ea typeface="Calibri"/>
              <a:cs typeface="Arial" panose="020B0604020202020204" pitchFamily="34" charset="0"/>
            </a:endParaRPr>
          </a:p>
        </p:txBody>
      </p:sp>
      <p:sp>
        <p:nvSpPr>
          <p:cNvPr id="7" name="Text Box 1"/>
          <p:cNvSpPr txBox="1"/>
          <p:nvPr/>
        </p:nvSpPr>
        <p:spPr>
          <a:xfrm>
            <a:off x="251400" y="3501010"/>
            <a:ext cx="8170485" cy="1215887"/>
          </a:xfrm>
          <a:prstGeom prst="rect">
            <a:avLst/>
          </a:prstGeom>
          <a:noFill/>
          <a:ln w="6350" cap="rnd">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0000" tIns="90000" rIns="90000" bIns="90000" numCol="1" spcCol="0" rtlCol="0" fromWordArt="0" anchor="ctr" anchorCtr="0" forceAA="0" compatLnSpc="1">
            <a:prstTxWarp prst="textNoShape">
              <a:avLst/>
            </a:prstTxWarp>
            <a:spAutoFit/>
          </a:bodyPr>
          <a:lstStyle/>
          <a:p>
            <a:pPr algn="just">
              <a:lnSpc>
                <a:spcPct val="105000"/>
              </a:lnSpc>
              <a:spcAft>
                <a:spcPts val="0"/>
              </a:spcAft>
            </a:pPr>
            <a:r>
              <a:rPr lang="en-GB" sz="1600" b="1" i="1" dirty="0"/>
              <a:t>Ocean warming dominates the increase in energy </a:t>
            </a:r>
            <a:r>
              <a:rPr lang="en-GB" sz="1600" dirty="0"/>
              <a:t>stored in the climate system, accounting for more than 90% of the energy accumulated between 1971 and 2010 </a:t>
            </a:r>
            <a:r>
              <a:rPr lang="en-GB" sz="1600" i="1" dirty="0"/>
              <a:t>(high confidence)</a:t>
            </a:r>
            <a:r>
              <a:rPr lang="en-GB" sz="1600" dirty="0"/>
              <a:t>. It is </a:t>
            </a:r>
            <a:r>
              <a:rPr lang="en-GB" sz="1600" i="1" dirty="0"/>
              <a:t>virtually certain</a:t>
            </a:r>
            <a:r>
              <a:rPr lang="en-GB" sz="1600" dirty="0"/>
              <a:t> that the upper ocean (0–700 m) warmed from 1971 to 2010, and it </a:t>
            </a:r>
            <a:r>
              <a:rPr lang="en-GB" sz="1600" i="1" dirty="0"/>
              <a:t>likely</a:t>
            </a:r>
            <a:r>
              <a:rPr lang="en-GB" sz="1600" dirty="0"/>
              <a:t> warmed between the 1870s and 1971.</a:t>
            </a:r>
            <a:endParaRPr lang="en-GB" sz="1600" dirty="0">
              <a:effectLst/>
              <a:latin typeface="Arial" panose="020B0604020202020204" pitchFamily="34" charset="0"/>
              <a:ea typeface="Calibri"/>
              <a:cs typeface="Arial" panose="020B0604020202020204" pitchFamily="34" charset="0"/>
            </a:endParaRPr>
          </a:p>
        </p:txBody>
      </p:sp>
      <p:sp>
        <p:nvSpPr>
          <p:cNvPr id="11" name="Text Box 1"/>
          <p:cNvSpPr txBox="1"/>
          <p:nvPr/>
        </p:nvSpPr>
        <p:spPr>
          <a:xfrm>
            <a:off x="251400" y="4880452"/>
            <a:ext cx="8065451" cy="957355"/>
          </a:xfrm>
          <a:prstGeom prst="rect">
            <a:avLst/>
          </a:prstGeom>
          <a:noFill/>
          <a:ln w="6350" cap="rnd">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0000" tIns="90000" rIns="90000" bIns="90000" numCol="1" spcCol="0" rtlCol="0" fromWordArt="0" anchor="ctr" anchorCtr="0" forceAA="0" compatLnSpc="1">
            <a:prstTxWarp prst="textNoShape">
              <a:avLst/>
            </a:prstTxWarp>
            <a:spAutoFit/>
          </a:bodyPr>
          <a:lstStyle/>
          <a:p>
            <a:pPr algn="just">
              <a:lnSpc>
                <a:spcPct val="105000"/>
              </a:lnSpc>
              <a:spcAft>
                <a:spcPts val="0"/>
              </a:spcAft>
            </a:pPr>
            <a:r>
              <a:rPr lang="en-GB" sz="1600" dirty="0"/>
              <a:t>Over the last two decades, the Greenland and Antarctic </a:t>
            </a:r>
            <a:r>
              <a:rPr lang="en-GB" sz="1600" b="1" i="1" dirty="0"/>
              <a:t>ice sheets have been losing mass</a:t>
            </a:r>
            <a:r>
              <a:rPr lang="en-GB" sz="1600" dirty="0"/>
              <a:t>, </a:t>
            </a:r>
            <a:r>
              <a:rPr lang="en-GB" sz="1600" b="1" i="1" dirty="0"/>
              <a:t>glaciers have continued to shrink </a:t>
            </a:r>
            <a:r>
              <a:rPr lang="en-GB" sz="1600" dirty="0"/>
              <a:t>almost worldwide, and </a:t>
            </a:r>
            <a:r>
              <a:rPr lang="en-GB" sz="1600" b="1" i="1" dirty="0"/>
              <a:t>Arctic sea ice</a:t>
            </a:r>
            <a:r>
              <a:rPr lang="en-GB" sz="1600" dirty="0"/>
              <a:t> and Northern Hemisphere spring </a:t>
            </a:r>
            <a:r>
              <a:rPr lang="en-GB" sz="1600" b="1" i="1" dirty="0"/>
              <a:t>snow cover have continued to decrease </a:t>
            </a:r>
            <a:r>
              <a:rPr lang="en-GB" sz="1600" dirty="0"/>
              <a:t>in extent </a:t>
            </a:r>
            <a:r>
              <a:rPr lang="en-GB" sz="1600" i="1" dirty="0"/>
              <a:t>(high confidence)</a:t>
            </a:r>
            <a:r>
              <a:rPr lang="en-GB" sz="1600" dirty="0"/>
              <a:t>.</a:t>
            </a:r>
            <a:endParaRPr lang="en-GB" sz="1600" dirty="0">
              <a:effectLst/>
              <a:latin typeface="Arial" panose="020B0604020202020204" pitchFamily="34" charset="0"/>
              <a:ea typeface="Calibri"/>
              <a:cs typeface="Arial" panose="020B0604020202020204" pitchFamily="34" charset="0"/>
            </a:endParaRPr>
          </a:p>
        </p:txBody>
      </p:sp>
    </p:spTree>
    <p:extLst>
      <p:ext uri="{BB962C8B-B14F-4D97-AF65-F5344CB8AC3E}">
        <p14:creationId xmlns:p14="http://schemas.microsoft.com/office/powerpoint/2010/main" val="2463155953"/>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1600" dirty="0"/>
              <a:t>Observed Changes in the Climate </a:t>
            </a:r>
            <a:r>
              <a:rPr lang="en-GB" sz="1600" dirty="0" smtClean="0"/>
              <a:t>System (2/2)</a:t>
            </a:r>
            <a:endParaRPr lang="en-GB" sz="1600" dirty="0"/>
          </a:p>
        </p:txBody>
      </p:sp>
      <p:sp>
        <p:nvSpPr>
          <p:cNvPr id="9" name="Text Box 1"/>
          <p:cNvSpPr txBox="1"/>
          <p:nvPr/>
        </p:nvSpPr>
        <p:spPr>
          <a:xfrm>
            <a:off x="251400" y="908650"/>
            <a:ext cx="8636194" cy="957355"/>
          </a:xfrm>
          <a:prstGeom prst="rect">
            <a:avLst/>
          </a:prstGeom>
          <a:noFill/>
          <a:ln w="6350" cap="rnd">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0000" tIns="90000" rIns="90000" bIns="90000" numCol="1" spcCol="0" rtlCol="0" fromWordArt="0" anchor="ctr" anchorCtr="0" forceAA="0" compatLnSpc="1">
            <a:prstTxWarp prst="textNoShape">
              <a:avLst/>
            </a:prstTxWarp>
            <a:spAutoFit/>
          </a:bodyPr>
          <a:lstStyle/>
          <a:p>
            <a:pPr algn="just">
              <a:lnSpc>
                <a:spcPct val="105000"/>
              </a:lnSpc>
              <a:spcAft>
                <a:spcPts val="0"/>
              </a:spcAft>
            </a:pPr>
            <a:r>
              <a:rPr lang="en-GB" sz="1600"/>
              <a:t>The rate of sea level rise since the mid-19th century has been larger than the mean rate during the previous two millennia </a:t>
            </a:r>
            <a:r>
              <a:rPr lang="en-GB" sz="1600" i="1"/>
              <a:t>(high confidence)</a:t>
            </a:r>
            <a:r>
              <a:rPr lang="en-GB" sz="1600"/>
              <a:t>. Over the period 1901 to 2010, global mean sea level rose by 0.19 [0.17 to 0.21] m.</a:t>
            </a:r>
            <a:endParaRPr lang="en-GB" sz="1600">
              <a:effectLst/>
              <a:latin typeface="Arial" panose="020B0604020202020204" pitchFamily="34" charset="0"/>
              <a:ea typeface="Calibri"/>
              <a:cs typeface="Arial" panose="020B0604020202020204" pitchFamily="34" charset="0"/>
            </a:endParaRPr>
          </a:p>
        </p:txBody>
      </p:sp>
      <p:sp>
        <p:nvSpPr>
          <p:cNvPr id="10" name="Text Box 1"/>
          <p:cNvSpPr txBox="1"/>
          <p:nvPr/>
        </p:nvSpPr>
        <p:spPr>
          <a:xfrm>
            <a:off x="251400" y="1997202"/>
            <a:ext cx="8227777" cy="1472368"/>
          </a:xfrm>
          <a:prstGeom prst="rect">
            <a:avLst/>
          </a:prstGeom>
          <a:noFill/>
          <a:ln w="6350" cap="rnd">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0000" tIns="90000" rIns="90000" bIns="90000" numCol="1" spcCol="0" rtlCol="0" fromWordArt="0" anchor="ctr" anchorCtr="0" forceAA="0" compatLnSpc="1">
            <a:prstTxWarp prst="textNoShape">
              <a:avLst/>
            </a:prstTxWarp>
            <a:spAutoFit/>
          </a:bodyPr>
          <a:lstStyle/>
          <a:p>
            <a:pPr algn="just">
              <a:lnSpc>
                <a:spcPct val="105000"/>
              </a:lnSpc>
              <a:spcAft>
                <a:spcPts val="0"/>
              </a:spcAft>
            </a:pPr>
            <a:r>
              <a:rPr lang="en-GB" sz="1600" dirty="0"/>
              <a:t>The atmospheric concentrations of carbon dioxide, methane, and nitrous oxide have increased to levels unprecedented in at least the last 800,000 years. Carbon dioxide concentrations have increased by 40% since pre-industrial times, primarily from fossil fuel emissions and secondarily from net land use change emissions. The ocean has absorbed about 30% of the emitted anthropogenic carbon dioxide, causing ocean acidification.</a:t>
            </a:r>
            <a:endParaRPr lang="en-GB" sz="1600" dirty="0">
              <a:effectLst/>
              <a:latin typeface="Arial" panose="020B0604020202020204" pitchFamily="34" charset="0"/>
              <a:ea typeface="Calibri"/>
              <a:cs typeface="Arial" panose="020B0604020202020204" pitchFamily="34" charset="0"/>
            </a:endParaRPr>
          </a:p>
        </p:txBody>
      </p:sp>
    </p:spTree>
    <p:extLst>
      <p:ext uri="{BB962C8B-B14F-4D97-AF65-F5344CB8AC3E}">
        <p14:creationId xmlns:p14="http://schemas.microsoft.com/office/powerpoint/2010/main" val="3995704621"/>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1600"/>
              <a:t>Understanding the Climate System and its Recent </a:t>
            </a:r>
            <a:r>
              <a:rPr lang="en-GB" sz="1600" smtClean="0"/>
              <a:t>Changes (1/1)</a:t>
            </a:r>
            <a:endParaRPr lang="en-GB" sz="1600"/>
          </a:p>
        </p:txBody>
      </p:sp>
      <p:sp>
        <p:nvSpPr>
          <p:cNvPr id="4" name="Text Box 1"/>
          <p:cNvSpPr txBox="1"/>
          <p:nvPr/>
        </p:nvSpPr>
        <p:spPr>
          <a:xfrm>
            <a:off x="256981" y="900699"/>
            <a:ext cx="8059870" cy="955303"/>
          </a:xfrm>
          <a:prstGeom prst="rect">
            <a:avLst/>
          </a:prstGeom>
          <a:solidFill>
            <a:srgbClr val="E5ECF7"/>
          </a:solidFill>
          <a:ln w="6350" cap="rnd">
            <a:noFill/>
          </a:ln>
          <a:effectLst>
            <a:outerShdw blurRad="50800" dist="38100" dir="2700000" algn="tl" rotWithShape="0">
              <a:prstClr val="black">
                <a:alpha val="40000"/>
              </a:prstClr>
            </a:outerShdw>
          </a:effectLst>
        </p:spPr>
        <p:style>
          <a:lnRef idx="0">
            <a:schemeClr val="accent1"/>
          </a:lnRef>
          <a:fillRef idx="0">
            <a:schemeClr val="accent1"/>
          </a:fillRef>
          <a:effectRef idx="0">
            <a:schemeClr val="accent1"/>
          </a:effectRef>
          <a:fontRef idx="minor">
            <a:schemeClr val="dk1"/>
          </a:fontRef>
        </p:style>
        <p:txBody>
          <a:bodyPr rot="0" spcFirstLastPara="0" vert="horz" wrap="square" lIns="90000" tIns="90000" rIns="90000" bIns="90000" numCol="1" spcCol="0" rtlCol="0" fromWordArt="0" anchor="ctr" anchorCtr="0" forceAA="0" compatLnSpc="1">
            <a:prstTxWarp prst="textNoShape">
              <a:avLst/>
            </a:prstTxWarp>
            <a:spAutoFit/>
          </a:bodyPr>
          <a:lstStyle/>
          <a:p>
            <a:pPr algn="just">
              <a:lnSpc>
                <a:spcPct val="105000"/>
              </a:lnSpc>
              <a:spcAft>
                <a:spcPts val="0"/>
              </a:spcAft>
            </a:pPr>
            <a:r>
              <a:rPr lang="en-GB" sz="1600" b="1" i="1" dirty="0"/>
              <a:t>Human influence on the climate system is clear</a:t>
            </a:r>
            <a:r>
              <a:rPr lang="en-GB" sz="1600" dirty="0"/>
              <a:t>. This is evident from the increasing greenhouse gas concentrations in the atmosphere, positive </a:t>
            </a:r>
            <a:r>
              <a:rPr lang="en-GB" sz="1600" dirty="0" err="1"/>
              <a:t>radiative</a:t>
            </a:r>
            <a:r>
              <a:rPr lang="en-GB" sz="1600" dirty="0"/>
              <a:t> forcing, observed warming, and understanding of the climate system.</a:t>
            </a:r>
            <a:endParaRPr lang="en-GB" sz="1600" dirty="0">
              <a:effectLst/>
              <a:latin typeface="Arial" panose="020B0604020202020204" pitchFamily="34" charset="0"/>
              <a:ea typeface="Calibri"/>
              <a:cs typeface="Arial" panose="020B0604020202020204" pitchFamily="34" charset="0"/>
            </a:endParaRPr>
          </a:p>
        </p:txBody>
      </p:sp>
      <p:sp>
        <p:nvSpPr>
          <p:cNvPr id="6" name="Text Box 1"/>
          <p:cNvSpPr txBox="1"/>
          <p:nvPr/>
        </p:nvSpPr>
        <p:spPr>
          <a:xfrm>
            <a:off x="256981" y="2124869"/>
            <a:ext cx="8059870" cy="1213835"/>
          </a:xfrm>
          <a:prstGeom prst="rect">
            <a:avLst/>
          </a:prstGeom>
          <a:noFill/>
          <a:ln w="6350" cap="rnd">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0000" tIns="90000" rIns="90000" bIns="90000" numCol="1" spcCol="0" rtlCol="0" fromWordArt="0" anchor="ctr" anchorCtr="0" forceAA="0" compatLnSpc="1">
            <a:prstTxWarp prst="textNoShape">
              <a:avLst/>
            </a:prstTxWarp>
            <a:spAutoFit/>
          </a:bodyPr>
          <a:lstStyle/>
          <a:p>
            <a:pPr algn="just">
              <a:lnSpc>
                <a:spcPct val="105000"/>
              </a:lnSpc>
              <a:spcAft>
                <a:spcPts val="0"/>
              </a:spcAft>
            </a:pPr>
            <a:r>
              <a:rPr lang="en-GB" sz="1600" dirty="0"/>
              <a:t>Climate models have improved since the AR4. Models reproduce observed continental-scale surface temperature patterns and trends over many decades, including the more rapid warming since the mid-20th century and the cooling immediately following large volcanic eruptions </a:t>
            </a:r>
            <a:r>
              <a:rPr lang="en-GB" sz="1600" i="1" dirty="0"/>
              <a:t>(very high confidence)</a:t>
            </a:r>
            <a:r>
              <a:rPr lang="en-GB" sz="1600" dirty="0"/>
              <a:t>.</a:t>
            </a:r>
            <a:endParaRPr lang="en-GB" sz="1600" dirty="0">
              <a:effectLst/>
              <a:latin typeface="Arial" panose="020B0604020202020204" pitchFamily="34" charset="0"/>
              <a:ea typeface="Calibri"/>
              <a:cs typeface="Arial" panose="020B0604020202020204" pitchFamily="34" charset="0"/>
            </a:endParaRPr>
          </a:p>
        </p:txBody>
      </p:sp>
      <p:sp>
        <p:nvSpPr>
          <p:cNvPr id="7" name="Text Box 1"/>
          <p:cNvSpPr txBox="1"/>
          <p:nvPr/>
        </p:nvSpPr>
        <p:spPr>
          <a:xfrm>
            <a:off x="251400" y="3493059"/>
            <a:ext cx="7817186" cy="955303"/>
          </a:xfrm>
          <a:prstGeom prst="rect">
            <a:avLst/>
          </a:prstGeom>
          <a:noFill/>
          <a:ln w="6350" cap="rnd">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0000" tIns="90000" rIns="90000" bIns="90000" numCol="1" spcCol="0" rtlCol="0" fromWordArt="0" anchor="ctr" anchorCtr="0" forceAA="0" compatLnSpc="1">
            <a:prstTxWarp prst="textNoShape">
              <a:avLst/>
            </a:prstTxWarp>
            <a:spAutoFit/>
          </a:bodyPr>
          <a:lstStyle/>
          <a:p>
            <a:pPr algn="just">
              <a:lnSpc>
                <a:spcPct val="105000"/>
              </a:lnSpc>
              <a:spcAft>
                <a:spcPts val="0"/>
              </a:spcAft>
            </a:pPr>
            <a:r>
              <a:rPr lang="en-GB" sz="1600" b="1" i="1" dirty="0"/>
              <a:t>Observational and model studies</a:t>
            </a:r>
            <a:r>
              <a:rPr lang="en-GB" sz="1600" dirty="0"/>
              <a:t> of temperature change, climate feedbacks and changes in the Earth’s energy budget together </a:t>
            </a:r>
            <a:r>
              <a:rPr lang="en-GB" sz="1600" b="1" i="1" dirty="0"/>
              <a:t>provide confidence</a:t>
            </a:r>
            <a:r>
              <a:rPr lang="en-GB" sz="1600" dirty="0"/>
              <a:t> in the magnitude of global warming in response to past and future forcing.</a:t>
            </a:r>
            <a:endParaRPr lang="en-GB" sz="1600" dirty="0">
              <a:effectLst/>
              <a:latin typeface="Arial" panose="020B0604020202020204" pitchFamily="34" charset="0"/>
              <a:ea typeface="Calibri"/>
              <a:cs typeface="Arial" panose="020B0604020202020204" pitchFamily="34" charset="0"/>
            </a:endParaRPr>
          </a:p>
        </p:txBody>
      </p:sp>
      <p:sp>
        <p:nvSpPr>
          <p:cNvPr id="11" name="Text Box 1"/>
          <p:cNvSpPr txBox="1"/>
          <p:nvPr/>
        </p:nvSpPr>
        <p:spPr>
          <a:xfrm>
            <a:off x="251400" y="4622945"/>
            <a:ext cx="8065451" cy="1472368"/>
          </a:xfrm>
          <a:prstGeom prst="rect">
            <a:avLst/>
          </a:prstGeom>
          <a:noFill/>
          <a:ln w="6350" cap="rnd">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0000" tIns="90000" rIns="90000" bIns="90000" numCol="1" spcCol="0" rtlCol="0" fromWordArt="0" anchor="ctr" anchorCtr="0" forceAA="0" compatLnSpc="1">
            <a:prstTxWarp prst="textNoShape">
              <a:avLst/>
            </a:prstTxWarp>
            <a:spAutoFit/>
          </a:bodyPr>
          <a:lstStyle/>
          <a:p>
            <a:pPr algn="just">
              <a:lnSpc>
                <a:spcPct val="105000"/>
              </a:lnSpc>
              <a:spcAft>
                <a:spcPts val="0"/>
              </a:spcAft>
            </a:pPr>
            <a:r>
              <a:rPr lang="en-GB" sz="1600" b="1" i="1" dirty="0"/>
              <a:t>Human influence has been detected </a:t>
            </a:r>
            <a:r>
              <a:rPr lang="en-GB" sz="1600" dirty="0"/>
              <a:t>in warming of the atmosphere and the ocean, in changes in the global water cycle, in reductions in snow and ice, in global mean sea level rise, and in changes in some climate extremes. This evidence for human influence has grown since AR4. It is </a:t>
            </a:r>
            <a:r>
              <a:rPr lang="en-GB" sz="1600" i="1" dirty="0"/>
              <a:t>extremely likely </a:t>
            </a:r>
            <a:r>
              <a:rPr lang="en-GB" sz="1600" dirty="0"/>
              <a:t>that human influence has been the dominant cause of the observed warming since the mid-20th century.</a:t>
            </a:r>
            <a:endParaRPr lang="en-GB" sz="1600" dirty="0">
              <a:effectLst/>
              <a:latin typeface="Arial" panose="020B0604020202020204" pitchFamily="34" charset="0"/>
              <a:ea typeface="Calibri"/>
              <a:cs typeface="Arial" panose="020B0604020202020204" pitchFamily="34" charset="0"/>
            </a:endParaRPr>
          </a:p>
        </p:txBody>
      </p:sp>
    </p:spTree>
    <p:extLst>
      <p:ext uri="{BB962C8B-B14F-4D97-AF65-F5344CB8AC3E}">
        <p14:creationId xmlns:p14="http://schemas.microsoft.com/office/powerpoint/2010/main" val="2971300063"/>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1600" dirty="0"/>
              <a:t>Future Global and Regional Climate </a:t>
            </a:r>
            <a:r>
              <a:rPr lang="en-GB" sz="1600" dirty="0" smtClean="0"/>
              <a:t>Change (1/2)</a:t>
            </a:r>
            <a:endParaRPr lang="en-GB" sz="1600" dirty="0"/>
          </a:p>
        </p:txBody>
      </p:sp>
      <p:sp>
        <p:nvSpPr>
          <p:cNvPr id="4" name="Text Box 1"/>
          <p:cNvSpPr txBox="1"/>
          <p:nvPr/>
        </p:nvSpPr>
        <p:spPr>
          <a:xfrm>
            <a:off x="256981" y="900699"/>
            <a:ext cx="8088515" cy="955303"/>
          </a:xfrm>
          <a:prstGeom prst="rect">
            <a:avLst/>
          </a:prstGeom>
          <a:solidFill>
            <a:srgbClr val="E5ECF7"/>
          </a:solidFill>
          <a:ln w="6350" cap="rnd">
            <a:noFill/>
          </a:ln>
          <a:effectLst>
            <a:outerShdw blurRad="50800" dist="38100" dir="2700000" algn="tl" rotWithShape="0">
              <a:prstClr val="black">
                <a:alpha val="40000"/>
              </a:prstClr>
            </a:outerShdw>
          </a:effectLst>
        </p:spPr>
        <p:style>
          <a:lnRef idx="0">
            <a:schemeClr val="accent1"/>
          </a:lnRef>
          <a:fillRef idx="0">
            <a:schemeClr val="accent1"/>
          </a:fillRef>
          <a:effectRef idx="0">
            <a:schemeClr val="accent1"/>
          </a:effectRef>
          <a:fontRef idx="minor">
            <a:schemeClr val="dk1"/>
          </a:fontRef>
        </p:style>
        <p:txBody>
          <a:bodyPr rot="0" spcFirstLastPara="0" vert="horz" wrap="square" lIns="90000" tIns="90000" rIns="90000" bIns="90000" numCol="1" spcCol="0" rtlCol="0" fromWordArt="0" anchor="ctr" anchorCtr="0" forceAA="0" compatLnSpc="1">
            <a:prstTxWarp prst="textNoShape">
              <a:avLst/>
            </a:prstTxWarp>
            <a:spAutoFit/>
          </a:bodyPr>
          <a:lstStyle/>
          <a:p>
            <a:pPr algn="just">
              <a:lnSpc>
                <a:spcPct val="105000"/>
              </a:lnSpc>
              <a:spcAft>
                <a:spcPts val="0"/>
              </a:spcAft>
            </a:pPr>
            <a:r>
              <a:rPr lang="en-GB" sz="1600" dirty="0"/>
              <a:t>Continued emissions of greenhouse gases will cause further warming and changes in all components of the climate system. Limiting climate change will require substantial and sustained reductions of greenhouse gas emissions.</a:t>
            </a:r>
            <a:endParaRPr lang="en-GB" sz="1600" dirty="0">
              <a:effectLst/>
              <a:latin typeface="Arial" panose="020B0604020202020204" pitchFamily="34" charset="0"/>
              <a:ea typeface="Calibri"/>
              <a:cs typeface="Arial" panose="020B0604020202020204" pitchFamily="34" charset="0"/>
            </a:endParaRPr>
          </a:p>
        </p:txBody>
      </p:sp>
      <p:sp>
        <p:nvSpPr>
          <p:cNvPr id="6" name="Text Box 1"/>
          <p:cNvSpPr txBox="1"/>
          <p:nvPr/>
        </p:nvSpPr>
        <p:spPr>
          <a:xfrm>
            <a:off x="256981" y="2124505"/>
            <a:ext cx="8088515" cy="1472368"/>
          </a:xfrm>
          <a:prstGeom prst="rect">
            <a:avLst/>
          </a:prstGeom>
          <a:noFill/>
          <a:ln w="6350" cap="rnd">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0000" tIns="90000" rIns="90000" bIns="90000" numCol="1" spcCol="0" rtlCol="0" fromWordArt="0" anchor="ctr" anchorCtr="0" forceAA="0" compatLnSpc="1">
            <a:prstTxWarp prst="textNoShape">
              <a:avLst/>
            </a:prstTxWarp>
            <a:spAutoFit/>
          </a:bodyPr>
          <a:lstStyle/>
          <a:p>
            <a:pPr algn="just">
              <a:lnSpc>
                <a:spcPct val="105000"/>
              </a:lnSpc>
              <a:spcAft>
                <a:spcPts val="0"/>
              </a:spcAft>
            </a:pPr>
            <a:r>
              <a:rPr lang="en-GB" sz="1600" b="1" i="1" dirty="0"/>
              <a:t>Global surface temperature </a:t>
            </a:r>
            <a:r>
              <a:rPr lang="en-GB" sz="1600" dirty="0"/>
              <a:t>change for the end of the 21st century is </a:t>
            </a:r>
            <a:r>
              <a:rPr lang="en-GB" sz="1600" i="1" dirty="0"/>
              <a:t>likely</a:t>
            </a:r>
            <a:r>
              <a:rPr lang="en-GB" sz="1600" dirty="0"/>
              <a:t> to exceed 1.5°C relative to 1850 to 1900 for all RCP scenarios except RCP2.6. It is </a:t>
            </a:r>
            <a:r>
              <a:rPr lang="en-GB" sz="1600" i="1" dirty="0"/>
              <a:t>likely</a:t>
            </a:r>
            <a:r>
              <a:rPr lang="en-GB" sz="1600" dirty="0"/>
              <a:t> to exceed 2°C for RCP6.0 and RCP8.5, and </a:t>
            </a:r>
            <a:r>
              <a:rPr lang="en-GB" sz="1600" i="1" dirty="0"/>
              <a:t>more likely than not</a:t>
            </a:r>
            <a:r>
              <a:rPr lang="en-GB" sz="1600" dirty="0"/>
              <a:t> to exceed 2°C for RCP4.5. Warming will continue beyond 2100 under all RCP scenarios except RCP2.6. Warming will continue to exhibit </a:t>
            </a:r>
            <a:r>
              <a:rPr lang="en-GB" sz="1600" dirty="0" err="1"/>
              <a:t>interannual</a:t>
            </a:r>
            <a:r>
              <a:rPr lang="en-GB" sz="1600" dirty="0"/>
              <a:t>-to-decadal variability and will not be regionally uniform.</a:t>
            </a:r>
            <a:endParaRPr lang="en-GB" sz="1600" dirty="0">
              <a:effectLst/>
              <a:latin typeface="Arial" panose="020B0604020202020204" pitchFamily="34" charset="0"/>
              <a:ea typeface="Calibri"/>
              <a:cs typeface="Arial" panose="020B0604020202020204" pitchFamily="34" charset="0"/>
            </a:endParaRPr>
          </a:p>
        </p:txBody>
      </p:sp>
      <p:sp>
        <p:nvSpPr>
          <p:cNvPr id="7" name="Text Box 1"/>
          <p:cNvSpPr txBox="1"/>
          <p:nvPr/>
        </p:nvSpPr>
        <p:spPr>
          <a:xfrm>
            <a:off x="251400" y="3705818"/>
            <a:ext cx="7941318" cy="955303"/>
          </a:xfrm>
          <a:prstGeom prst="rect">
            <a:avLst/>
          </a:prstGeom>
          <a:noFill/>
          <a:ln w="6350" cap="rnd">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0000" tIns="90000" rIns="90000" bIns="90000" numCol="1" spcCol="0" rtlCol="0" fromWordArt="0" anchor="ctr" anchorCtr="0" forceAA="0" compatLnSpc="1">
            <a:prstTxWarp prst="textNoShape">
              <a:avLst/>
            </a:prstTxWarp>
            <a:spAutoFit/>
          </a:bodyPr>
          <a:lstStyle/>
          <a:p>
            <a:pPr algn="just">
              <a:lnSpc>
                <a:spcPct val="105000"/>
              </a:lnSpc>
              <a:spcAft>
                <a:spcPts val="0"/>
              </a:spcAft>
            </a:pPr>
            <a:r>
              <a:rPr lang="en-GB" sz="1600" dirty="0"/>
              <a:t>Changes in the global water cycle in response to the warming over the 21st century will not be uniform. The contrast in </a:t>
            </a:r>
            <a:r>
              <a:rPr lang="en-GB" sz="1600" b="1" i="1" dirty="0"/>
              <a:t>precipitation</a:t>
            </a:r>
            <a:r>
              <a:rPr lang="en-GB" sz="1600" dirty="0"/>
              <a:t> between wet and dry regions and between wet and dry seasons will increase, although there may be regional exceptions.</a:t>
            </a:r>
            <a:endParaRPr lang="en-GB" sz="1600" dirty="0">
              <a:effectLst/>
              <a:latin typeface="Arial" panose="020B0604020202020204" pitchFamily="34" charset="0"/>
              <a:ea typeface="Calibri"/>
              <a:cs typeface="Arial" panose="020B0604020202020204" pitchFamily="34" charset="0"/>
            </a:endParaRPr>
          </a:p>
        </p:txBody>
      </p:sp>
      <p:sp>
        <p:nvSpPr>
          <p:cNvPr id="11" name="Text Box 1"/>
          <p:cNvSpPr txBox="1"/>
          <p:nvPr/>
        </p:nvSpPr>
        <p:spPr>
          <a:xfrm>
            <a:off x="251400" y="4805592"/>
            <a:ext cx="8027256" cy="696771"/>
          </a:xfrm>
          <a:prstGeom prst="rect">
            <a:avLst/>
          </a:prstGeom>
          <a:noFill/>
          <a:ln w="6350" cap="rnd">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0000" tIns="90000" rIns="90000" bIns="90000" numCol="1" spcCol="0" rtlCol="0" fromWordArt="0" anchor="ctr" anchorCtr="0" forceAA="0" compatLnSpc="1">
            <a:prstTxWarp prst="textNoShape">
              <a:avLst/>
            </a:prstTxWarp>
            <a:spAutoFit/>
          </a:bodyPr>
          <a:lstStyle/>
          <a:p>
            <a:pPr algn="just">
              <a:lnSpc>
                <a:spcPct val="105000"/>
              </a:lnSpc>
              <a:spcAft>
                <a:spcPts val="0"/>
              </a:spcAft>
            </a:pPr>
            <a:r>
              <a:rPr lang="en-GB" sz="1600" dirty="0"/>
              <a:t>The </a:t>
            </a:r>
            <a:r>
              <a:rPr lang="en-GB" sz="1600" b="1" i="1" dirty="0"/>
              <a:t>global ocean</a:t>
            </a:r>
            <a:r>
              <a:rPr lang="en-GB" sz="1600" dirty="0"/>
              <a:t> will continue to warm during the 21st century. Heat will penetrate from the surface to the deep ocean and affect ocean circulation.</a:t>
            </a:r>
            <a:endParaRPr lang="en-GB" sz="1600" dirty="0">
              <a:effectLst/>
              <a:latin typeface="Arial" panose="020B0604020202020204" pitchFamily="34" charset="0"/>
              <a:ea typeface="Calibri"/>
              <a:cs typeface="Arial" panose="020B0604020202020204" pitchFamily="34" charset="0"/>
            </a:endParaRPr>
          </a:p>
        </p:txBody>
      </p:sp>
    </p:spTree>
    <p:extLst>
      <p:ext uri="{BB962C8B-B14F-4D97-AF65-F5344CB8AC3E}">
        <p14:creationId xmlns:p14="http://schemas.microsoft.com/office/powerpoint/2010/main" val="4286023020"/>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1600" dirty="0"/>
              <a:t>Future Global and Regional Climate </a:t>
            </a:r>
            <a:r>
              <a:rPr lang="en-GB" sz="1600" dirty="0" smtClean="0"/>
              <a:t>Change (2/2)</a:t>
            </a:r>
            <a:endParaRPr lang="en-GB" sz="1600" dirty="0"/>
          </a:p>
        </p:txBody>
      </p:sp>
      <p:sp>
        <p:nvSpPr>
          <p:cNvPr id="6" name="Text Box 1"/>
          <p:cNvSpPr txBox="1"/>
          <p:nvPr/>
        </p:nvSpPr>
        <p:spPr>
          <a:xfrm>
            <a:off x="256981" y="900699"/>
            <a:ext cx="7935737" cy="955303"/>
          </a:xfrm>
          <a:prstGeom prst="rect">
            <a:avLst/>
          </a:prstGeom>
          <a:noFill/>
          <a:ln w="6350" cap="rnd">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0000" tIns="90000" rIns="90000" bIns="90000" numCol="1" spcCol="0" rtlCol="0" fromWordArt="0" anchor="ctr" anchorCtr="0" forceAA="0" compatLnSpc="1">
            <a:prstTxWarp prst="textNoShape">
              <a:avLst/>
            </a:prstTxWarp>
            <a:spAutoFit/>
          </a:bodyPr>
          <a:lstStyle/>
          <a:p>
            <a:pPr algn="just">
              <a:lnSpc>
                <a:spcPct val="105000"/>
              </a:lnSpc>
              <a:spcAft>
                <a:spcPts val="0"/>
              </a:spcAft>
            </a:pPr>
            <a:r>
              <a:rPr lang="en-GB" sz="1600" dirty="0"/>
              <a:t>It is </a:t>
            </a:r>
            <a:r>
              <a:rPr lang="en-GB" sz="1600" i="1" dirty="0"/>
              <a:t>very likely</a:t>
            </a:r>
            <a:r>
              <a:rPr lang="en-GB" sz="1600" dirty="0"/>
              <a:t> that the </a:t>
            </a:r>
            <a:r>
              <a:rPr lang="en-GB" sz="1600" b="1" i="1" dirty="0"/>
              <a:t>Arctic sea ice cover </a:t>
            </a:r>
            <a:r>
              <a:rPr lang="en-GB" sz="1600" dirty="0"/>
              <a:t>will continue to shrink and thin and that Northern Hemisphere spring snow cover will decrease during the 21st century as global mean surface temperature rises. Global glacier volume will further decrease.</a:t>
            </a:r>
            <a:endParaRPr lang="en-GB" sz="1600" dirty="0">
              <a:effectLst/>
              <a:latin typeface="Arial" panose="020B0604020202020204" pitchFamily="34" charset="0"/>
              <a:ea typeface="Calibri"/>
              <a:cs typeface="Arial" panose="020B0604020202020204" pitchFamily="34" charset="0"/>
            </a:endParaRPr>
          </a:p>
        </p:txBody>
      </p:sp>
      <p:sp>
        <p:nvSpPr>
          <p:cNvPr id="7" name="Text Box 1"/>
          <p:cNvSpPr txBox="1"/>
          <p:nvPr/>
        </p:nvSpPr>
        <p:spPr>
          <a:xfrm>
            <a:off x="251400" y="1859534"/>
            <a:ext cx="7750346" cy="1213835"/>
          </a:xfrm>
          <a:prstGeom prst="rect">
            <a:avLst/>
          </a:prstGeom>
          <a:noFill/>
          <a:ln w="6350" cap="rnd">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0000" tIns="90000" rIns="90000" bIns="90000" numCol="1" spcCol="0" rtlCol="0" fromWordArt="0" anchor="ctr" anchorCtr="0" forceAA="0" compatLnSpc="1">
            <a:prstTxWarp prst="textNoShape">
              <a:avLst/>
            </a:prstTxWarp>
            <a:spAutoFit/>
          </a:bodyPr>
          <a:lstStyle/>
          <a:p>
            <a:pPr algn="just">
              <a:lnSpc>
                <a:spcPct val="105000"/>
              </a:lnSpc>
              <a:spcAft>
                <a:spcPts val="0"/>
              </a:spcAft>
            </a:pPr>
            <a:r>
              <a:rPr lang="en-GB" sz="1600" b="1" i="1" dirty="0"/>
              <a:t>Global mean sea level </a:t>
            </a:r>
            <a:r>
              <a:rPr lang="en-GB" sz="1600" dirty="0"/>
              <a:t>will continue to rise during the 21st century. Under all RCP scenarios, the rate of sea level rise will </a:t>
            </a:r>
            <a:r>
              <a:rPr lang="en-GB" sz="1600" i="1" dirty="0"/>
              <a:t>very likely</a:t>
            </a:r>
            <a:r>
              <a:rPr lang="en-GB" sz="1600" dirty="0"/>
              <a:t> exceed that observed during 1971 to 2010 due to increased ocean warming and increased loss of mass from glaciers and ice sheets.</a:t>
            </a:r>
            <a:endParaRPr lang="en-GB" sz="1600" dirty="0">
              <a:effectLst/>
              <a:latin typeface="Arial" panose="020B0604020202020204" pitchFamily="34" charset="0"/>
              <a:ea typeface="Calibri"/>
              <a:cs typeface="Arial" panose="020B0604020202020204" pitchFamily="34" charset="0"/>
            </a:endParaRPr>
          </a:p>
        </p:txBody>
      </p:sp>
      <p:sp>
        <p:nvSpPr>
          <p:cNvPr id="11" name="Text Box 1"/>
          <p:cNvSpPr txBox="1"/>
          <p:nvPr/>
        </p:nvSpPr>
        <p:spPr>
          <a:xfrm>
            <a:off x="251400" y="3065679"/>
            <a:ext cx="8065451" cy="955303"/>
          </a:xfrm>
          <a:prstGeom prst="rect">
            <a:avLst/>
          </a:prstGeom>
          <a:noFill/>
          <a:ln w="6350" cap="rnd">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0000" tIns="90000" rIns="90000" bIns="90000" numCol="1" spcCol="0" rtlCol="0" fromWordArt="0" anchor="ctr" anchorCtr="0" forceAA="0" compatLnSpc="1">
            <a:prstTxWarp prst="textNoShape">
              <a:avLst/>
            </a:prstTxWarp>
            <a:spAutoFit/>
          </a:bodyPr>
          <a:lstStyle/>
          <a:p>
            <a:pPr algn="just">
              <a:lnSpc>
                <a:spcPct val="105000"/>
              </a:lnSpc>
              <a:spcAft>
                <a:spcPts val="0"/>
              </a:spcAft>
            </a:pPr>
            <a:r>
              <a:rPr lang="en-GB" sz="1600" dirty="0"/>
              <a:t>Climate change will affect </a:t>
            </a:r>
            <a:r>
              <a:rPr lang="en-GB" sz="1600" b="1" i="1" dirty="0"/>
              <a:t>carbon cycle processes in a way that will exacerbate</a:t>
            </a:r>
            <a:r>
              <a:rPr lang="en-GB" sz="1600" dirty="0"/>
              <a:t> the increase of CO</a:t>
            </a:r>
            <a:r>
              <a:rPr lang="en-GB" sz="1600" baseline="-25000" dirty="0"/>
              <a:t>2</a:t>
            </a:r>
            <a:r>
              <a:rPr lang="en-GB" sz="1600" dirty="0"/>
              <a:t> in the atmosphere </a:t>
            </a:r>
            <a:r>
              <a:rPr lang="en-GB" sz="1600" i="1" dirty="0"/>
              <a:t>(high confidence)</a:t>
            </a:r>
            <a:r>
              <a:rPr lang="en-GB" sz="1600" dirty="0"/>
              <a:t>. Further uptake of carbon by the ocean will increase ocean acidification.</a:t>
            </a:r>
            <a:endParaRPr lang="en-GB" sz="1600" dirty="0">
              <a:effectLst/>
              <a:latin typeface="Arial" panose="020B0604020202020204" pitchFamily="34" charset="0"/>
              <a:ea typeface="Calibri"/>
              <a:cs typeface="Arial" panose="020B0604020202020204" pitchFamily="34" charset="0"/>
            </a:endParaRPr>
          </a:p>
        </p:txBody>
      </p:sp>
      <p:sp>
        <p:nvSpPr>
          <p:cNvPr id="8" name="Text Box 1"/>
          <p:cNvSpPr txBox="1"/>
          <p:nvPr/>
        </p:nvSpPr>
        <p:spPr>
          <a:xfrm>
            <a:off x="251400" y="4152631"/>
            <a:ext cx="7941318" cy="1213835"/>
          </a:xfrm>
          <a:prstGeom prst="rect">
            <a:avLst/>
          </a:prstGeom>
          <a:noFill/>
          <a:ln w="6350" cap="rnd">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0000" tIns="90000" rIns="90000" bIns="90000" numCol="1" spcCol="0" rtlCol="0" fromWordArt="0" anchor="ctr" anchorCtr="0" forceAA="0" compatLnSpc="1">
            <a:prstTxWarp prst="textNoShape">
              <a:avLst/>
            </a:prstTxWarp>
            <a:spAutoFit/>
          </a:bodyPr>
          <a:lstStyle/>
          <a:p>
            <a:pPr algn="just">
              <a:lnSpc>
                <a:spcPct val="105000"/>
              </a:lnSpc>
              <a:spcAft>
                <a:spcPts val="0"/>
              </a:spcAft>
            </a:pPr>
            <a:r>
              <a:rPr lang="en-GB" sz="1600" b="1" i="1" dirty="0"/>
              <a:t>Cumulative emissions of CO</a:t>
            </a:r>
            <a:r>
              <a:rPr lang="en-GB" sz="1600" b="1" i="1" baseline="-25000" dirty="0"/>
              <a:t>2</a:t>
            </a:r>
            <a:r>
              <a:rPr lang="en-GB" sz="1600" b="1" i="1" dirty="0"/>
              <a:t> </a:t>
            </a:r>
            <a:r>
              <a:rPr lang="en-GB" sz="1600" dirty="0"/>
              <a:t>largely determine global mean surface warming by the late 21st century and beyond. Most aspects of climate change will persist for many centuries even if emissions of CO</a:t>
            </a:r>
            <a:r>
              <a:rPr lang="en-GB" sz="1600" baseline="-25000" dirty="0"/>
              <a:t>2</a:t>
            </a:r>
            <a:r>
              <a:rPr lang="en-GB" sz="1600" dirty="0"/>
              <a:t> are stopped. This represents a substantial multi-century climate change commitment created by past, present and future emissions of CO</a:t>
            </a:r>
            <a:r>
              <a:rPr lang="en-GB" sz="1600" baseline="-25000" dirty="0"/>
              <a:t>2</a:t>
            </a:r>
            <a:r>
              <a:rPr lang="en-GB" sz="1600" dirty="0"/>
              <a:t>.</a:t>
            </a:r>
            <a:endParaRPr lang="en-GB" sz="1600" dirty="0">
              <a:effectLst/>
              <a:latin typeface="Arial" panose="020B0604020202020204" pitchFamily="34" charset="0"/>
              <a:ea typeface="Calibri"/>
              <a:cs typeface="Arial" panose="020B0604020202020204" pitchFamily="34" charset="0"/>
            </a:endParaRPr>
          </a:p>
        </p:txBody>
      </p:sp>
    </p:spTree>
    <p:extLst>
      <p:ext uri="{BB962C8B-B14F-4D97-AF65-F5344CB8AC3E}">
        <p14:creationId xmlns:p14="http://schemas.microsoft.com/office/powerpoint/2010/main" val="499508888"/>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51400" y="1916790"/>
            <a:ext cx="8641655" cy="648090"/>
          </a:xfrm>
          <a:prstGeom prst="rect">
            <a:avLst/>
          </a:prstGeom>
        </p:spPr>
        <p:txBody>
          <a:bodyPr lIns="18000" tIns="18000" rIns="18000" bIns="18000" anchor="ctr" anchorCtr="0"/>
          <a:lstStyle>
            <a:lvl1pPr algn="ctr" defTabSz="914400" rtl="0" eaLnBrk="1" latinLnBrk="0" hangingPunct="1">
              <a:spcBef>
                <a:spcPct val="0"/>
              </a:spcBef>
              <a:buNone/>
              <a:defRPr sz="4400" kern="1200" baseline="0">
                <a:solidFill>
                  <a:schemeClr val="tx1"/>
                </a:solidFill>
                <a:latin typeface="+mj-lt"/>
                <a:ea typeface="+mj-ea"/>
                <a:cs typeface="+mj-cs"/>
              </a:defRPr>
            </a:lvl1pPr>
          </a:lstStyle>
          <a:p>
            <a:r>
              <a:rPr lang="de-CH" sz="2800" b="1" smtClean="0"/>
              <a:t>WGI Summary for Policymakers</a:t>
            </a:r>
            <a:endParaRPr lang="en-GB" sz="6600" b="1"/>
          </a:p>
        </p:txBody>
      </p:sp>
      <p:sp>
        <p:nvSpPr>
          <p:cNvPr id="4" name="Title 1"/>
          <p:cNvSpPr txBox="1">
            <a:spLocks/>
          </p:cNvSpPr>
          <p:nvPr/>
        </p:nvSpPr>
        <p:spPr>
          <a:xfrm>
            <a:off x="251520" y="2580922"/>
            <a:ext cx="8641655" cy="1056086"/>
          </a:xfrm>
          <a:prstGeom prst="rect">
            <a:avLst/>
          </a:prstGeom>
        </p:spPr>
        <p:txBody>
          <a:bodyPr lIns="18000" tIns="18000" rIns="18000" bIns="18000" anchor="ctr" anchorCtr="0"/>
          <a:lstStyle>
            <a:lvl1pPr algn="ctr" defTabSz="914400" rtl="0" eaLnBrk="1" latinLnBrk="0" hangingPunct="1">
              <a:spcBef>
                <a:spcPct val="0"/>
              </a:spcBef>
              <a:buNone/>
              <a:defRPr sz="4400" kern="1200" baseline="0">
                <a:solidFill>
                  <a:schemeClr val="tx1"/>
                </a:solidFill>
                <a:latin typeface="+mj-lt"/>
                <a:ea typeface="+mj-ea"/>
                <a:cs typeface="+mj-cs"/>
              </a:defRPr>
            </a:lvl1pPr>
          </a:lstStyle>
          <a:p>
            <a:r>
              <a:rPr lang="de-CH" sz="6600" b="1" smtClean="0"/>
              <a:t>Figures</a:t>
            </a:r>
            <a:endParaRPr lang="en-GB" sz="6600" b="1"/>
          </a:p>
        </p:txBody>
      </p:sp>
    </p:spTree>
    <p:extLst>
      <p:ext uri="{BB962C8B-B14F-4D97-AF65-F5344CB8AC3E}">
        <p14:creationId xmlns:p14="http://schemas.microsoft.com/office/powerpoint/2010/main" val="2255349897"/>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de-CH" sz="1600" dirty="0" smtClean="0"/>
              <a:t>Figure SPM.1a</a:t>
            </a:r>
            <a:r>
              <a:rPr lang="de-CH" dirty="0" smtClean="0"/>
              <a:t/>
            </a:r>
            <a:br>
              <a:rPr lang="de-CH" dirty="0" smtClean="0"/>
            </a:br>
            <a:r>
              <a:rPr lang="de-CH" sz="1200" b="0" dirty="0" smtClean="0"/>
              <a:t>Observed globally averaged combined land and ocean surface temperature anomaly 1850-2012</a:t>
            </a:r>
            <a:endParaRPr lang="en-GB" sz="1200" b="0" dirty="0"/>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93130" y="904258"/>
            <a:ext cx="5144155" cy="52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7764347" y="381187"/>
            <a:ext cx="1160057" cy="159462"/>
          </a:xfrm>
          <a:prstGeom prst="rect">
            <a:avLst/>
          </a:prstGeom>
          <a:noFill/>
        </p:spPr>
        <p:txBody>
          <a:bodyPr wrap="none" lIns="18000" tIns="18000" rIns="18000" bIns="18000" rtlCol="0">
            <a:spAutoFit/>
          </a:bodyPr>
          <a:lstStyle/>
          <a:p>
            <a:r>
              <a:rPr lang="de-CH" sz="800" smtClean="0">
                <a:solidFill>
                  <a:schemeClr val="bg1">
                    <a:lumMod val="50000"/>
                  </a:schemeClr>
                </a:solidFill>
                <a:latin typeface="Arial" panose="020B0604020202020204" pitchFamily="34" charset="0"/>
                <a:cs typeface="Arial" panose="020B0604020202020204" pitchFamily="34" charset="0"/>
              </a:rPr>
              <a:t>All Figures © IPCC 2013</a:t>
            </a:r>
            <a:endParaRPr lang="en-GB" sz="800" baseline="0" smtClean="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43069990"/>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de-CH" sz="1600" smtClean="0"/>
              <a:t>Figure SPM.1b</a:t>
            </a:r>
            <a:r>
              <a:rPr lang="de-CH" smtClean="0"/>
              <a:t/>
            </a:r>
            <a:br>
              <a:rPr lang="de-CH" smtClean="0"/>
            </a:br>
            <a:r>
              <a:rPr lang="de-CH" sz="1200" b="0" smtClean="0"/>
              <a:t>Observed change in surface temperature 1901-2012</a:t>
            </a:r>
            <a:endParaRPr lang="en-GB" sz="1200" b="0"/>
          </a:p>
        </p:txBody>
      </p:sp>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785" y="908262"/>
            <a:ext cx="8184986" cy="52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7764347" y="381187"/>
            <a:ext cx="1160057" cy="159462"/>
          </a:xfrm>
          <a:prstGeom prst="rect">
            <a:avLst/>
          </a:prstGeom>
          <a:noFill/>
        </p:spPr>
        <p:txBody>
          <a:bodyPr wrap="none" lIns="18000" tIns="18000" rIns="18000" bIns="18000" rtlCol="0">
            <a:spAutoFit/>
          </a:bodyPr>
          <a:lstStyle/>
          <a:p>
            <a:r>
              <a:rPr lang="de-CH" sz="800" smtClean="0">
                <a:solidFill>
                  <a:schemeClr val="bg1">
                    <a:lumMod val="50000"/>
                  </a:schemeClr>
                </a:solidFill>
                <a:latin typeface="Arial" panose="020B0604020202020204" pitchFamily="34" charset="0"/>
                <a:cs typeface="Arial" panose="020B0604020202020204" pitchFamily="34" charset="0"/>
              </a:rPr>
              <a:t>All Figures © IPCC 2013</a:t>
            </a:r>
            <a:endParaRPr lang="en-GB" sz="800" baseline="0" smtClean="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87690499"/>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de-CH" sz="1600" smtClean="0"/>
              <a:t>Figure SPM.3</a:t>
            </a:r>
            <a:r>
              <a:rPr lang="de-CH" smtClean="0"/>
              <a:t/>
            </a:r>
            <a:br>
              <a:rPr lang="de-CH" smtClean="0"/>
            </a:br>
            <a:r>
              <a:rPr lang="en-GB" sz="1200" b="0">
                <a:latin typeface="Arial" panose="020B0604020202020204" pitchFamily="34" charset="0"/>
                <a:cs typeface="Arial" panose="020B0604020202020204" pitchFamily="34" charset="0"/>
              </a:rPr>
              <a:t>Multiple observed indicators of a changing global climate</a:t>
            </a:r>
            <a:endParaRPr lang="en-GB" sz="1200" b="0"/>
          </a:p>
        </p:txBody>
      </p:sp>
      <p:grpSp>
        <p:nvGrpSpPr>
          <p:cNvPr id="2" name="Group 1"/>
          <p:cNvGrpSpPr/>
          <p:nvPr/>
        </p:nvGrpSpPr>
        <p:grpSpPr>
          <a:xfrm>
            <a:off x="251519" y="907806"/>
            <a:ext cx="8633195" cy="5068209"/>
            <a:chOff x="251519" y="907806"/>
            <a:chExt cx="8633195" cy="5068209"/>
          </a:xfrm>
        </p:grpSpPr>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5438" y="907806"/>
              <a:ext cx="4190902" cy="241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93630" y="908720"/>
              <a:ext cx="4190899" cy="241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519" y="3564015"/>
              <a:ext cx="4190900" cy="241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93814" y="3564015"/>
              <a:ext cx="4190900" cy="241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9" name="TextBox 8"/>
          <p:cNvSpPr txBox="1"/>
          <p:nvPr/>
        </p:nvSpPr>
        <p:spPr>
          <a:xfrm>
            <a:off x="7764347" y="381187"/>
            <a:ext cx="1160057" cy="159462"/>
          </a:xfrm>
          <a:prstGeom prst="rect">
            <a:avLst/>
          </a:prstGeom>
          <a:noFill/>
        </p:spPr>
        <p:txBody>
          <a:bodyPr wrap="none" lIns="18000" tIns="18000" rIns="18000" bIns="18000" rtlCol="0">
            <a:spAutoFit/>
          </a:bodyPr>
          <a:lstStyle/>
          <a:p>
            <a:r>
              <a:rPr lang="de-CH" sz="800" smtClean="0">
                <a:solidFill>
                  <a:schemeClr val="bg1">
                    <a:lumMod val="50000"/>
                  </a:schemeClr>
                </a:solidFill>
                <a:latin typeface="Arial" panose="020B0604020202020204" pitchFamily="34" charset="0"/>
                <a:cs typeface="Arial" panose="020B0604020202020204" pitchFamily="34" charset="0"/>
              </a:rPr>
              <a:t>All Figures © IPCC 2013</a:t>
            </a:r>
            <a:endParaRPr lang="en-GB" sz="800" baseline="0" smtClean="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34123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51520" y="188640"/>
            <a:ext cx="3600400" cy="1746104"/>
            <a:chOff x="224816" y="188640"/>
            <a:chExt cx="3600400" cy="1746104"/>
          </a:xfrm>
        </p:grpSpPr>
        <p:sp>
          <p:nvSpPr>
            <p:cNvPr id="12" name="Abgerundetes Rechteck 11"/>
            <p:cNvSpPr/>
            <p:nvPr/>
          </p:nvSpPr>
          <p:spPr>
            <a:xfrm>
              <a:off x="224816" y="188640"/>
              <a:ext cx="3600400" cy="1746104"/>
            </a:xfrm>
            <a:prstGeom prst="roundRect">
              <a:avLst>
                <a:gd name="adj" fmla="val 11138"/>
              </a:avLst>
            </a:prstGeom>
            <a:solidFill>
              <a:schemeClr val="tx2">
                <a:lumMod val="75000"/>
              </a:schemeClr>
            </a:solidFill>
            <a:ln>
              <a:noFill/>
            </a:ln>
            <a:effectLst>
              <a:outerShdw blurRad="635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solidFill>
                  <a:prstClr val="white"/>
                </a:solidFill>
              </a:endParaRPr>
            </a:p>
          </p:txBody>
        </p:sp>
        <p:sp>
          <p:nvSpPr>
            <p:cNvPr id="13" name="Textfeld 12"/>
            <p:cNvSpPr txBox="1"/>
            <p:nvPr/>
          </p:nvSpPr>
          <p:spPr>
            <a:xfrm>
              <a:off x="975691" y="392551"/>
              <a:ext cx="2098651" cy="338554"/>
            </a:xfrm>
            <a:prstGeom prst="rect">
              <a:avLst/>
            </a:prstGeom>
            <a:noFill/>
          </p:spPr>
          <p:txBody>
            <a:bodyPr wrap="none" rtlCol="0">
              <a:spAutoFit/>
            </a:bodyPr>
            <a:lstStyle/>
            <a:p>
              <a:pPr algn="ctr"/>
              <a:r>
                <a:rPr lang="de-CH" sz="1600" b="1" smtClean="0">
                  <a:solidFill>
                    <a:prstClr val="white"/>
                  </a:solidFill>
                  <a:latin typeface="Arial" panose="020B0604020202020204" pitchFamily="34" charset="0"/>
                  <a:cs typeface="Arial" panose="020B0604020202020204" pitchFamily="34" charset="0"/>
                </a:rPr>
                <a:t>Key SPM Messages</a:t>
              </a:r>
              <a:endParaRPr lang="de-CH" sz="1600" b="1">
                <a:solidFill>
                  <a:prstClr val="white"/>
                </a:solidFill>
                <a:latin typeface="Arial" panose="020B0604020202020204" pitchFamily="34" charset="0"/>
                <a:cs typeface="Arial" panose="020B0604020202020204" pitchFamily="34" charset="0"/>
              </a:endParaRPr>
            </a:p>
          </p:txBody>
        </p:sp>
        <p:sp>
          <p:nvSpPr>
            <p:cNvPr id="15" name="Textfeld 14"/>
            <p:cNvSpPr txBox="1"/>
            <p:nvPr/>
          </p:nvSpPr>
          <p:spPr>
            <a:xfrm>
              <a:off x="522041" y="729901"/>
              <a:ext cx="3005951" cy="646331"/>
            </a:xfrm>
            <a:prstGeom prst="rect">
              <a:avLst/>
            </a:prstGeom>
            <a:noFill/>
          </p:spPr>
          <p:txBody>
            <a:bodyPr wrap="none" rtlCol="0" anchor="ctr" anchorCtr="0">
              <a:spAutoFit/>
            </a:bodyPr>
            <a:lstStyle/>
            <a:p>
              <a:pPr algn="ctr"/>
              <a:r>
                <a:rPr lang="de-CH" sz="3600" b="1" smtClean="0">
                  <a:solidFill>
                    <a:prstClr val="white"/>
                  </a:solidFill>
                  <a:latin typeface="Arial" panose="020B0604020202020204" pitchFamily="34" charset="0"/>
                  <a:cs typeface="Arial" panose="020B0604020202020204" pitchFamily="34" charset="0"/>
                </a:rPr>
                <a:t>19 Headlines</a:t>
              </a:r>
            </a:p>
          </p:txBody>
        </p:sp>
        <p:sp>
          <p:nvSpPr>
            <p:cNvPr id="18" name="Textfeld 17"/>
            <p:cNvSpPr txBox="1"/>
            <p:nvPr/>
          </p:nvSpPr>
          <p:spPr>
            <a:xfrm>
              <a:off x="974889" y="1388158"/>
              <a:ext cx="2100255" cy="338554"/>
            </a:xfrm>
            <a:prstGeom prst="rect">
              <a:avLst/>
            </a:prstGeom>
            <a:noFill/>
          </p:spPr>
          <p:txBody>
            <a:bodyPr wrap="none" rtlCol="0">
              <a:spAutoFit/>
            </a:bodyPr>
            <a:lstStyle/>
            <a:p>
              <a:pPr algn="ctr"/>
              <a:r>
                <a:rPr lang="de-CH" sz="1600" smtClean="0">
                  <a:solidFill>
                    <a:prstClr val="white"/>
                  </a:solidFill>
                  <a:latin typeface="Arial" panose="020B0604020202020204" pitchFamily="34" charset="0"/>
                  <a:cs typeface="Arial" panose="020B0604020202020204" pitchFamily="34" charset="0"/>
                </a:rPr>
                <a:t>on less than 2 </a:t>
              </a:r>
              <a:r>
                <a:rPr lang="de-CH" sz="1600">
                  <a:solidFill>
                    <a:prstClr val="white"/>
                  </a:solidFill>
                  <a:latin typeface="Arial" panose="020B0604020202020204" pitchFamily="34" charset="0"/>
                  <a:cs typeface="Arial" panose="020B0604020202020204" pitchFamily="34" charset="0"/>
                </a:rPr>
                <a:t>P</a:t>
              </a:r>
              <a:r>
                <a:rPr lang="de-CH" sz="1600" smtClean="0">
                  <a:solidFill>
                    <a:prstClr val="white"/>
                  </a:solidFill>
                  <a:latin typeface="Arial" panose="020B0604020202020204" pitchFamily="34" charset="0"/>
                  <a:cs typeface="Arial" panose="020B0604020202020204" pitchFamily="34" charset="0"/>
                </a:rPr>
                <a:t>ages</a:t>
              </a:r>
              <a:endParaRPr lang="de-CH" sz="1600">
                <a:solidFill>
                  <a:prstClr val="white"/>
                </a:solidFill>
                <a:latin typeface="Arial" panose="020B0604020202020204" pitchFamily="34" charset="0"/>
                <a:cs typeface="Arial" panose="020B0604020202020204" pitchFamily="34" charset="0"/>
              </a:endParaRPr>
            </a:p>
          </p:txBody>
        </p:sp>
      </p:grpSp>
      <p:grpSp>
        <p:nvGrpSpPr>
          <p:cNvPr id="7" name="Group 6"/>
          <p:cNvGrpSpPr/>
          <p:nvPr/>
        </p:nvGrpSpPr>
        <p:grpSpPr>
          <a:xfrm>
            <a:off x="251520" y="5842740"/>
            <a:ext cx="3600400" cy="811252"/>
            <a:chOff x="251520" y="5858108"/>
            <a:chExt cx="3600400" cy="811252"/>
          </a:xfrm>
        </p:grpSpPr>
        <p:sp>
          <p:nvSpPr>
            <p:cNvPr id="24" name="Abgerundetes Rechteck 23"/>
            <p:cNvSpPr/>
            <p:nvPr/>
          </p:nvSpPr>
          <p:spPr>
            <a:xfrm>
              <a:off x="251520" y="5858108"/>
              <a:ext cx="3600400" cy="811252"/>
            </a:xfrm>
            <a:prstGeom prst="roundRect">
              <a:avLst/>
            </a:prstGeom>
            <a:solidFill>
              <a:schemeClr val="tx2">
                <a:lumMod val="40000"/>
                <a:lumOff val="60000"/>
                <a:alpha val="40000"/>
              </a:schemeClr>
            </a:solidFill>
            <a:ln>
              <a:noFill/>
            </a:ln>
            <a:effectLst>
              <a:outerShdw blurRad="635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solidFill>
                  <a:prstClr val="white"/>
                </a:solidFill>
              </a:endParaRPr>
            </a:p>
          </p:txBody>
        </p:sp>
        <p:sp>
          <p:nvSpPr>
            <p:cNvPr id="26" name="Textfeld 25"/>
            <p:cNvSpPr txBox="1"/>
            <p:nvPr/>
          </p:nvSpPr>
          <p:spPr>
            <a:xfrm>
              <a:off x="387514" y="6050616"/>
              <a:ext cx="3328412" cy="400110"/>
            </a:xfrm>
            <a:prstGeom prst="rect">
              <a:avLst/>
            </a:prstGeom>
            <a:noFill/>
          </p:spPr>
          <p:txBody>
            <a:bodyPr wrap="none" rtlCol="0">
              <a:spAutoFit/>
            </a:bodyPr>
            <a:lstStyle/>
            <a:p>
              <a:pPr algn="ctr"/>
              <a:r>
                <a:rPr lang="de-CH" sz="1600" b="1" smtClean="0">
                  <a:solidFill>
                    <a:prstClr val="black"/>
                  </a:solidFill>
                  <a:latin typeface="Arial" panose="020B0604020202020204" pitchFamily="34" charset="0"/>
                  <a:cs typeface="Arial" panose="020B0604020202020204" pitchFamily="34" charset="0"/>
                </a:rPr>
                <a:t>2009:</a:t>
              </a:r>
              <a:r>
                <a:rPr lang="de-CH" sz="2000" smtClean="0">
                  <a:solidFill>
                    <a:prstClr val="black"/>
                  </a:solidFill>
                  <a:latin typeface="Arial" panose="020B0604020202020204" pitchFamily="34" charset="0"/>
                  <a:cs typeface="Arial" panose="020B0604020202020204" pitchFamily="34" charset="0"/>
                </a:rPr>
                <a:t> WGI Outline Approved</a:t>
              </a:r>
              <a:endParaRPr lang="de-CH" sz="2000">
                <a:solidFill>
                  <a:prstClr val="black"/>
                </a:solidFill>
                <a:latin typeface="Arial" panose="020B0604020202020204" pitchFamily="34" charset="0"/>
                <a:cs typeface="Arial" panose="020B0604020202020204" pitchFamily="34" charset="0"/>
              </a:endParaRPr>
            </a:p>
          </p:txBody>
        </p:sp>
      </p:grpSp>
      <p:grpSp>
        <p:nvGrpSpPr>
          <p:cNvPr id="4" name="Group 3"/>
          <p:cNvGrpSpPr/>
          <p:nvPr/>
        </p:nvGrpSpPr>
        <p:grpSpPr>
          <a:xfrm>
            <a:off x="251520" y="3025144"/>
            <a:ext cx="3600400" cy="810000"/>
            <a:chOff x="251520" y="2994408"/>
            <a:chExt cx="3600400" cy="810000"/>
          </a:xfrm>
        </p:grpSpPr>
        <p:sp>
          <p:nvSpPr>
            <p:cNvPr id="25" name="Abgerundetes Rechteck 24"/>
            <p:cNvSpPr/>
            <p:nvPr/>
          </p:nvSpPr>
          <p:spPr>
            <a:xfrm>
              <a:off x="251520" y="2994408"/>
              <a:ext cx="3600400" cy="810000"/>
            </a:xfrm>
            <a:prstGeom prst="roundRect">
              <a:avLst/>
            </a:prstGeom>
            <a:solidFill>
              <a:schemeClr val="tx2">
                <a:lumMod val="40000"/>
                <a:lumOff val="60000"/>
              </a:schemeClr>
            </a:solidFill>
            <a:ln>
              <a:noFill/>
            </a:ln>
            <a:effectLst>
              <a:outerShdw blurRad="635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solidFill>
                  <a:prstClr val="white"/>
                </a:solidFill>
              </a:endParaRPr>
            </a:p>
          </p:txBody>
        </p:sp>
        <p:sp>
          <p:nvSpPr>
            <p:cNvPr id="27" name="Textfeld 26"/>
            <p:cNvSpPr txBox="1"/>
            <p:nvPr/>
          </p:nvSpPr>
          <p:spPr>
            <a:xfrm>
              <a:off x="319515" y="3030097"/>
              <a:ext cx="3464410" cy="707886"/>
            </a:xfrm>
            <a:prstGeom prst="rect">
              <a:avLst/>
            </a:prstGeom>
            <a:noFill/>
          </p:spPr>
          <p:txBody>
            <a:bodyPr wrap="none" rtlCol="0">
              <a:spAutoFit/>
            </a:bodyPr>
            <a:lstStyle/>
            <a:p>
              <a:pPr algn="ctr"/>
              <a:r>
                <a:rPr lang="de-CH" sz="2000" smtClean="0">
                  <a:solidFill>
                    <a:prstClr val="black"/>
                  </a:solidFill>
                  <a:latin typeface="Arial" panose="020B0604020202020204" pitchFamily="34" charset="0"/>
                  <a:cs typeface="Arial" panose="020B0604020202020204" pitchFamily="34" charset="0"/>
                </a:rPr>
                <a:t>14 Chapters</a:t>
              </a:r>
              <a:r>
                <a:rPr lang="de-CH" sz="2000" dirty="0" smtClean="0">
                  <a:solidFill>
                    <a:prstClr val="black"/>
                  </a:solidFill>
                  <a:latin typeface="Arial" panose="020B0604020202020204" pitchFamily="34" charset="0"/>
                  <a:cs typeface="Arial" panose="020B0604020202020204" pitchFamily="34" charset="0"/>
                </a:rPr>
                <a:t/>
              </a:r>
              <a:br>
                <a:rPr lang="de-CH" sz="2000" dirty="0" smtClean="0">
                  <a:solidFill>
                    <a:prstClr val="black"/>
                  </a:solidFill>
                  <a:latin typeface="Arial" panose="020B0604020202020204" pitchFamily="34" charset="0"/>
                  <a:cs typeface="Arial" panose="020B0604020202020204" pitchFamily="34" charset="0"/>
                </a:rPr>
              </a:br>
              <a:r>
                <a:rPr lang="de-CH" sz="2000" dirty="0" smtClean="0">
                  <a:solidFill>
                    <a:prstClr val="black"/>
                  </a:solidFill>
                  <a:latin typeface="Arial" panose="020B0604020202020204" pitchFamily="34" charset="0"/>
                  <a:cs typeface="Arial" panose="020B0604020202020204" pitchFamily="34" charset="0"/>
                </a:rPr>
                <a:t>Atlas of Regional Projections</a:t>
              </a:r>
              <a:endParaRPr lang="de-CH" sz="2000" dirty="0">
                <a:solidFill>
                  <a:prstClr val="black"/>
                </a:solidFill>
                <a:latin typeface="Arial" panose="020B0604020202020204" pitchFamily="34" charset="0"/>
                <a:cs typeface="Arial" panose="020B0604020202020204" pitchFamily="34" charset="0"/>
              </a:endParaRPr>
            </a:p>
          </p:txBody>
        </p:sp>
      </p:grpSp>
      <p:grpSp>
        <p:nvGrpSpPr>
          <p:cNvPr id="5" name="Group 4"/>
          <p:cNvGrpSpPr/>
          <p:nvPr/>
        </p:nvGrpSpPr>
        <p:grpSpPr>
          <a:xfrm>
            <a:off x="251520" y="3969267"/>
            <a:ext cx="3600400" cy="810000"/>
            <a:chOff x="251520" y="3946215"/>
            <a:chExt cx="3600400" cy="810000"/>
          </a:xfrm>
        </p:grpSpPr>
        <p:sp>
          <p:nvSpPr>
            <p:cNvPr id="28" name="Abgerundetes Rechteck 27"/>
            <p:cNvSpPr/>
            <p:nvPr/>
          </p:nvSpPr>
          <p:spPr>
            <a:xfrm>
              <a:off x="251520" y="3946215"/>
              <a:ext cx="3600400" cy="810000"/>
            </a:xfrm>
            <a:prstGeom prst="roundRect">
              <a:avLst/>
            </a:prstGeom>
            <a:solidFill>
              <a:schemeClr val="tx2">
                <a:lumMod val="40000"/>
                <a:lumOff val="60000"/>
                <a:alpha val="80000"/>
              </a:schemeClr>
            </a:solidFill>
            <a:ln>
              <a:noFill/>
            </a:ln>
            <a:effectLst>
              <a:outerShdw blurRad="635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solidFill>
                  <a:prstClr val="white"/>
                </a:solidFill>
              </a:endParaRPr>
            </a:p>
          </p:txBody>
        </p:sp>
        <p:sp>
          <p:nvSpPr>
            <p:cNvPr id="29" name="Textfeld 28"/>
            <p:cNvSpPr txBox="1"/>
            <p:nvPr/>
          </p:nvSpPr>
          <p:spPr>
            <a:xfrm>
              <a:off x="455770" y="3994242"/>
              <a:ext cx="3191900" cy="707886"/>
            </a:xfrm>
            <a:prstGeom prst="rect">
              <a:avLst/>
            </a:prstGeom>
            <a:noFill/>
          </p:spPr>
          <p:txBody>
            <a:bodyPr wrap="none" rtlCol="0">
              <a:spAutoFit/>
            </a:bodyPr>
            <a:lstStyle/>
            <a:p>
              <a:pPr algn="ctr"/>
              <a:r>
                <a:rPr lang="de-CH" sz="2000" smtClean="0">
                  <a:solidFill>
                    <a:prstClr val="black"/>
                  </a:solidFill>
                  <a:latin typeface="Arial" panose="020B0604020202020204" pitchFamily="34" charset="0"/>
                  <a:cs typeface="Arial" panose="020B0604020202020204" pitchFamily="34" charset="0"/>
                </a:rPr>
                <a:t>54,677 Review Comments</a:t>
              </a:r>
              <a:br>
                <a:rPr lang="de-CH" sz="2000" smtClean="0">
                  <a:solidFill>
                    <a:prstClr val="black"/>
                  </a:solidFill>
                  <a:latin typeface="Arial" panose="020B0604020202020204" pitchFamily="34" charset="0"/>
                  <a:cs typeface="Arial" panose="020B0604020202020204" pitchFamily="34" charset="0"/>
                </a:rPr>
              </a:br>
              <a:r>
                <a:rPr lang="de-CH" sz="2000" smtClean="0">
                  <a:solidFill>
                    <a:prstClr val="black"/>
                  </a:solidFill>
                  <a:latin typeface="Arial" panose="020B0604020202020204" pitchFamily="34" charset="0"/>
                  <a:cs typeface="Arial" panose="020B0604020202020204" pitchFamily="34" charset="0"/>
                </a:rPr>
                <a:t>by 1089 Experts</a:t>
              </a:r>
              <a:endParaRPr lang="de-CH" sz="2000">
                <a:solidFill>
                  <a:prstClr val="black"/>
                </a:solidFill>
                <a:latin typeface="Arial" panose="020B0604020202020204" pitchFamily="34" charset="0"/>
                <a:cs typeface="Arial" panose="020B0604020202020204" pitchFamily="34" charset="0"/>
              </a:endParaRPr>
            </a:p>
          </p:txBody>
        </p:sp>
      </p:grpSp>
      <p:grpSp>
        <p:nvGrpSpPr>
          <p:cNvPr id="6" name="Group 5"/>
          <p:cNvGrpSpPr/>
          <p:nvPr/>
        </p:nvGrpSpPr>
        <p:grpSpPr>
          <a:xfrm>
            <a:off x="251520" y="4906636"/>
            <a:ext cx="3600400" cy="811252"/>
            <a:chOff x="251520" y="4882326"/>
            <a:chExt cx="3600400" cy="811252"/>
          </a:xfrm>
        </p:grpSpPr>
        <p:sp>
          <p:nvSpPr>
            <p:cNvPr id="30" name="Abgerundetes Rechteck 29"/>
            <p:cNvSpPr/>
            <p:nvPr/>
          </p:nvSpPr>
          <p:spPr>
            <a:xfrm>
              <a:off x="251520" y="4882326"/>
              <a:ext cx="3600400" cy="811252"/>
            </a:xfrm>
            <a:prstGeom prst="roundRect">
              <a:avLst/>
            </a:prstGeom>
            <a:solidFill>
              <a:schemeClr val="tx2">
                <a:lumMod val="40000"/>
                <a:lumOff val="60000"/>
                <a:alpha val="60000"/>
              </a:schemeClr>
            </a:solidFill>
            <a:ln>
              <a:noFill/>
            </a:ln>
            <a:effectLst>
              <a:outerShdw blurRad="635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solidFill>
                  <a:prstClr val="white"/>
                </a:solidFill>
              </a:endParaRPr>
            </a:p>
          </p:txBody>
        </p:sp>
        <p:sp>
          <p:nvSpPr>
            <p:cNvPr id="31" name="Textfeld 30"/>
            <p:cNvSpPr txBox="1"/>
            <p:nvPr/>
          </p:nvSpPr>
          <p:spPr>
            <a:xfrm>
              <a:off x="385110" y="5070645"/>
              <a:ext cx="3333221" cy="400110"/>
            </a:xfrm>
            <a:prstGeom prst="rect">
              <a:avLst/>
            </a:prstGeom>
            <a:noFill/>
          </p:spPr>
          <p:txBody>
            <a:bodyPr wrap="none" rtlCol="0">
              <a:spAutoFit/>
            </a:bodyPr>
            <a:lstStyle/>
            <a:p>
              <a:pPr algn="ctr"/>
              <a:r>
                <a:rPr lang="de-CH" sz="1600" b="1" smtClean="0">
                  <a:solidFill>
                    <a:prstClr val="black"/>
                  </a:solidFill>
                  <a:latin typeface="Arial" panose="020B0604020202020204" pitchFamily="34" charset="0"/>
                  <a:cs typeface="Arial" panose="020B0604020202020204" pitchFamily="34" charset="0"/>
                </a:rPr>
                <a:t>2010:</a:t>
              </a:r>
              <a:r>
                <a:rPr lang="de-CH" sz="2000" smtClean="0">
                  <a:solidFill>
                    <a:prstClr val="black"/>
                  </a:solidFill>
                  <a:latin typeface="Arial" panose="020B0604020202020204" pitchFamily="34" charset="0"/>
                  <a:cs typeface="Arial" panose="020B0604020202020204" pitchFamily="34" charset="0"/>
                </a:rPr>
                <a:t> 259 Authors Selected</a:t>
              </a:r>
              <a:endParaRPr lang="de-CH" sz="2000">
                <a:solidFill>
                  <a:prstClr val="black"/>
                </a:solidFill>
                <a:latin typeface="Arial" panose="020B0604020202020204" pitchFamily="34" charset="0"/>
                <a:cs typeface="Arial" panose="020B0604020202020204" pitchFamily="34" charset="0"/>
              </a:endParaRPr>
            </a:p>
          </p:txBody>
        </p:sp>
      </p:grpSp>
      <p:grpSp>
        <p:nvGrpSpPr>
          <p:cNvPr id="3" name="Group 2"/>
          <p:cNvGrpSpPr/>
          <p:nvPr/>
        </p:nvGrpSpPr>
        <p:grpSpPr>
          <a:xfrm>
            <a:off x="251520" y="2099268"/>
            <a:ext cx="3600400" cy="810000"/>
            <a:chOff x="251520" y="2060848"/>
            <a:chExt cx="3600400" cy="810000"/>
          </a:xfrm>
        </p:grpSpPr>
        <p:sp>
          <p:nvSpPr>
            <p:cNvPr id="32" name="Abgerundetes Rechteck 31"/>
            <p:cNvSpPr/>
            <p:nvPr/>
          </p:nvSpPr>
          <p:spPr>
            <a:xfrm>
              <a:off x="251520" y="2060848"/>
              <a:ext cx="3600400" cy="810000"/>
            </a:xfrm>
            <a:prstGeom prst="roundRect">
              <a:avLst/>
            </a:prstGeom>
            <a:solidFill>
              <a:schemeClr val="tx2">
                <a:lumMod val="60000"/>
                <a:lumOff val="40000"/>
              </a:schemeClr>
            </a:solidFill>
            <a:ln>
              <a:noFill/>
            </a:ln>
            <a:effectLst>
              <a:outerShdw blurRad="635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solidFill>
                  <a:prstClr val="white"/>
                </a:solidFill>
              </a:endParaRPr>
            </a:p>
          </p:txBody>
        </p:sp>
        <p:sp>
          <p:nvSpPr>
            <p:cNvPr id="33" name="Textfeld 32"/>
            <p:cNvSpPr txBox="1"/>
            <p:nvPr/>
          </p:nvSpPr>
          <p:spPr>
            <a:xfrm>
              <a:off x="428519" y="2111905"/>
              <a:ext cx="3246402" cy="707886"/>
            </a:xfrm>
            <a:prstGeom prst="rect">
              <a:avLst/>
            </a:prstGeom>
            <a:noFill/>
          </p:spPr>
          <p:txBody>
            <a:bodyPr wrap="none" rtlCol="0">
              <a:spAutoFit/>
            </a:bodyPr>
            <a:lstStyle/>
            <a:p>
              <a:pPr algn="ctr"/>
              <a:r>
                <a:rPr lang="de-CH" sz="2000" dirty="0" smtClean="0">
                  <a:solidFill>
                    <a:prstClr val="black"/>
                  </a:solidFill>
                  <a:latin typeface="Arial" panose="020B0604020202020204" pitchFamily="34" charset="0"/>
                  <a:cs typeface="Arial" panose="020B0604020202020204" pitchFamily="34" charset="0"/>
                </a:rPr>
                <a:t>Summary for Policymakers</a:t>
              </a:r>
            </a:p>
            <a:p>
              <a:pPr algn="ctr"/>
              <a:r>
                <a:rPr lang="de-CH" sz="2000" smtClean="0">
                  <a:solidFill>
                    <a:prstClr val="black"/>
                  </a:solidFill>
                  <a:latin typeface="Arial" panose="020B0604020202020204" pitchFamily="34" charset="0"/>
                  <a:cs typeface="Arial" panose="020B0604020202020204" pitchFamily="34" charset="0"/>
                </a:rPr>
                <a:t>ca. 14,000 </a:t>
              </a:r>
              <a:r>
                <a:rPr lang="de-CH" sz="2000" dirty="0" smtClean="0">
                  <a:solidFill>
                    <a:prstClr val="black"/>
                  </a:solidFill>
                  <a:latin typeface="Arial" panose="020B0604020202020204" pitchFamily="34" charset="0"/>
                  <a:cs typeface="Arial" panose="020B0604020202020204" pitchFamily="34" charset="0"/>
                </a:rPr>
                <a:t>Words</a:t>
              </a:r>
              <a:endParaRPr lang="de-CH" sz="2000" dirty="0">
                <a:solidFill>
                  <a:prstClr val="black"/>
                </a:solidFill>
                <a:latin typeface="Arial" panose="020B0604020202020204" pitchFamily="34" charset="0"/>
                <a:cs typeface="Arial" panose="020B0604020202020204" pitchFamily="34" charset="0"/>
              </a:endParaRPr>
            </a:p>
          </p:txBody>
        </p:sp>
      </p:grpSp>
      <p:grpSp>
        <p:nvGrpSpPr>
          <p:cNvPr id="8" name="Group 7"/>
          <p:cNvGrpSpPr/>
          <p:nvPr/>
        </p:nvGrpSpPr>
        <p:grpSpPr>
          <a:xfrm>
            <a:off x="4073292" y="0"/>
            <a:ext cx="5068800" cy="6858000"/>
            <a:chOff x="4073292" y="0"/>
            <a:chExt cx="5068800" cy="6858000"/>
          </a:xfrm>
        </p:grpSpPr>
        <p:pic>
          <p:nvPicPr>
            <p:cNvPr id="23" name="Picture 7"/>
            <p:cNvPicPr>
              <a:picLocks noChangeAspect="1"/>
            </p:cNvPicPr>
            <p:nvPr/>
          </p:nvPicPr>
          <p:blipFill rotWithShape="1">
            <a:blip r:embed="rId3" cstate="print">
              <a:extLst>
                <a:ext uri="{28A0092B-C50C-407E-A947-70E740481C1C}">
                  <a14:useLocalDpi xmlns:a14="http://schemas.microsoft.com/office/drawing/2010/main" val="0"/>
                </a:ext>
              </a:extLst>
            </a:blip>
            <a:srcRect b="10387"/>
            <a:stretch/>
          </p:blipFill>
          <p:spPr>
            <a:xfrm>
              <a:off x="4073292" y="0"/>
              <a:ext cx="5068800" cy="6858000"/>
            </a:xfrm>
            <a:prstGeom prst="rect">
              <a:avLst/>
            </a:prstGeom>
          </p:spPr>
        </p:pic>
        <p:sp>
          <p:nvSpPr>
            <p:cNvPr id="34" name="TextBox 8"/>
            <p:cNvSpPr txBox="1"/>
            <p:nvPr/>
          </p:nvSpPr>
          <p:spPr>
            <a:xfrm>
              <a:off x="4703966" y="6455143"/>
              <a:ext cx="3807453" cy="261610"/>
            </a:xfrm>
            <a:prstGeom prst="rect">
              <a:avLst/>
            </a:prstGeom>
            <a:noFill/>
          </p:spPr>
          <p:txBody>
            <a:bodyPr wrap="none" rtlCol="0">
              <a:spAutoFit/>
            </a:bodyPr>
            <a:lstStyle/>
            <a:p>
              <a:r>
                <a:rPr lang="de-CH" sz="1100" smtClean="0">
                  <a:solidFill>
                    <a:schemeClr val="bg1"/>
                  </a:solidFill>
                  <a:latin typeface="Arial" panose="020B0604020202020204" pitchFamily="34" charset="0"/>
                  <a:cs typeface="Arial" panose="020B0604020202020204" pitchFamily="34" charset="0"/>
                </a:rPr>
                <a:t>3</a:t>
              </a:r>
              <a:r>
                <a:rPr lang="de-CH" sz="1100" baseline="30000" smtClean="0">
                  <a:solidFill>
                    <a:schemeClr val="bg1"/>
                  </a:solidFill>
                  <a:latin typeface="Arial" panose="020B0604020202020204" pitchFamily="34" charset="0"/>
                  <a:cs typeface="Arial" panose="020B0604020202020204" pitchFamily="34" charset="0"/>
                </a:rPr>
                <a:t>rd</a:t>
              </a:r>
              <a:r>
                <a:rPr lang="de-CH" sz="1100" smtClean="0">
                  <a:solidFill>
                    <a:schemeClr val="bg1"/>
                  </a:solidFill>
                  <a:latin typeface="Arial" panose="020B0604020202020204" pitchFamily="34" charset="0"/>
                  <a:cs typeface="Arial" panose="020B0604020202020204" pitchFamily="34" charset="0"/>
                </a:rPr>
                <a:t> Lead Author Meeting, Marrakech, Morocco, April 2012</a:t>
              </a:r>
              <a:endParaRPr lang="en-GB" sz="1100">
                <a:solidFill>
                  <a:schemeClr val="bg1"/>
                </a:solidFill>
                <a:latin typeface="Arial" panose="020B0604020202020204" pitchFamily="34" charset="0"/>
                <a:cs typeface="Arial" panose="020B0604020202020204" pitchFamily="34" charset="0"/>
              </a:endParaRPr>
            </a:p>
          </p:txBody>
        </p:sp>
      </p:grpSp>
      <p:sp>
        <p:nvSpPr>
          <p:cNvPr id="10" name="Slide Number Placeholder 9"/>
          <p:cNvSpPr>
            <a:spLocks noGrp="1"/>
          </p:cNvSpPr>
          <p:nvPr>
            <p:ph type="sldNum" sz="quarter" idx="12"/>
          </p:nvPr>
        </p:nvSpPr>
        <p:spPr/>
        <p:txBody>
          <a:bodyPr/>
          <a:lstStyle/>
          <a:p>
            <a:fld id="{6E2D2B3B-882E-40F3-A32F-6DD516915044}" type="slidenum">
              <a:rPr lang="en-US" smtClean="0"/>
              <a:pPr/>
              <a:t>5</a:t>
            </a:fld>
            <a:endParaRPr lang="en-US"/>
          </a:p>
        </p:txBody>
      </p:sp>
    </p:spTree>
    <p:extLst>
      <p:ext uri="{BB962C8B-B14F-4D97-AF65-F5344CB8AC3E}">
        <p14:creationId xmlns:p14="http://schemas.microsoft.com/office/powerpoint/2010/main" val="2220705229"/>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de-CH" sz="1600" smtClean="0"/>
              <a:t>Figure SPM.6</a:t>
            </a:r>
            <a:r>
              <a:rPr lang="de-CH" smtClean="0"/>
              <a:t/>
            </a:r>
            <a:br>
              <a:rPr lang="de-CH" smtClean="0"/>
            </a:br>
            <a:r>
              <a:rPr lang="en-GB" sz="1200" b="0" smtClean="0">
                <a:latin typeface="Arial" panose="020B0604020202020204" pitchFamily="34" charset="0"/>
                <a:cs typeface="Arial" panose="020B0604020202020204" pitchFamily="34" charset="0"/>
              </a:rPr>
              <a:t>Comparison of observed and simulated climate change</a:t>
            </a:r>
            <a:endParaRPr lang="en-GB" sz="1200" b="0"/>
          </a:p>
        </p:txBody>
      </p:sp>
      <p:grpSp>
        <p:nvGrpSpPr>
          <p:cNvPr id="5" name="Group 4"/>
          <p:cNvGrpSpPr/>
          <p:nvPr/>
        </p:nvGrpSpPr>
        <p:grpSpPr>
          <a:xfrm>
            <a:off x="1176" y="899719"/>
            <a:ext cx="8633130" cy="4876254"/>
            <a:chOff x="251519" y="905896"/>
            <a:chExt cx="8633130" cy="4876254"/>
          </a:xfrm>
        </p:grpSpPr>
        <p:pic>
          <p:nvPicPr>
            <p:cNvPr id="92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19" y="905896"/>
              <a:ext cx="6660000" cy="44181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36649" y="1196690"/>
              <a:ext cx="1548000" cy="12300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36649" y="2669145"/>
              <a:ext cx="1548000" cy="12300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1"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56698" y="4100943"/>
              <a:ext cx="1620000" cy="1235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2"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98306" y="910315"/>
              <a:ext cx="936000" cy="1555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 name="Group 3"/>
            <p:cNvGrpSpPr/>
            <p:nvPr/>
          </p:nvGrpSpPr>
          <p:grpSpPr>
            <a:xfrm>
              <a:off x="1451266" y="5661310"/>
              <a:ext cx="6239613" cy="120840"/>
              <a:chOff x="1427413" y="5661310"/>
              <a:chExt cx="6239613" cy="120840"/>
            </a:xfrm>
          </p:grpSpPr>
          <p:pic>
            <p:nvPicPr>
              <p:cNvPr id="9227" name="Picture 1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427413" y="5672422"/>
                <a:ext cx="3154686" cy="109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8" name="Picture 1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932050" y="5661310"/>
                <a:ext cx="2734976" cy="1207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sp>
        <p:nvSpPr>
          <p:cNvPr id="18" name="TextBox 17"/>
          <p:cNvSpPr txBox="1"/>
          <p:nvPr/>
        </p:nvSpPr>
        <p:spPr>
          <a:xfrm>
            <a:off x="7764347" y="381187"/>
            <a:ext cx="1160057" cy="159462"/>
          </a:xfrm>
          <a:prstGeom prst="rect">
            <a:avLst/>
          </a:prstGeom>
          <a:noFill/>
        </p:spPr>
        <p:txBody>
          <a:bodyPr wrap="none" lIns="18000" tIns="18000" rIns="18000" bIns="18000" rtlCol="0">
            <a:spAutoFit/>
          </a:bodyPr>
          <a:lstStyle/>
          <a:p>
            <a:r>
              <a:rPr lang="de-CH" sz="800" smtClean="0">
                <a:solidFill>
                  <a:schemeClr val="bg1">
                    <a:lumMod val="50000"/>
                  </a:schemeClr>
                </a:solidFill>
                <a:latin typeface="Arial" panose="020B0604020202020204" pitchFamily="34" charset="0"/>
                <a:cs typeface="Arial" panose="020B0604020202020204" pitchFamily="34" charset="0"/>
              </a:rPr>
              <a:t>All Figures © IPCC 2013</a:t>
            </a:r>
            <a:endParaRPr lang="en-GB" sz="800" baseline="0" smtClean="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87399185"/>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de-CH" sz="1600" dirty="0" smtClean="0"/>
              <a:t>Figure SPM.8a,b</a:t>
            </a:r>
            <a:r>
              <a:rPr lang="de-CH" dirty="0" smtClean="0"/>
              <a:t/>
            </a:r>
            <a:br>
              <a:rPr lang="de-CH" dirty="0" smtClean="0"/>
            </a:br>
            <a:r>
              <a:rPr lang="en-GB" sz="1200" b="0" dirty="0">
                <a:latin typeface="Arial" panose="020B0604020202020204" pitchFamily="34" charset="0"/>
                <a:cs typeface="Arial" panose="020B0604020202020204" pitchFamily="34" charset="0"/>
              </a:rPr>
              <a:t>Maps of CMIP5 multi-model mean </a:t>
            </a:r>
            <a:r>
              <a:rPr lang="en-GB" sz="1200" b="0" dirty="0" smtClean="0">
                <a:latin typeface="Arial" panose="020B0604020202020204" pitchFamily="34" charset="0"/>
                <a:cs typeface="Arial" panose="020B0604020202020204" pitchFamily="34" charset="0"/>
              </a:rPr>
              <a:t>results</a:t>
            </a:r>
            <a:endParaRPr lang="en-GB" sz="1200" b="0" dirty="0"/>
          </a:p>
        </p:txBody>
      </p:sp>
      <p:grpSp>
        <p:nvGrpSpPr>
          <p:cNvPr id="2" name="Group 1"/>
          <p:cNvGrpSpPr/>
          <p:nvPr/>
        </p:nvGrpSpPr>
        <p:grpSpPr>
          <a:xfrm>
            <a:off x="557735" y="1130035"/>
            <a:ext cx="6664675" cy="4985600"/>
            <a:chOff x="1235687" y="908648"/>
            <a:chExt cx="6664675" cy="4985600"/>
          </a:xfrm>
        </p:grpSpPr>
        <p:pic>
          <p:nvPicPr>
            <p:cNvPr id="133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35687" y="908648"/>
              <a:ext cx="6660000" cy="2213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40362" y="1220543"/>
              <a:ext cx="6660000" cy="46737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8" name="TextBox 7"/>
          <p:cNvSpPr txBox="1"/>
          <p:nvPr/>
        </p:nvSpPr>
        <p:spPr>
          <a:xfrm>
            <a:off x="7764347" y="381187"/>
            <a:ext cx="1160057" cy="159462"/>
          </a:xfrm>
          <a:prstGeom prst="rect">
            <a:avLst/>
          </a:prstGeom>
          <a:noFill/>
        </p:spPr>
        <p:txBody>
          <a:bodyPr wrap="none" lIns="18000" tIns="18000" rIns="18000" bIns="18000" rtlCol="0">
            <a:spAutoFit/>
          </a:bodyPr>
          <a:lstStyle/>
          <a:p>
            <a:r>
              <a:rPr lang="de-CH" sz="800" smtClean="0">
                <a:solidFill>
                  <a:schemeClr val="bg1">
                    <a:lumMod val="50000"/>
                  </a:schemeClr>
                </a:solidFill>
                <a:latin typeface="Arial" panose="020B0604020202020204" pitchFamily="34" charset="0"/>
                <a:cs typeface="Arial" panose="020B0604020202020204" pitchFamily="34" charset="0"/>
              </a:rPr>
              <a:t>All Figures © IPCC 2013</a:t>
            </a:r>
            <a:endParaRPr lang="en-GB" sz="800" baseline="0" smtClean="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0263655"/>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de-CH" sz="1600" dirty="0" smtClean="0"/>
              <a:t>Figure SPM.8c</a:t>
            </a:r>
            <a:r>
              <a:rPr lang="de-CH" dirty="0" smtClean="0"/>
              <a:t/>
            </a:r>
            <a:br>
              <a:rPr lang="de-CH" dirty="0" smtClean="0"/>
            </a:br>
            <a:r>
              <a:rPr lang="en-GB" sz="1200" b="0" dirty="0">
                <a:latin typeface="Arial" panose="020B0604020202020204" pitchFamily="34" charset="0"/>
                <a:cs typeface="Arial" panose="020B0604020202020204" pitchFamily="34" charset="0"/>
              </a:rPr>
              <a:t>Maps of CMIP5 multi-model mean </a:t>
            </a:r>
            <a:r>
              <a:rPr lang="en-GB" sz="1200" b="0" dirty="0" smtClean="0">
                <a:latin typeface="Arial" panose="020B0604020202020204" pitchFamily="34" charset="0"/>
                <a:cs typeface="Arial" panose="020B0604020202020204" pitchFamily="34" charset="0"/>
              </a:rPr>
              <a:t>results</a:t>
            </a:r>
            <a:endParaRPr lang="en-GB" sz="1200" b="0" dirty="0"/>
          </a:p>
        </p:txBody>
      </p:sp>
      <p:sp>
        <p:nvSpPr>
          <p:cNvPr id="7" name="TextBox 6"/>
          <p:cNvSpPr txBox="1"/>
          <p:nvPr/>
        </p:nvSpPr>
        <p:spPr>
          <a:xfrm>
            <a:off x="7764347" y="381187"/>
            <a:ext cx="1160057" cy="159462"/>
          </a:xfrm>
          <a:prstGeom prst="rect">
            <a:avLst/>
          </a:prstGeom>
          <a:noFill/>
        </p:spPr>
        <p:txBody>
          <a:bodyPr wrap="none" lIns="18000" tIns="18000" rIns="18000" bIns="18000" rtlCol="0">
            <a:spAutoFit/>
          </a:bodyPr>
          <a:lstStyle/>
          <a:p>
            <a:r>
              <a:rPr lang="de-CH" sz="800" smtClean="0">
                <a:solidFill>
                  <a:schemeClr val="bg1">
                    <a:lumMod val="50000"/>
                  </a:schemeClr>
                </a:solidFill>
                <a:latin typeface="Arial" panose="020B0604020202020204" pitchFamily="34" charset="0"/>
                <a:cs typeface="Arial" panose="020B0604020202020204" pitchFamily="34" charset="0"/>
              </a:rPr>
              <a:t>All Figures © IPCC 2013</a:t>
            </a:r>
            <a:endParaRPr lang="en-GB" sz="800" baseline="0" smtClean="0">
              <a:solidFill>
                <a:schemeClr val="bg1">
                  <a:lumMod val="50000"/>
                </a:schemeClr>
              </a:solidFill>
              <a:latin typeface="Arial" panose="020B0604020202020204" pitchFamily="34" charset="0"/>
              <a:cs typeface="Arial" panose="020B0604020202020204"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158" y="2228893"/>
            <a:ext cx="8618400" cy="2389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feld 3"/>
          <p:cNvSpPr txBox="1"/>
          <p:nvPr/>
        </p:nvSpPr>
        <p:spPr>
          <a:xfrm>
            <a:off x="1998690" y="1844780"/>
            <a:ext cx="806884" cy="282573"/>
          </a:xfrm>
          <a:prstGeom prst="rect">
            <a:avLst/>
          </a:prstGeom>
          <a:noFill/>
        </p:spPr>
        <p:txBody>
          <a:bodyPr wrap="none" lIns="18000" tIns="18000" rIns="18000" bIns="18000" rtlCol="0">
            <a:spAutoFit/>
          </a:bodyPr>
          <a:lstStyle/>
          <a:p>
            <a:pPr algn="ctr"/>
            <a:r>
              <a:rPr lang="de-CH" sz="1600" baseline="0" smtClean="0"/>
              <a:t>RCP 2.6</a:t>
            </a:r>
          </a:p>
        </p:txBody>
      </p:sp>
      <p:sp>
        <p:nvSpPr>
          <p:cNvPr id="8" name="Textfeld 7"/>
          <p:cNvSpPr txBox="1"/>
          <p:nvPr/>
        </p:nvSpPr>
        <p:spPr>
          <a:xfrm>
            <a:off x="6554456" y="1844780"/>
            <a:ext cx="806884" cy="282573"/>
          </a:xfrm>
          <a:prstGeom prst="rect">
            <a:avLst/>
          </a:prstGeom>
          <a:noFill/>
        </p:spPr>
        <p:txBody>
          <a:bodyPr wrap="none" lIns="18000" tIns="18000" rIns="18000" bIns="18000" rtlCol="0">
            <a:spAutoFit/>
          </a:bodyPr>
          <a:lstStyle/>
          <a:p>
            <a:r>
              <a:rPr lang="de-CH" sz="1600" baseline="0" smtClean="0"/>
              <a:t>RCP 8.5</a:t>
            </a:r>
          </a:p>
        </p:txBody>
      </p:sp>
    </p:spTree>
    <p:extLst>
      <p:ext uri="{BB962C8B-B14F-4D97-AF65-F5344CB8AC3E}">
        <p14:creationId xmlns:p14="http://schemas.microsoft.com/office/powerpoint/2010/main" val="765007475"/>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de-CH" sz="1600" smtClean="0"/>
              <a:t>Figure SPM.10</a:t>
            </a:r>
            <a:r>
              <a:rPr lang="de-CH" smtClean="0"/>
              <a:t/>
            </a:r>
            <a:br>
              <a:rPr lang="de-CH" smtClean="0"/>
            </a:br>
            <a:r>
              <a:rPr lang="en-GB" sz="1200" b="0" smtClean="0">
                <a:latin typeface="Arial" panose="020B0604020202020204" pitchFamily="34" charset="0"/>
                <a:cs typeface="Arial" panose="020B0604020202020204" pitchFamily="34" charset="0"/>
              </a:rPr>
              <a:t>Temperature increase and cumulative carbon emissions</a:t>
            </a:r>
            <a:endParaRPr lang="en-GB" sz="1200" b="0"/>
          </a:p>
        </p:txBody>
      </p:sp>
      <p:pic>
        <p:nvPicPr>
          <p:cNvPr id="1638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06513" y="903260"/>
            <a:ext cx="6529387" cy="5118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7764347" y="381187"/>
            <a:ext cx="1160057" cy="159462"/>
          </a:xfrm>
          <a:prstGeom prst="rect">
            <a:avLst/>
          </a:prstGeom>
          <a:noFill/>
        </p:spPr>
        <p:txBody>
          <a:bodyPr wrap="none" lIns="18000" tIns="18000" rIns="18000" bIns="18000" rtlCol="0">
            <a:spAutoFit/>
          </a:bodyPr>
          <a:lstStyle/>
          <a:p>
            <a:r>
              <a:rPr lang="de-CH" sz="800" smtClean="0">
                <a:solidFill>
                  <a:schemeClr val="bg1">
                    <a:lumMod val="50000"/>
                  </a:schemeClr>
                </a:solidFill>
                <a:latin typeface="Arial" panose="020B0604020202020204" pitchFamily="34" charset="0"/>
                <a:cs typeface="Arial" panose="020B0604020202020204" pitchFamily="34" charset="0"/>
              </a:rPr>
              <a:t>All Figures © IPCC 2013</a:t>
            </a:r>
            <a:endParaRPr lang="en-GB" sz="800" baseline="0" smtClean="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3625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de-CH" sz="1600">
                <a:solidFill>
                  <a:srgbClr val="000000"/>
                </a:solidFill>
              </a:rPr>
              <a:t>IPCC Assessment Reports since 1990: WGI Contribution</a:t>
            </a:r>
            <a:br>
              <a:rPr lang="de-CH" sz="1600">
                <a:solidFill>
                  <a:srgbClr val="000000"/>
                </a:solidFill>
              </a:rPr>
            </a:br>
            <a:endParaRPr lang="en-GB" sz="1200" b="0"/>
          </a:p>
        </p:txBody>
      </p:sp>
      <p:pic>
        <p:nvPicPr>
          <p:cNvPr id="6" name="Picture 2" descr="C:\Users\stocker\Documents\stocker\ipcc\AR Covers\Cover_ClimateChange199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935" y="908650"/>
            <a:ext cx="1763610" cy="249431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stocker\Documents\stocker\ipcc\AR Covers\Cover_ClimateChange199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55180" y="1058537"/>
            <a:ext cx="2025528" cy="280357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Users\stocker\Documents\stocker\ipcc\AR Covers\Cover_ClimateChange200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55720" y="1274202"/>
            <a:ext cx="2364545" cy="311283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C:\Users\stocker\Documents\stocker\ipcc\AR Covers\Cover_ClimateChange2007.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39940" y="1563258"/>
            <a:ext cx="2595330" cy="343534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11" r="-2759"/>
          <a:stretch/>
        </p:blipFill>
        <p:spPr bwMode="auto">
          <a:xfrm>
            <a:off x="6028242" y="1853774"/>
            <a:ext cx="2941959" cy="3877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feld 8"/>
          <p:cNvSpPr txBox="1"/>
          <p:nvPr/>
        </p:nvSpPr>
        <p:spPr>
          <a:xfrm>
            <a:off x="247935" y="3401256"/>
            <a:ext cx="433896" cy="251795"/>
          </a:xfrm>
          <a:prstGeom prst="rect">
            <a:avLst/>
          </a:prstGeom>
          <a:noFill/>
        </p:spPr>
        <p:txBody>
          <a:bodyPr wrap="none" lIns="18000" tIns="18000" rIns="18000" bIns="18000" rtlCol="0">
            <a:spAutoFit/>
          </a:bodyPr>
          <a:lstStyle/>
          <a:p>
            <a:r>
              <a:rPr lang="de-CH" sz="1400" baseline="0" smtClean="0"/>
              <a:t>1990</a:t>
            </a:r>
          </a:p>
        </p:txBody>
      </p:sp>
      <p:sp>
        <p:nvSpPr>
          <p:cNvPr id="12" name="Textfeld 14"/>
          <p:cNvSpPr txBox="1"/>
          <p:nvPr/>
        </p:nvSpPr>
        <p:spPr>
          <a:xfrm>
            <a:off x="1255180" y="3859994"/>
            <a:ext cx="433896" cy="251795"/>
          </a:xfrm>
          <a:prstGeom prst="rect">
            <a:avLst/>
          </a:prstGeom>
          <a:noFill/>
        </p:spPr>
        <p:txBody>
          <a:bodyPr wrap="none" lIns="18000" tIns="18000" rIns="18000" bIns="18000" rtlCol="0">
            <a:spAutoFit/>
          </a:bodyPr>
          <a:lstStyle/>
          <a:p>
            <a:r>
              <a:rPr lang="de-CH" sz="1400" baseline="0" smtClean="0"/>
              <a:t>1995</a:t>
            </a:r>
          </a:p>
        </p:txBody>
      </p:sp>
      <p:sp>
        <p:nvSpPr>
          <p:cNvPr id="13" name="Textfeld 15"/>
          <p:cNvSpPr txBox="1"/>
          <p:nvPr/>
        </p:nvSpPr>
        <p:spPr>
          <a:xfrm>
            <a:off x="2555720" y="4397214"/>
            <a:ext cx="433896" cy="251795"/>
          </a:xfrm>
          <a:prstGeom prst="rect">
            <a:avLst/>
          </a:prstGeom>
          <a:noFill/>
        </p:spPr>
        <p:txBody>
          <a:bodyPr wrap="none" lIns="18000" tIns="18000" rIns="18000" bIns="18000" rtlCol="0">
            <a:spAutoFit/>
          </a:bodyPr>
          <a:lstStyle/>
          <a:p>
            <a:r>
              <a:rPr lang="de-CH" sz="1400" baseline="0" smtClean="0"/>
              <a:t>2001</a:t>
            </a:r>
          </a:p>
        </p:txBody>
      </p:sp>
      <p:sp>
        <p:nvSpPr>
          <p:cNvPr id="14" name="Textfeld 16"/>
          <p:cNvSpPr txBox="1"/>
          <p:nvPr/>
        </p:nvSpPr>
        <p:spPr>
          <a:xfrm>
            <a:off x="4139940" y="5008294"/>
            <a:ext cx="433896" cy="251795"/>
          </a:xfrm>
          <a:prstGeom prst="rect">
            <a:avLst/>
          </a:prstGeom>
          <a:noFill/>
        </p:spPr>
        <p:txBody>
          <a:bodyPr wrap="none" lIns="18000" tIns="18000" rIns="18000" bIns="18000" rtlCol="0">
            <a:spAutoFit/>
          </a:bodyPr>
          <a:lstStyle/>
          <a:p>
            <a:r>
              <a:rPr lang="de-CH" sz="1400" baseline="0" smtClean="0"/>
              <a:t>2007</a:t>
            </a:r>
          </a:p>
        </p:txBody>
      </p:sp>
      <p:sp>
        <p:nvSpPr>
          <p:cNvPr id="15" name="Textfeld 18"/>
          <p:cNvSpPr txBox="1"/>
          <p:nvPr/>
        </p:nvSpPr>
        <p:spPr>
          <a:xfrm>
            <a:off x="6028242" y="5745502"/>
            <a:ext cx="433896" cy="251795"/>
          </a:xfrm>
          <a:prstGeom prst="rect">
            <a:avLst/>
          </a:prstGeom>
          <a:noFill/>
        </p:spPr>
        <p:txBody>
          <a:bodyPr wrap="none" lIns="18000" tIns="18000" rIns="18000" bIns="18000" rtlCol="0">
            <a:spAutoFit/>
          </a:bodyPr>
          <a:lstStyle/>
          <a:p>
            <a:r>
              <a:rPr lang="de-CH" sz="1400" baseline="0" smtClean="0"/>
              <a:t>2013</a:t>
            </a:r>
          </a:p>
        </p:txBody>
      </p:sp>
    </p:spTree>
    <p:extLst>
      <p:ext uri="{BB962C8B-B14F-4D97-AF65-F5344CB8AC3E}">
        <p14:creationId xmlns:p14="http://schemas.microsoft.com/office/powerpoint/2010/main" val="167251922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4643"/>
            <a:ext cx="7620000" cy="1143000"/>
          </a:xfrm>
        </p:spPr>
        <p:txBody>
          <a:bodyPr/>
          <a:lstStyle/>
          <a:p>
            <a:r>
              <a:rPr lang="en-US" dirty="0" smtClean="0"/>
              <a:t>Class Format	</a:t>
            </a:r>
            <a:endParaRPr lang="en-US" dirty="0"/>
          </a:p>
        </p:txBody>
      </p:sp>
      <p:sp>
        <p:nvSpPr>
          <p:cNvPr id="3" name="Content Placeholder 2"/>
          <p:cNvSpPr>
            <a:spLocks noGrp="1"/>
          </p:cNvSpPr>
          <p:nvPr>
            <p:ph idx="1"/>
          </p:nvPr>
        </p:nvSpPr>
        <p:spPr>
          <a:xfrm>
            <a:off x="457200" y="1600200"/>
            <a:ext cx="8229600" cy="5038436"/>
          </a:xfrm>
        </p:spPr>
        <p:txBody>
          <a:bodyPr>
            <a:normAutofit fontScale="62500" lnSpcReduction="20000"/>
          </a:bodyPr>
          <a:lstStyle/>
          <a:p>
            <a:r>
              <a:rPr lang="en-US" dirty="0" smtClean="0"/>
              <a:t>Students – skim/read the chapter in preparation for that class.  Focus on </a:t>
            </a:r>
            <a:r>
              <a:rPr lang="en-US" i="1" dirty="0" smtClean="0"/>
              <a:t>interesting findings to you.</a:t>
            </a:r>
            <a:r>
              <a:rPr lang="en-US" dirty="0"/>
              <a:t> </a:t>
            </a:r>
            <a:r>
              <a:rPr lang="en-US" dirty="0" smtClean="0"/>
              <a:t>Will take ~2 </a:t>
            </a:r>
            <a:r>
              <a:rPr lang="en-US" dirty="0" err="1" smtClean="0"/>
              <a:t>hrs</a:t>
            </a:r>
            <a:r>
              <a:rPr lang="en-US" dirty="0" smtClean="0"/>
              <a:t>/week.</a:t>
            </a:r>
          </a:p>
          <a:p>
            <a:endParaRPr lang="en-US" dirty="0" smtClean="0"/>
          </a:p>
          <a:p>
            <a:r>
              <a:rPr lang="en-US" dirty="0" smtClean="0"/>
              <a:t>Presenters – </a:t>
            </a:r>
          </a:p>
          <a:p>
            <a:pPr lvl="1"/>
            <a:r>
              <a:rPr lang="en-US" dirty="0" smtClean="0"/>
              <a:t>Read Entire Chapter</a:t>
            </a:r>
          </a:p>
          <a:p>
            <a:pPr lvl="1"/>
            <a:r>
              <a:rPr lang="en-US" dirty="0" smtClean="0"/>
              <a:t>Pick out what to present – of most general interest.</a:t>
            </a:r>
          </a:p>
          <a:p>
            <a:pPr lvl="1"/>
            <a:r>
              <a:rPr lang="en-US" dirty="0" smtClean="0"/>
              <a:t>You will really have to </a:t>
            </a:r>
            <a:r>
              <a:rPr lang="en-US" i="1" dirty="0" smtClean="0"/>
              <a:t>pick and choose!</a:t>
            </a:r>
          </a:p>
          <a:p>
            <a:pPr lvl="1"/>
            <a:r>
              <a:rPr lang="en-US" dirty="0" smtClean="0"/>
              <a:t>Presentation: 30-40 min; Discussion 20-30 min.</a:t>
            </a:r>
            <a:endParaRPr lang="en-US" dirty="0"/>
          </a:p>
          <a:p>
            <a:pPr lvl="1"/>
            <a:r>
              <a:rPr lang="en-US" dirty="0" smtClean="0"/>
              <a:t>May wish to have back-up slides OR stored PDF of the chapter for additional questions.</a:t>
            </a:r>
          </a:p>
          <a:p>
            <a:pPr lvl="1"/>
            <a:endParaRPr lang="en-US" dirty="0" smtClean="0"/>
          </a:p>
          <a:p>
            <a:r>
              <a:rPr lang="en-US" dirty="0" smtClean="0"/>
              <a:t>Driving themes:</a:t>
            </a:r>
          </a:p>
          <a:p>
            <a:pPr lvl="1"/>
            <a:r>
              <a:rPr lang="en-US" dirty="0" smtClean="0"/>
              <a:t>How do new findings affect my interests?</a:t>
            </a:r>
          </a:p>
          <a:p>
            <a:pPr lvl="1"/>
            <a:r>
              <a:rPr lang="en-US" dirty="0" smtClean="0"/>
              <a:t>How will the earth system change on different time scales (decades, centuries)</a:t>
            </a:r>
          </a:p>
          <a:p>
            <a:pPr lvl="1"/>
            <a:r>
              <a:rPr lang="en-US" dirty="0" smtClean="0"/>
              <a:t>How do new findings affect people’s lives over the next 1-2 centuries?</a:t>
            </a:r>
          </a:p>
          <a:p>
            <a:pPr lvl="1"/>
            <a:r>
              <a:rPr lang="en-US" dirty="0" smtClean="0"/>
              <a:t>…?</a:t>
            </a:r>
          </a:p>
        </p:txBody>
      </p:sp>
      <p:sp>
        <p:nvSpPr>
          <p:cNvPr id="5" name="Slide Number Placeholder 4"/>
          <p:cNvSpPr>
            <a:spLocks noGrp="1"/>
          </p:cNvSpPr>
          <p:nvPr>
            <p:ph type="sldNum" sz="quarter" idx="12"/>
          </p:nvPr>
        </p:nvSpPr>
        <p:spPr/>
        <p:txBody>
          <a:bodyPr/>
          <a:lstStyle/>
          <a:p>
            <a:fld id="{6E2D2B3B-882E-40F3-A32F-6DD516915044}" type="slidenum">
              <a:rPr lang="en-US" smtClean="0"/>
              <a:pPr/>
              <a:t>7</a:t>
            </a:fld>
            <a:endParaRPr lang="en-US"/>
          </a:p>
        </p:txBody>
      </p:sp>
    </p:spTree>
    <p:extLst>
      <p:ext uri="{BB962C8B-B14F-4D97-AF65-F5344CB8AC3E}">
        <p14:creationId xmlns:p14="http://schemas.microsoft.com/office/powerpoint/2010/main" val="37188091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Schedule</a:t>
            </a:r>
            <a:endParaRPr lang="en-US" dirty="0"/>
          </a:p>
        </p:txBody>
      </p:sp>
      <p:sp>
        <p:nvSpPr>
          <p:cNvPr id="3" name="Content Placeholder 2"/>
          <p:cNvSpPr>
            <a:spLocks noGrp="1"/>
          </p:cNvSpPr>
          <p:nvPr>
            <p:ph idx="1"/>
          </p:nvPr>
        </p:nvSpPr>
        <p:spPr>
          <a:xfrm>
            <a:off x="296739" y="1600200"/>
            <a:ext cx="8390061" cy="4756150"/>
          </a:xfrm>
        </p:spPr>
        <p:txBody>
          <a:bodyPr>
            <a:normAutofit fontScale="47500" lnSpcReduction="20000"/>
          </a:bodyPr>
          <a:lstStyle/>
          <a:p>
            <a:r>
              <a:rPr lang="en-US" i="1" dirty="0"/>
              <a:t>Date		</a:t>
            </a:r>
            <a:r>
              <a:rPr lang="en-US" i="1" dirty="0" smtClean="0"/>
              <a:t>Content</a:t>
            </a:r>
            <a:r>
              <a:rPr lang="en-US" i="1" dirty="0"/>
              <a:t>					</a:t>
            </a:r>
            <a:r>
              <a:rPr lang="en-US" i="1" dirty="0" smtClean="0"/>
              <a:t>				Leader</a:t>
            </a:r>
            <a:r>
              <a:rPr lang="en-US" i="1" dirty="0"/>
              <a:t>(s)</a:t>
            </a:r>
            <a:endParaRPr lang="en-US" dirty="0"/>
          </a:p>
          <a:p>
            <a:r>
              <a:rPr lang="en-US" dirty="0"/>
              <a:t>Aug 25		</a:t>
            </a:r>
            <a:r>
              <a:rPr lang="en-US" dirty="0" smtClean="0"/>
              <a:t>Intro </a:t>
            </a:r>
            <a:r>
              <a:rPr lang="en-US" dirty="0"/>
              <a:t>+ Chapter 1			</a:t>
            </a:r>
            <a:r>
              <a:rPr lang="en-US" dirty="0" smtClean="0"/>
              <a:t>					O’Dell</a:t>
            </a:r>
            <a:endParaRPr lang="en-US" dirty="0"/>
          </a:p>
          <a:p>
            <a:r>
              <a:rPr lang="en-US" dirty="0"/>
              <a:t>Sep 1		</a:t>
            </a:r>
            <a:r>
              <a:rPr lang="en-US" dirty="0" smtClean="0"/>
              <a:t>Labor </a:t>
            </a:r>
            <a:r>
              <a:rPr lang="en-US" dirty="0"/>
              <a:t>Day / No Class				</a:t>
            </a:r>
          </a:p>
          <a:p>
            <a:r>
              <a:rPr lang="en-US" dirty="0"/>
              <a:t>Sep 8		</a:t>
            </a:r>
            <a:r>
              <a:rPr lang="en-US" dirty="0" smtClean="0"/>
              <a:t>Ch</a:t>
            </a:r>
            <a:r>
              <a:rPr lang="en-US" dirty="0"/>
              <a:t>. 2, Observations: </a:t>
            </a:r>
            <a:r>
              <a:rPr lang="en-US" dirty="0" err="1"/>
              <a:t>Atmosphere&amp;Surface</a:t>
            </a:r>
            <a:r>
              <a:rPr lang="en-US" dirty="0"/>
              <a:t> (96 </a:t>
            </a:r>
            <a:r>
              <a:rPr lang="en-US" dirty="0" err="1"/>
              <a:t>pp</a:t>
            </a:r>
            <a:r>
              <a:rPr lang="en-US" dirty="0" smtClean="0"/>
              <a:t>)			Rob &amp; Andy</a:t>
            </a:r>
            <a:endParaRPr lang="en-US" dirty="0"/>
          </a:p>
          <a:p>
            <a:r>
              <a:rPr lang="en-US" dirty="0"/>
              <a:t>Sep 15		</a:t>
            </a:r>
            <a:r>
              <a:rPr lang="en-US" dirty="0" smtClean="0"/>
              <a:t>Ch</a:t>
            </a:r>
            <a:r>
              <a:rPr lang="en-US" dirty="0"/>
              <a:t>. 3, Observations: Ocean	(62 </a:t>
            </a:r>
            <a:r>
              <a:rPr lang="en-US" dirty="0" err="1"/>
              <a:t>pp</a:t>
            </a:r>
            <a:r>
              <a:rPr lang="en-US" dirty="0"/>
              <a:t>)		</a:t>
            </a:r>
            <a:r>
              <a:rPr lang="en-US" dirty="0" smtClean="0"/>
              <a:t>			Janice</a:t>
            </a:r>
            <a:r>
              <a:rPr lang="en-US" dirty="0"/>
              <a:t>	</a:t>
            </a:r>
          </a:p>
          <a:p>
            <a:r>
              <a:rPr lang="en-US" dirty="0"/>
              <a:t>Sep 22		</a:t>
            </a:r>
            <a:r>
              <a:rPr lang="en-US" dirty="0" smtClean="0"/>
              <a:t>Ch</a:t>
            </a:r>
            <a:r>
              <a:rPr lang="en-US" dirty="0"/>
              <a:t>. 4, Observations: </a:t>
            </a:r>
            <a:r>
              <a:rPr lang="en-US" dirty="0" err="1"/>
              <a:t>Cryosphere</a:t>
            </a:r>
            <a:r>
              <a:rPr lang="en-US" dirty="0"/>
              <a:t> (66 </a:t>
            </a:r>
            <a:r>
              <a:rPr lang="en-US" dirty="0" err="1"/>
              <a:t>pp</a:t>
            </a:r>
            <a:r>
              <a:rPr lang="en-US" dirty="0"/>
              <a:t>)		</a:t>
            </a:r>
            <a:r>
              <a:rPr lang="en-US" dirty="0" smtClean="0"/>
              <a:t>			</a:t>
            </a:r>
            <a:r>
              <a:rPr lang="en-US" dirty="0" err="1" smtClean="0"/>
              <a:t>Veljko</a:t>
            </a:r>
            <a:endParaRPr lang="en-US" dirty="0"/>
          </a:p>
          <a:p>
            <a:r>
              <a:rPr lang="en-US" dirty="0"/>
              <a:t>Sep 29		</a:t>
            </a:r>
            <a:r>
              <a:rPr lang="en-US" dirty="0" smtClean="0"/>
              <a:t>Ch</a:t>
            </a:r>
            <a:r>
              <a:rPr lang="en-US" dirty="0"/>
              <a:t>. 5, </a:t>
            </a:r>
            <a:r>
              <a:rPr lang="en-US" dirty="0" err="1"/>
              <a:t>Paleoclimate</a:t>
            </a:r>
            <a:r>
              <a:rPr lang="en-US" dirty="0"/>
              <a:t> (82 </a:t>
            </a:r>
            <a:r>
              <a:rPr lang="en-US" dirty="0" err="1"/>
              <a:t>pp</a:t>
            </a:r>
            <a:r>
              <a:rPr lang="en-US" dirty="0"/>
              <a:t>)			</a:t>
            </a:r>
            <a:r>
              <a:rPr lang="en-US" dirty="0" smtClean="0"/>
              <a:t>				</a:t>
            </a:r>
            <a:r>
              <a:rPr lang="en-US" dirty="0" err="1" smtClean="0"/>
              <a:t>Zitley</a:t>
            </a:r>
            <a:r>
              <a:rPr lang="en-US" dirty="0"/>
              <a:t> </a:t>
            </a:r>
            <a:r>
              <a:rPr lang="en-US" dirty="0" smtClean="0"/>
              <a:t>&amp; Brody</a:t>
            </a:r>
          </a:p>
          <a:p>
            <a:r>
              <a:rPr lang="en-US" dirty="0" smtClean="0"/>
              <a:t>Oct 6		Ch. 6, Carbon &amp; Biogeochemical Cycles (106 </a:t>
            </a:r>
            <a:r>
              <a:rPr lang="en-US" dirty="0" err="1" smtClean="0"/>
              <a:t>pp</a:t>
            </a:r>
            <a:r>
              <a:rPr lang="en-US" dirty="0" smtClean="0"/>
              <a:t>)			Parker</a:t>
            </a:r>
          </a:p>
          <a:p>
            <a:r>
              <a:rPr lang="en-US" dirty="0" smtClean="0"/>
              <a:t>Oct </a:t>
            </a:r>
            <a:r>
              <a:rPr lang="en-US" dirty="0"/>
              <a:t>13		</a:t>
            </a:r>
            <a:r>
              <a:rPr lang="en-US" dirty="0" smtClean="0"/>
              <a:t>Ch</a:t>
            </a:r>
            <a:r>
              <a:rPr lang="en-US" dirty="0"/>
              <a:t>. 7, Clouds &amp; Aerosols (88 </a:t>
            </a:r>
            <a:r>
              <a:rPr lang="en-US" dirty="0" err="1"/>
              <a:t>pp</a:t>
            </a:r>
            <a:r>
              <a:rPr lang="en-US" dirty="0"/>
              <a:t>)		</a:t>
            </a:r>
            <a:r>
              <a:rPr lang="en-US" dirty="0" smtClean="0"/>
              <a:t>				Ashley &amp; Christina</a:t>
            </a:r>
            <a:endParaRPr lang="en-US" dirty="0"/>
          </a:p>
          <a:p>
            <a:r>
              <a:rPr lang="en-US" dirty="0"/>
              <a:t>Oct 20		</a:t>
            </a:r>
            <a:r>
              <a:rPr lang="en-US" dirty="0" smtClean="0"/>
              <a:t>Ch</a:t>
            </a:r>
            <a:r>
              <a:rPr lang="en-US" dirty="0"/>
              <a:t>. 8, </a:t>
            </a:r>
            <a:r>
              <a:rPr lang="en-US" dirty="0" err="1"/>
              <a:t>Radiative</a:t>
            </a:r>
            <a:r>
              <a:rPr lang="en-US" dirty="0"/>
              <a:t> Forcing (82 </a:t>
            </a:r>
            <a:r>
              <a:rPr lang="en-US" dirty="0" err="1"/>
              <a:t>pp</a:t>
            </a:r>
            <a:r>
              <a:rPr lang="en-US" dirty="0"/>
              <a:t>)		</a:t>
            </a:r>
            <a:r>
              <a:rPr lang="en-US" dirty="0" smtClean="0"/>
              <a:t>				Dave D &amp; </a:t>
            </a:r>
            <a:r>
              <a:rPr lang="en-US" dirty="0" err="1" smtClean="0"/>
              <a:t>Jianbo</a:t>
            </a:r>
            <a:endParaRPr lang="en-US" dirty="0"/>
          </a:p>
          <a:p>
            <a:r>
              <a:rPr lang="en-US" dirty="0"/>
              <a:t>Oct 27		</a:t>
            </a:r>
            <a:r>
              <a:rPr lang="en-US" dirty="0" smtClean="0"/>
              <a:t>Ch</a:t>
            </a:r>
            <a:r>
              <a:rPr lang="en-US" dirty="0"/>
              <a:t>. 9, Evaluation of Climate Models (126 </a:t>
            </a:r>
            <a:r>
              <a:rPr lang="en-US" dirty="0" err="1"/>
              <a:t>pp</a:t>
            </a:r>
            <a:r>
              <a:rPr lang="en-US" dirty="0"/>
              <a:t>)		</a:t>
            </a:r>
            <a:r>
              <a:rPr lang="en-US" dirty="0" smtClean="0"/>
              <a:t>		Todd </a:t>
            </a:r>
            <a:r>
              <a:rPr lang="en-US" dirty="0" smtClean="0"/>
              <a:t>&amp; </a:t>
            </a:r>
            <a:r>
              <a:rPr lang="en-US" dirty="0" smtClean="0"/>
              <a:t>Brandon</a:t>
            </a:r>
            <a:endParaRPr lang="en-US" dirty="0"/>
          </a:p>
          <a:p>
            <a:r>
              <a:rPr lang="en-US" dirty="0"/>
              <a:t>Nov 3		</a:t>
            </a:r>
            <a:r>
              <a:rPr lang="en-US" dirty="0" smtClean="0"/>
              <a:t>Ch</a:t>
            </a:r>
            <a:r>
              <a:rPr lang="en-US" dirty="0"/>
              <a:t>. 10, Detection &amp; Attribution of CC (86 </a:t>
            </a:r>
            <a:r>
              <a:rPr lang="en-US" dirty="0" err="1"/>
              <a:t>pp</a:t>
            </a:r>
            <a:r>
              <a:rPr lang="en-US" dirty="0"/>
              <a:t>)		</a:t>
            </a:r>
            <a:r>
              <a:rPr lang="en-US" dirty="0" smtClean="0"/>
              <a:t>		Brian C. </a:t>
            </a:r>
            <a:r>
              <a:rPr lang="en-US" dirty="0" smtClean="0"/>
              <a:t>&amp; </a:t>
            </a:r>
            <a:r>
              <a:rPr lang="en-US" dirty="0" smtClean="0"/>
              <a:t>Sam</a:t>
            </a:r>
            <a:endParaRPr lang="en-US" dirty="0"/>
          </a:p>
          <a:p>
            <a:r>
              <a:rPr lang="en-US" dirty="0"/>
              <a:t>Nov 10		</a:t>
            </a:r>
            <a:r>
              <a:rPr lang="en-US" dirty="0" smtClean="0"/>
              <a:t>Ch</a:t>
            </a:r>
            <a:r>
              <a:rPr lang="en-US" dirty="0"/>
              <a:t>. 11, Near-term Climate Change Projections (76 </a:t>
            </a:r>
            <a:r>
              <a:rPr lang="en-US" dirty="0" err="1"/>
              <a:t>pp</a:t>
            </a:r>
            <a:r>
              <a:rPr lang="en-US" dirty="0"/>
              <a:t>)	</a:t>
            </a:r>
            <a:r>
              <a:rPr lang="en-US" dirty="0" smtClean="0"/>
              <a:t>	Peter M.</a:t>
            </a:r>
            <a:endParaRPr lang="en-US" dirty="0"/>
          </a:p>
          <a:p>
            <a:r>
              <a:rPr lang="en-US" dirty="0"/>
              <a:t>Nov 17		</a:t>
            </a:r>
            <a:r>
              <a:rPr lang="en-US" dirty="0" smtClean="0"/>
              <a:t>Ch</a:t>
            </a:r>
            <a:r>
              <a:rPr lang="en-US" dirty="0"/>
              <a:t>. 12, Long-term Climate Change Projections (108 </a:t>
            </a:r>
            <a:r>
              <a:rPr lang="en-US" dirty="0" err="1"/>
              <a:t>pp</a:t>
            </a:r>
            <a:r>
              <a:rPr lang="en-US" dirty="0"/>
              <a:t>)	</a:t>
            </a:r>
            <a:r>
              <a:rPr lang="en-US" dirty="0" smtClean="0"/>
              <a:t>	Marie M &amp; Bryan M</a:t>
            </a:r>
            <a:endParaRPr lang="en-US" dirty="0"/>
          </a:p>
          <a:p>
            <a:r>
              <a:rPr lang="en-US" dirty="0" smtClean="0"/>
              <a:t>Dec 1</a:t>
            </a:r>
            <a:r>
              <a:rPr lang="en-US" dirty="0"/>
              <a:t>		</a:t>
            </a:r>
            <a:r>
              <a:rPr lang="en-US" dirty="0" smtClean="0"/>
              <a:t>Ch</a:t>
            </a:r>
            <a:r>
              <a:rPr lang="en-US" dirty="0"/>
              <a:t>. 13, Sea Level Change (80 </a:t>
            </a:r>
            <a:r>
              <a:rPr lang="en-US" dirty="0" err="1"/>
              <a:t>pp</a:t>
            </a:r>
            <a:r>
              <a:rPr lang="en-US" dirty="0"/>
              <a:t>)			</a:t>
            </a:r>
            <a:r>
              <a:rPr lang="en-US" dirty="0" smtClean="0"/>
              <a:t>			Pat Keys</a:t>
            </a:r>
            <a:endParaRPr lang="en-US" dirty="0"/>
          </a:p>
          <a:p>
            <a:r>
              <a:rPr lang="en-US" dirty="0"/>
              <a:t>Dec 8		</a:t>
            </a:r>
            <a:r>
              <a:rPr lang="en-US" dirty="0" smtClean="0"/>
              <a:t>Ch</a:t>
            </a:r>
            <a:r>
              <a:rPr lang="en-US" dirty="0"/>
              <a:t>. 14, Phenomena &amp; Regional Climate Change (94 </a:t>
            </a:r>
            <a:r>
              <a:rPr lang="en-US" dirty="0" err="1"/>
              <a:t>pp</a:t>
            </a:r>
            <a:r>
              <a:rPr lang="en-US" dirty="0"/>
              <a:t>) 	</a:t>
            </a:r>
            <a:r>
              <a:rPr lang="en-US" dirty="0" smtClean="0"/>
              <a:t>	Amanda</a:t>
            </a:r>
            <a:endParaRPr lang="en-US" dirty="0"/>
          </a:p>
          <a:p>
            <a:r>
              <a:rPr lang="en-US" dirty="0" smtClean="0"/>
              <a:t>Finals </a:t>
            </a:r>
            <a:r>
              <a:rPr lang="en-US" dirty="0"/>
              <a:t>Week	</a:t>
            </a:r>
            <a:r>
              <a:rPr lang="en-US" dirty="0" smtClean="0"/>
              <a:t>AGU </a:t>
            </a:r>
            <a:r>
              <a:rPr lang="en-US" dirty="0"/>
              <a:t>– No Class</a:t>
            </a:r>
          </a:p>
          <a:p>
            <a:pPr marL="114300" indent="0">
              <a:buNone/>
            </a:pPr>
            <a:endParaRPr lang="en-US" dirty="0"/>
          </a:p>
        </p:txBody>
      </p:sp>
      <p:sp>
        <p:nvSpPr>
          <p:cNvPr id="5" name="Slide Number Placeholder 4"/>
          <p:cNvSpPr>
            <a:spLocks noGrp="1"/>
          </p:cNvSpPr>
          <p:nvPr>
            <p:ph type="sldNum" sz="quarter" idx="12"/>
          </p:nvPr>
        </p:nvSpPr>
        <p:spPr/>
        <p:txBody>
          <a:bodyPr/>
          <a:lstStyle/>
          <a:p>
            <a:fld id="{6E2D2B3B-882E-40F3-A32F-6DD516915044}" type="slidenum">
              <a:rPr lang="en-US" smtClean="0"/>
              <a:pPr/>
              <a:t>8</a:t>
            </a:fld>
            <a:endParaRPr lang="en-US"/>
          </a:p>
        </p:txBody>
      </p:sp>
    </p:spTree>
    <p:extLst>
      <p:ext uri="{BB962C8B-B14F-4D97-AF65-F5344CB8AC3E}">
        <p14:creationId xmlns:p14="http://schemas.microsoft.com/office/powerpoint/2010/main" val="9188242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4-08-25 at 10.41.2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112" y="594376"/>
            <a:ext cx="7642476" cy="6263624"/>
          </a:xfrm>
          <a:prstGeom prst="rect">
            <a:avLst/>
          </a:prstGeom>
        </p:spPr>
      </p:pic>
      <p:sp>
        <p:nvSpPr>
          <p:cNvPr id="2" name="Title 1"/>
          <p:cNvSpPr>
            <a:spLocks noGrp="1"/>
          </p:cNvSpPr>
          <p:nvPr>
            <p:ph type="title"/>
          </p:nvPr>
        </p:nvSpPr>
        <p:spPr>
          <a:xfrm>
            <a:off x="250825" y="59726"/>
            <a:ext cx="8642350" cy="792000"/>
          </a:xfrm>
        </p:spPr>
        <p:txBody>
          <a:bodyPr/>
          <a:lstStyle/>
          <a:p>
            <a:pPr algn="ctr"/>
            <a:r>
              <a:rPr lang="en-US" sz="3200" dirty="0" smtClean="0"/>
              <a:t>Main Drivers of Climate Change</a:t>
            </a:r>
            <a:endParaRPr lang="en-US" sz="3200" dirty="0"/>
          </a:p>
        </p:txBody>
      </p:sp>
    </p:spTree>
    <p:extLst>
      <p:ext uri="{BB962C8B-B14F-4D97-AF65-F5344CB8AC3E}">
        <p14:creationId xmlns:p14="http://schemas.microsoft.com/office/powerpoint/2010/main" val="36589624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883</TotalTime>
  <Words>5222</Words>
  <Application>Microsoft Macintosh PowerPoint</Application>
  <PresentationFormat>On-screen Show (4:3)</PresentationFormat>
  <Paragraphs>258</Paragraphs>
  <Slides>53</Slides>
  <Notes>26</Notes>
  <HiddenSlides>0</HiddenSlides>
  <MMClips>0</MMClips>
  <ScaleCrop>false</ScaleCrop>
  <HeadingPairs>
    <vt:vector size="4" baseType="variant">
      <vt:variant>
        <vt:lpstr>Theme</vt:lpstr>
      </vt:variant>
      <vt:variant>
        <vt:i4>1</vt:i4>
      </vt:variant>
      <vt:variant>
        <vt:lpstr>Slide Titles</vt:lpstr>
      </vt:variant>
      <vt:variant>
        <vt:i4>53</vt:i4>
      </vt:variant>
    </vt:vector>
  </HeadingPairs>
  <TitlesOfParts>
    <vt:vector size="54" baseType="lpstr">
      <vt:lpstr>Office Theme</vt:lpstr>
      <vt:lpstr>AT786 – Game plan &amp; Overview</vt:lpstr>
      <vt:lpstr>Overview for today</vt:lpstr>
      <vt:lpstr>IPCC Working Groups</vt:lpstr>
      <vt:lpstr>IPCC Working Groups</vt:lpstr>
      <vt:lpstr>PowerPoint Presentation</vt:lpstr>
      <vt:lpstr>IPCC Assessment Reports since 1990: WGI Contribution </vt:lpstr>
      <vt:lpstr>Class Format </vt:lpstr>
      <vt:lpstr>Schedule</vt:lpstr>
      <vt:lpstr>Main Drivers of Climate Change</vt:lpstr>
      <vt:lpstr>Feedbacks in the Climate system: Can be positive or negative. (Overall they are positive )</vt:lpstr>
      <vt:lpstr>Multiple Lines of Evidence of Climate Change</vt:lpstr>
      <vt:lpstr>Observations of Current Climate Changes</vt:lpstr>
      <vt:lpstr>Treatment of Uncertainty</vt:lpstr>
      <vt:lpstr>PowerPoint Presentation</vt:lpstr>
      <vt:lpstr>Better Measurement Capabilities</vt:lpstr>
      <vt:lpstr>Better  Modeling Capabilities</vt:lpstr>
      <vt:lpstr>Increasing resolution allows better representation of processes (Parameterize Less)</vt:lpstr>
      <vt:lpstr>Changing Emissions Scenarios</vt:lpstr>
      <vt:lpstr>PowerPoint Presentation</vt:lpstr>
      <vt:lpstr>RCP Forcing Trajectories</vt:lpstr>
      <vt:lpstr>CO2-equivalent Trajectories</vt:lpstr>
      <vt:lpstr>Atmospheric Air Pollutants Trajectories</vt:lpstr>
      <vt:lpstr>PowerPoint Presentation</vt:lpstr>
      <vt:lpstr>PowerPoint Presentation</vt:lpstr>
      <vt:lpstr>PowerPoint Presentation</vt:lpstr>
      <vt:lpstr>PowerPoint Presentation</vt:lpstr>
      <vt:lpstr>Figure SPM.6 Comparison of observed and simulated climate change</vt:lpstr>
      <vt:lpstr>Annual mean Arctic summer sea 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Figure SPM.8c Maps of CMIP5 multi-model mean results</vt:lpstr>
      <vt:lpstr>PowerPoint Presentation</vt:lpstr>
      <vt:lpstr>PowerPoint Presentation</vt:lpstr>
      <vt:lpstr>Observed Changes in the Climate System (1/2)</vt:lpstr>
      <vt:lpstr>Observed Changes in the Climate System (2/2)</vt:lpstr>
      <vt:lpstr>Understanding the Climate System and its Recent Changes (1/1)</vt:lpstr>
      <vt:lpstr>Future Global and Regional Climate Change (1/2)</vt:lpstr>
      <vt:lpstr>Future Global and Regional Climate Change (2/2)</vt:lpstr>
      <vt:lpstr>PowerPoint Presentation</vt:lpstr>
      <vt:lpstr>Figure SPM.1a Observed globally averaged combined land and ocean surface temperature anomaly 1850-2012</vt:lpstr>
      <vt:lpstr>Figure SPM.1b Observed change in surface temperature 1901-2012</vt:lpstr>
      <vt:lpstr>Figure SPM.3 Multiple observed indicators of a changing global climate</vt:lpstr>
      <vt:lpstr>Figure SPM.6 Comparison of observed and simulated climate change</vt:lpstr>
      <vt:lpstr>Figure SPM.8a,b Maps of CMIP5 multi-model mean results</vt:lpstr>
      <vt:lpstr>Figure SPM.8c Maps of CMIP5 multi-model mean results</vt:lpstr>
      <vt:lpstr>Figure SPM.10 Temperature increase and cumulative carbon emissions</vt:lpstr>
    </vt:vector>
  </TitlesOfParts>
  <Company>Colorado State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AT786 – Game plan &amp; Overview</dc:title>
  <dc:creator>Chris O'Dell</dc:creator>
  <cp:lastModifiedBy>Chris O'Dell</cp:lastModifiedBy>
  <cp:revision>35</cp:revision>
  <dcterms:created xsi:type="dcterms:W3CDTF">2014-08-24T20:45:50Z</dcterms:created>
  <dcterms:modified xsi:type="dcterms:W3CDTF">2014-09-03T20:24:55Z</dcterms:modified>
</cp:coreProperties>
</file>