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70" r:id="rId5"/>
    <p:sldId id="259" r:id="rId6"/>
    <p:sldId id="271" r:id="rId7"/>
    <p:sldId id="314" r:id="rId8"/>
    <p:sldId id="260" r:id="rId9"/>
    <p:sldId id="262" r:id="rId10"/>
    <p:sldId id="263" r:id="rId11"/>
    <p:sldId id="264" r:id="rId12"/>
    <p:sldId id="267" r:id="rId13"/>
    <p:sldId id="272" r:id="rId14"/>
    <p:sldId id="269" r:id="rId15"/>
    <p:sldId id="311" r:id="rId16"/>
    <p:sldId id="274" r:id="rId17"/>
    <p:sldId id="273" r:id="rId18"/>
    <p:sldId id="275" r:id="rId19"/>
    <p:sldId id="304" r:id="rId20"/>
    <p:sldId id="265" r:id="rId21"/>
    <p:sldId id="276" r:id="rId22"/>
    <p:sldId id="278" r:id="rId23"/>
    <p:sldId id="280" r:id="rId24"/>
    <p:sldId id="281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2" r:id="rId33"/>
    <p:sldId id="293" r:id="rId34"/>
    <p:sldId id="294" r:id="rId35"/>
    <p:sldId id="295" r:id="rId36"/>
    <p:sldId id="297" r:id="rId37"/>
    <p:sldId id="296" r:id="rId38"/>
    <p:sldId id="298" r:id="rId39"/>
    <p:sldId id="299" r:id="rId40"/>
    <p:sldId id="300" r:id="rId41"/>
    <p:sldId id="301" r:id="rId42"/>
    <p:sldId id="303" r:id="rId43"/>
    <p:sldId id="302" r:id="rId44"/>
    <p:sldId id="306" r:id="rId45"/>
    <p:sldId id="307" r:id="rId46"/>
    <p:sldId id="308" r:id="rId47"/>
    <p:sldId id="305" r:id="rId48"/>
    <p:sldId id="309" r:id="rId49"/>
    <p:sldId id="310" r:id="rId50"/>
    <p:sldId id="313" r:id="rId51"/>
    <p:sldId id="312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5D7867-0F8C-C743-872C-35C57E598845}">
          <p14:sldIdLst>
            <p14:sldId id="256"/>
            <p14:sldId id="257"/>
            <p14:sldId id="258"/>
            <p14:sldId id="270"/>
            <p14:sldId id="259"/>
            <p14:sldId id="271"/>
          </p14:sldIdLst>
        </p14:section>
        <p14:section name="Predictability" id="{2E72D75A-B933-3640-A410-FCC48E7406D8}">
          <p14:sldIdLst>
            <p14:sldId id="314"/>
            <p14:sldId id="260"/>
            <p14:sldId id="262"/>
            <p14:sldId id="263"/>
            <p14:sldId id="264"/>
            <p14:sldId id="267"/>
            <p14:sldId id="272"/>
            <p14:sldId id="269"/>
          </p14:sldIdLst>
        </p14:section>
        <p14:section name="Untitled Section" id="{6A05FF80-268D-414F-B963-14F9DACB879F}">
          <p14:sldIdLst/>
        </p14:section>
        <p14:section name="Near-Term Projections" id="{24DA6135-D735-9546-8A58-8DCF16E8E657}">
          <p14:sldIdLst>
            <p14:sldId id="311"/>
            <p14:sldId id="274"/>
            <p14:sldId id="273"/>
            <p14:sldId id="275"/>
            <p14:sldId id="304"/>
            <p14:sldId id="265"/>
            <p14:sldId id="276"/>
            <p14:sldId id="278"/>
            <p14:sldId id="280"/>
            <p14:sldId id="281"/>
            <p14:sldId id="284"/>
            <p14:sldId id="285"/>
            <p14:sldId id="286"/>
            <p14:sldId id="287"/>
            <p14:sldId id="288"/>
            <p14:sldId id="289"/>
            <p14:sldId id="290"/>
          </p14:sldIdLst>
        </p14:section>
        <p14:section name="Ocean" id="{DB0F01AE-CF27-6249-A962-D7CA694FF262}">
          <p14:sldIdLst>
            <p14:sldId id="292"/>
            <p14:sldId id="293"/>
            <p14:sldId id="294"/>
            <p14:sldId id="295"/>
          </p14:sldIdLst>
        </p14:section>
        <p14:section name="Cryosphere" id="{C7044B97-69CE-7D4E-96CC-C448555F738F}">
          <p14:sldIdLst>
            <p14:sldId id="297"/>
            <p14:sldId id="296"/>
            <p14:sldId id="298"/>
          </p14:sldIdLst>
        </p14:section>
        <p14:section name="Atmospheric Composition" id="{3A8D62B3-16D3-0943-98B4-361227FACBE7}">
          <p14:sldIdLst>
            <p14:sldId id="299"/>
            <p14:sldId id="300"/>
            <p14:sldId id="301"/>
            <p14:sldId id="303"/>
            <p14:sldId id="302"/>
            <p14:sldId id="306"/>
            <p14:sldId id="307"/>
            <p14:sldId id="308"/>
            <p14:sldId id="305"/>
            <p14:sldId id="309"/>
            <p14:sldId id="310"/>
            <p14:sldId id="313"/>
            <p14:sldId id="31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93" autoAdjust="0"/>
    <p:restoredTop sz="94660"/>
  </p:normalViewPr>
  <p:slideViewPr>
    <p:cSldViewPr snapToGrid="0" snapToObjects="1">
      <p:cViewPr>
        <p:scale>
          <a:sx n="66" d="100"/>
          <a:sy n="66" d="100"/>
        </p:scale>
        <p:origin x="-1080" y="-276"/>
      </p:cViewPr>
      <p:guideLst>
        <p:guide orient="horz" pos="2048"/>
        <p:guide pos="28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49D47-57A1-A24B-9B62-80DE7D568BA1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81202-9D27-4E4A-9E41-D94F9A6F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5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Purple</a:t>
            </a:r>
            <a:r>
              <a:rPr lang="en-US" baseline="0" dirty="0" smtClean="0"/>
              <a:t> – prediction / uncertainty increases with time</a:t>
            </a:r>
          </a:p>
          <a:p>
            <a:r>
              <a:rPr lang="en-US" baseline="0" dirty="0" smtClean="0"/>
              <a:t>Red – projection – </a:t>
            </a:r>
            <a:r>
              <a:rPr lang="en-US" baseline="0" dirty="0" err="1" smtClean="0"/>
              <a:t>unitialized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unitialized</a:t>
            </a:r>
            <a:r>
              <a:rPr lang="en-US" baseline="0" dirty="0" smtClean="0"/>
              <a:t> – started from historic simulations from pre-industrial times)</a:t>
            </a:r>
          </a:p>
          <a:p>
            <a:r>
              <a:rPr lang="en-US" baseline="0" dirty="0" smtClean="0"/>
              <a:t>After time, lose predictability associated with initial values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81202-9D27-4E4A-9E41-D94F9A6F9E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31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User-defined choice of variable, space, time</a:t>
            </a:r>
            <a:r>
              <a:rPr lang="en-US" baseline="0" dirty="0" smtClean="0"/>
              <a:t>-scale, baseline, threshold of emergence, models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81202-9D27-4E4A-9E41-D94F9A6F9E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24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Despite low confidence of walker Circulation, they say</a:t>
            </a:r>
            <a:r>
              <a:rPr lang="en-US" baseline="0" dirty="0" smtClean="0"/>
              <a:t> have medium confidence in weakening of equatorial Pacific circulation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81202-9D27-4E4A-9E41-D94F9A6F9E7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09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Despite low confidence of walker Circulation, they say</a:t>
            </a:r>
            <a:r>
              <a:rPr lang="en-US" baseline="0" dirty="0" smtClean="0"/>
              <a:t> have medium confidence in weakening of equatorial Pacific circulation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81202-9D27-4E4A-9E41-D94F9A6F9E7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09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Despite low confidence of walker Circulation, they say</a:t>
            </a:r>
            <a:r>
              <a:rPr lang="en-US" baseline="0" dirty="0" smtClean="0"/>
              <a:t> have medium confidence in weakening of equatorial Pacific circulation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81202-9D27-4E4A-9E41-D94F9A6F9E7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09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Green dashed bar shows summer only range from one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81202-9D27-4E4A-9E41-D94F9A6F9E7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31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Small errors in initial conditions and run</a:t>
            </a:r>
          </a:p>
          <a:p>
            <a:pPr lvl="1"/>
            <a:r>
              <a:rPr lang="en-US" dirty="0" smtClean="0"/>
              <a:t>Statistical analysis on observations or model output</a:t>
            </a:r>
          </a:p>
          <a:p>
            <a:pPr lvl="1"/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Literature Review (p962) of different regions and variables and relatively predictability scales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81202-9D27-4E4A-9E41-D94F9A6F9E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54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Small errors in initial conditions and run</a:t>
            </a:r>
          </a:p>
          <a:p>
            <a:pPr lvl="1"/>
            <a:r>
              <a:rPr lang="en-US" dirty="0" smtClean="0"/>
              <a:t>Statistical analysis on observations or model output</a:t>
            </a:r>
          </a:p>
          <a:p>
            <a:pPr lvl="1"/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Literature Review (p962) of different regions and variables and relatively predictability scales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81202-9D27-4E4A-9E41-D94F9A6F9E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54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Ensemble Analysis – predicts</a:t>
            </a:r>
            <a:r>
              <a:rPr lang="en-US" baseline="0" dirty="0" smtClean="0"/>
              <a:t> changes 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81202-9D27-4E4A-9E41-D94F9A6F9E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56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Root Mean Square Skill Score – RMSE</a:t>
            </a:r>
            <a:r>
              <a:rPr lang="en-US" baseline="0" dirty="0" smtClean="0"/>
              <a:t> of prediction compared to RMSE of climatology, such that a higher value represents more skillful than a climatology</a:t>
            </a:r>
            <a:br>
              <a:rPr lang="en-US" baseline="0" dirty="0" smtClean="0"/>
            </a:br>
            <a:r>
              <a:rPr lang="en-US" dirty="0" smtClean="0"/>
              <a:t>RMSE INIT / RMSE </a:t>
            </a:r>
            <a:r>
              <a:rPr lang="en-US" dirty="0" err="1" smtClean="0"/>
              <a:t>NoINIT</a:t>
            </a:r>
            <a:r>
              <a:rPr lang="en-US" baseline="0" dirty="0" smtClean="0"/>
              <a:t> – close to zero means </a:t>
            </a:r>
            <a:r>
              <a:rPr lang="en-US" baseline="0" dirty="0" err="1" smtClean="0"/>
              <a:t>initalizing</a:t>
            </a:r>
            <a:r>
              <a:rPr lang="en-US" baseline="0" dirty="0" smtClean="0"/>
              <a:t> model with observations improves prediction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81202-9D27-4E4A-9E41-D94F9A6F9E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04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81202-9D27-4E4A-9E41-D94F9A6F9E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37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Values close to 1, mean a well-calibrated</a:t>
            </a:r>
            <a:r>
              <a:rPr lang="en-US" baseline="0" dirty="0" smtClean="0"/>
              <a:t>/ reliable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81202-9D27-4E4A-9E41-D94F9A6F9E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24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is temperature</a:t>
            </a:r>
            <a:r>
              <a:rPr lang="en-US" baseline="0" dirty="0" smtClean="0"/>
              <a:t> projections</a:t>
            </a:r>
          </a:p>
          <a:p>
            <a:r>
              <a:rPr lang="en-US" baseline="0" dirty="0" smtClean="0"/>
              <a:t>Middle is temperature projections overlaid with tests where models where </a:t>
            </a:r>
            <a:r>
              <a:rPr lang="en-US" baseline="0" dirty="0" err="1" smtClean="0"/>
              <a:t>intiialized</a:t>
            </a:r>
            <a:r>
              <a:rPr lang="en-US" baseline="0" dirty="0" smtClean="0"/>
              <a:t> in 2006 and 2011 with observations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81202-9D27-4E4A-9E41-D94F9A6F9E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24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devaition</a:t>
            </a:r>
            <a:r>
              <a:rPr lang="en-US" baseline="0" dirty="0" smtClean="0"/>
              <a:t> measures internal variability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81202-9D27-4E4A-9E41-D94F9A6F9E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24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8BFE-FF65-BD4E-AAAE-D80C8BC9DA4D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2472-E122-6349-8998-397584540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2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8BFE-FF65-BD4E-AAAE-D80C8BC9DA4D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2472-E122-6349-8998-397584540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314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222"/>
            <a:ext cx="8229600" cy="495494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  <a:lvl2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2pPr>
            <a:lvl3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3pPr>
            <a:lvl4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4pPr>
            <a:lvl5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9436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fld id="{B5DF8BFE-FF65-BD4E-AAAE-D80C8BC9DA4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94360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9436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fld id="{079B2472-E122-6349-8998-3975845407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79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Predictability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8BFE-FF65-BD4E-AAAE-D80C8BC9DA4D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2472-E122-6349-8998-397584540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9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314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222"/>
            <a:ext cx="8229600" cy="495494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  <a:lvl2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2pPr>
            <a:lvl3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3pPr>
            <a:lvl4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4pPr>
            <a:lvl5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9436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fld id="{B5DF8BFE-FF65-BD4E-AAAE-D80C8BC9DA4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94360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9436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fld id="{079B2472-E122-6349-8998-3975845407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19810" y="6395496"/>
            <a:ext cx="1382888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 cmpd="sng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Introduction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802698" y="6395496"/>
            <a:ext cx="1382888" cy="307777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Predictability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185586" y="6395496"/>
            <a:ext cx="1382888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 cmpd="sng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Temperature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568474" y="6395496"/>
            <a:ext cx="1382888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 cmpd="sng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Ocean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951362" y="6395496"/>
            <a:ext cx="1382888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 cmpd="sng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FFFF"/>
                </a:solidFill>
              </a:rPr>
              <a:t>Criosphere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329312" y="6395496"/>
            <a:ext cx="1382888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 cmpd="sng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Introduction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8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F8BFE-FF65-BD4E-AAAE-D80C8BC9DA4D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B2472-E122-6349-8998-397584540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6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60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5"/>
            <a:ext cx="7772400" cy="25685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IPCC Report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Chapter 11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Near-Term Climate Change: Predictions and Projections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ATS786</a:t>
            </a:r>
          </a:p>
          <a:p>
            <a:r>
              <a:rPr lang="en-US" dirty="0" smtClean="0"/>
              <a:t>11/11/2014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4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Forecast quality depends on </a:t>
            </a:r>
            <a:r>
              <a:rPr lang="en-US" dirty="0" err="1" smtClean="0"/>
              <a:t>hindcast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Accuracy – how close to observations</a:t>
            </a:r>
          </a:p>
          <a:p>
            <a:pPr lvl="1"/>
            <a:r>
              <a:rPr lang="en-US" dirty="0" smtClean="0"/>
              <a:t>Skill – compared to a benchmark forecast (e.g. climatology)</a:t>
            </a:r>
          </a:p>
          <a:p>
            <a:pPr lvl="1"/>
            <a:r>
              <a:rPr lang="en-US" dirty="0" smtClean="0"/>
              <a:t>Reliability – comparison of probability distribution / variance</a:t>
            </a:r>
          </a:p>
          <a:p>
            <a:pPr lvl="2"/>
            <a:r>
              <a:rPr lang="en-US" dirty="0" smtClean="0"/>
              <a:t>Frequency of outcome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Intro.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Prediction</a:t>
              </a:r>
              <a:endParaRPr lang="en-US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Weather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FFFF"/>
                  </a:solidFill>
                </a:rPr>
                <a:t>Cryosphere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Atm. Comp.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Projection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77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1" y="1066711"/>
            <a:ext cx="4962062" cy="502789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Prediction Accurate / Skillful?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171222"/>
            <a:ext cx="3683000" cy="4954941"/>
          </a:xfrm>
        </p:spPr>
        <p:txBody>
          <a:bodyPr>
            <a:normAutofit/>
          </a:bodyPr>
          <a:lstStyle/>
          <a:p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Generally, skillful over oceans (except Pacific)</a:t>
            </a:r>
          </a:p>
          <a:p>
            <a:pPr lvl="1"/>
            <a:r>
              <a:rPr lang="en-US" dirty="0" smtClean="0"/>
              <a:t>Initialization improves skill in some regions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03663" y="673100"/>
            <a:ext cx="1397000" cy="373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Figure 11.4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21" name="TextBox 20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Intro.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Prediction</a:t>
              </a:r>
              <a:endParaRPr lang="en-US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Weather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FFFF"/>
                  </a:solidFill>
                </a:rPr>
                <a:t>Cryosphere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Atm. Comp.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Projection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88461" y="4871085"/>
            <a:ext cx="311361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Root Mean Square Skill Score (Relative to Climatology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Root Mean Square Error</a:t>
            </a:r>
          </a:p>
        </p:txBody>
      </p:sp>
      <p:sp>
        <p:nvSpPr>
          <p:cNvPr id="3" name="Oval 2"/>
          <p:cNvSpPr/>
          <p:nvPr/>
        </p:nvSpPr>
        <p:spPr>
          <a:xfrm>
            <a:off x="6334125" y="1171222"/>
            <a:ext cx="1269538" cy="1238250"/>
          </a:xfrm>
          <a:prstGeom prst="ellipse">
            <a:avLst/>
          </a:prstGeom>
          <a:noFill/>
          <a:ln w="3810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748412" y="2143125"/>
            <a:ext cx="938388" cy="666750"/>
          </a:xfrm>
          <a:prstGeom prst="ellipse">
            <a:avLst/>
          </a:prstGeom>
          <a:noFill/>
          <a:ln w="3810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334125" y="3984625"/>
            <a:ext cx="1016000" cy="886460"/>
          </a:xfrm>
          <a:prstGeom prst="ellipse">
            <a:avLst/>
          </a:prstGeom>
          <a:noFill/>
          <a:ln w="3810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03663" y="4427855"/>
            <a:ext cx="1016000" cy="886460"/>
          </a:xfrm>
          <a:prstGeom prst="ellipse">
            <a:avLst/>
          </a:prstGeom>
          <a:noFill/>
          <a:ln w="3810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5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463" y="1054100"/>
            <a:ext cx="5029200" cy="50292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Prediction </a:t>
            </a:r>
            <a:r>
              <a:rPr lang="en-US" dirty="0" smtClean="0"/>
              <a:t>Accurate / Skillful</a:t>
            </a:r>
            <a:r>
              <a:rPr lang="en-US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03663" y="673100"/>
            <a:ext cx="1397000" cy="373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Figure 11.6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71222"/>
            <a:ext cx="3683000" cy="495494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Precipitation</a:t>
            </a:r>
          </a:p>
          <a:p>
            <a:pPr lvl="1"/>
            <a:r>
              <a:rPr lang="en-US" dirty="0" smtClean="0"/>
              <a:t>Less skillful than temperature </a:t>
            </a:r>
            <a:br>
              <a:rPr lang="en-US" dirty="0" smtClean="0"/>
            </a:br>
            <a:r>
              <a:rPr lang="en-US" dirty="0" smtClean="0"/>
              <a:t>(high confidence)</a:t>
            </a:r>
          </a:p>
          <a:p>
            <a:pPr lvl="1"/>
            <a:r>
              <a:rPr lang="en-US" dirty="0" smtClean="0"/>
              <a:t>Skill that is </a:t>
            </a:r>
            <a:br>
              <a:rPr lang="en-US" dirty="0" smtClean="0"/>
            </a:br>
            <a:r>
              <a:rPr lang="en-US" dirty="0" smtClean="0"/>
              <a:t>present likely comes from RF </a:t>
            </a:r>
            <a:br>
              <a:rPr lang="en-US" dirty="0" smtClean="0"/>
            </a:br>
            <a:r>
              <a:rPr lang="en-US" dirty="0" smtClean="0"/>
              <a:t>(Not from initialization)</a:t>
            </a:r>
          </a:p>
          <a:p>
            <a:r>
              <a:rPr lang="en-US" dirty="0" smtClean="0"/>
              <a:t>AMOC</a:t>
            </a:r>
          </a:p>
          <a:p>
            <a:pPr lvl="1"/>
            <a:r>
              <a:rPr lang="en-US" dirty="0" smtClean="0"/>
              <a:t>Low confidence</a:t>
            </a:r>
          </a:p>
          <a:p>
            <a:pPr lvl="1"/>
            <a:r>
              <a:rPr lang="en-US" dirty="0" smtClean="0"/>
              <a:t>Model differences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11" name="TextBox 10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Intro.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Prediction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Weather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FFFF"/>
                  </a:solidFill>
                </a:rPr>
                <a:t>Cryosphere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Atm. Comp.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Projection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938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Prediction Reliable?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2093472"/>
            <a:ext cx="4667766" cy="45867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42200" y="1678543"/>
            <a:ext cx="153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Figure 11.5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171222"/>
            <a:ext cx="4342188" cy="5099403"/>
          </a:xfrm>
        </p:spPr>
        <p:txBody>
          <a:bodyPr>
            <a:normAutofit/>
          </a:bodyPr>
          <a:lstStyle/>
          <a:p>
            <a:r>
              <a:rPr lang="en-US" dirty="0" smtClean="0"/>
              <a:t>Surface temperatures of North Atlantic </a:t>
            </a:r>
            <a:br>
              <a:rPr lang="en-US" dirty="0" smtClean="0"/>
            </a:br>
            <a:r>
              <a:rPr lang="en-US" dirty="0" smtClean="0"/>
              <a:t>more reliable than global oceans</a:t>
            </a:r>
          </a:p>
          <a:p>
            <a:pPr lvl="1"/>
            <a:r>
              <a:rPr lang="en-US" dirty="0" smtClean="0"/>
              <a:t>Regionally</a:t>
            </a:r>
            <a:br>
              <a:rPr lang="en-US" dirty="0" smtClean="0"/>
            </a:br>
            <a:r>
              <a:rPr lang="en-US" dirty="0" smtClean="0"/>
              <a:t>Dependent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2771423"/>
            <a:ext cx="4114800" cy="1838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13" name="TextBox 12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Intro.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Prediction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Weather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FFFF"/>
                  </a:solidFill>
                </a:rPr>
                <a:t>Cryosphere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Atm. Comp.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Projection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257674" y="1697708"/>
            <a:ext cx="244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Surface Temperatures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6" y="4556826"/>
            <a:ext cx="3536241" cy="18090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53486" y="4192812"/>
            <a:ext cx="153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Figure 11.7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53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Predictability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high prediction is potentially possible, there are many hurdles in assessing the quality of current predictions</a:t>
            </a:r>
          </a:p>
          <a:p>
            <a:pPr lvl="1"/>
            <a:r>
              <a:rPr lang="en-US" dirty="0" smtClean="0"/>
              <a:t>Limited data for initialization and verification</a:t>
            </a:r>
          </a:p>
          <a:p>
            <a:pPr lvl="1"/>
            <a:r>
              <a:rPr lang="en-US" dirty="0" smtClean="0"/>
              <a:t>Initialization and assimilation techniques</a:t>
            </a:r>
          </a:p>
          <a:p>
            <a:pPr lvl="1"/>
            <a:r>
              <a:rPr lang="en-US" dirty="0" smtClean="0"/>
              <a:t>Dynamical model responses in order to produce similar variability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Intro.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Prediction</a:t>
              </a:r>
              <a:endParaRPr lang="en-US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Weather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FFFF"/>
                  </a:solidFill>
                </a:rPr>
                <a:t>Cryosphere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Atm. Comp.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Projection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3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26831" cy="6527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4617684"/>
            <a:ext cx="8839200" cy="1630715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chemeClr val="tx1"/>
                </a:solidFill>
              </a:rPr>
              <a:t>Near-Term Projections</a:t>
            </a:r>
            <a:endParaRPr lang="en-US" sz="4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2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Near-Term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Initialized from historical simulations of the evolution of climate from pre-industrial conditions</a:t>
            </a:r>
          </a:p>
          <a:p>
            <a:r>
              <a:rPr lang="en-US" dirty="0" smtClean="0"/>
              <a:t>Testing how much of near-term climate signal is forced from internal vs. external </a:t>
            </a:r>
            <a:r>
              <a:rPr lang="en-US" dirty="0" err="1" smtClean="0"/>
              <a:t>forcings</a:t>
            </a:r>
            <a:endParaRPr lang="en-US" dirty="0" smtClean="0"/>
          </a:p>
          <a:p>
            <a:r>
              <a:rPr lang="en-US" dirty="0" smtClean="0"/>
              <a:t>In near-term, different emission scenarios generally cause similar results</a:t>
            </a:r>
          </a:p>
          <a:p>
            <a:pPr lvl="1"/>
            <a:r>
              <a:rPr lang="en-US" dirty="0" smtClean="0"/>
              <a:t>RCP4.5 is used in this study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6" name="TextBox 5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Intro.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Prediction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Weather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FFFF"/>
                  </a:solidFill>
                </a:rPr>
                <a:t>Cryosphere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Atm. Comp.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50000"/>
                    </a:schemeClr>
                  </a:solidFill>
                </a:rPr>
                <a:t>Projection</a:t>
              </a:r>
              <a:endParaRPr lang="en-US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52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Near-Term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Uncertainties in Near-term projections</a:t>
            </a:r>
          </a:p>
          <a:p>
            <a:pPr lvl="1"/>
            <a:r>
              <a:rPr lang="en-US" dirty="0" smtClean="0"/>
              <a:t>Natural Internal Variability</a:t>
            </a:r>
          </a:p>
          <a:p>
            <a:pPr lvl="1"/>
            <a:r>
              <a:rPr lang="en-US" dirty="0" smtClean="0"/>
              <a:t>External </a:t>
            </a:r>
            <a:r>
              <a:rPr lang="en-US" dirty="0" err="1" smtClean="0"/>
              <a:t>Forcings</a:t>
            </a:r>
            <a:r>
              <a:rPr lang="en-US" dirty="0" smtClean="0"/>
              <a:t> / Scenarios</a:t>
            </a:r>
            <a:endParaRPr lang="en-US" dirty="0"/>
          </a:p>
          <a:p>
            <a:pPr lvl="1"/>
            <a:r>
              <a:rPr lang="en-US" dirty="0" smtClean="0"/>
              <a:t>Climate Model Responses</a:t>
            </a:r>
          </a:p>
          <a:p>
            <a:r>
              <a:rPr lang="en-US" dirty="0" smtClean="0"/>
              <a:t>Difficult to gauge </a:t>
            </a:r>
            <a:br>
              <a:rPr lang="en-US" dirty="0" smtClean="0"/>
            </a:br>
            <a:r>
              <a:rPr lang="en-US" dirty="0" smtClean="0"/>
              <a:t>uncertainties in </a:t>
            </a:r>
            <a:br>
              <a:rPr lang="en-US" dirty="0" smtClean="0"/>
            </a:br>
            <a:r>
              <a:rPr lang="en-US" dirty="0" smtClean="0"/>
              <a:t>regional trends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329"/>
          <a:stretch/>
        </p:blipFill>
        <p:spPr>
          <a:xfrm>
            <a:off x="4902200" y="3284211"/>
            <a:ext cx="4127500" cy="3154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45400" y="2887164"/>
            <a:ext cx="138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Figure 11.8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99250" y="4480860"/>
            <a:ext cx="692150" cy="1640540"/>
          </a:xfrm>
          <a:prstGeom prst="rect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Near Term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 smtClean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22" name="TextBox 21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Intro.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Prediction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Weather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FFFF"/>
                  </a:solidFill>
                </a:rPr>
                <a:t>Cryosphere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Atm. Comp.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50000"/>
                    </a:schemeClr>
                  </a:solidFill>
                </a:rPr>
                <a:t>Projection</a:t>
              </a:r>
              <a:endParaRPr lang="en-US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040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Caveat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943" y="165100"/>
            <a:ext cx="5126010" cy="65659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71222"/>
            <a:ext cx="3415743" cy="533857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Forecast improvements may demonstrate that actual results fall outside projected RCP range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nitializing models with observations</a:t>
            </a:r>
          </a:p>
          <a:p>
            <a:pPr lvl="1"/>
            <a:r>
              <a:rPr lang="en-US" dirty="0" smtClean="0"/>
              <a:t>Weighting better-performing models (ASK method)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Climate system models may have too high a transient response to anthropogenic forcing (medium confidence)</a:t>
            </a:r>
          </a:p>
          <a:p>
            <a:pPr lvl="1"/>
            <a:r>
              <a:rPr lang="en-US" dirty="0" smtClean="0"/>
              <a:t>May not fall within range of projections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92400" y="89972"/>
            <a:ext cx="162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Figure 11.9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2806700"/>
            <a:ext cx="2184400" cy="431800"/>
          </a:xfrm>
          <a:prstGeom prst="rect">
            <a:avLst/>
          </a:prstGeom>
          <a:noFill/>
          <a:ln w="1905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4851400"/>
            <a:ext cx="2743200" cy="139700"/>
          </a:xfrm>
          <a:prstGeom prst="rect">
            <a:avLst/>
          </a:prstGeom>
          <a:noFill/>
          <a:ln w="1905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22" name="TextBox 21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Intro.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Prediction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Weather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FFFF"/>
                  </a:solidFill>
                </a:rPr>
                <a:t>Cryosphere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Atm. Comp.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50000"/>
                    </a:schemeClr>
                  </a:solidFill>
                </a:rPr>
                <a:t>Projection</a:t>
              </a:r>
              <a:endParaRPr lang="en-US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986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29_heatwave-20140101200706673005-620x34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4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999" y="259992"/>
            <a:ext cx="70643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Weather Projections</a:t>
            </a:r>
            <a:endParaRPr lang="en-US" sz="5000" dirty="0"/>
          </a:p>
        </p:txBody>
      </p:sp>
      <p:sp>
        <p:nvSpPr>
          <p:cNvPr id="6" name="TextBox 5"/>
          <p:cNvSpPr txBox="1"/>
          <p:nvPr/>
        </p:nvSpPr>
        <p:spPr>
          <a:xfrm>
            <a:off x="635001" y="6498561"/>
            <a:ext cx="8509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http://</a:t>
            </a:r>
            <a:r>
              <a:rPr lang="en-US" sz="1500" dirty="0" err="1"/>
              <a:t>www.brisbanetimes.com.au</a:t>
            </a:r>
            <a:r>
              <a:rPr lang="en-US" sz="1500" dirty="0"/>
              <a:t>/</a:t>
            </a:r>
            <a:r>
              <a:rPr lang="en-US" sz="1500" dirty="0" err="1"/>
              <a:t>queensland</a:t>
            </a:r>
            <a:r>
              <a:rPr lang="en-US" sz="1500" dirty="0"/>
              <a:t>/heatwave-set-to-hit-queensland-20140101-3066m.html</a:t>
            </a:r>
          </a:p>
        </p:txBody>
      </p:sp>
    </p:spTree>
    <p:extLst>
      <p:ext uri="{BB962C8B-B14F-4D97-AF65-F5344CB8AC3E}">
        <p14:creationId xmlns:p14="http://schemas.microsoft.com/office/powerpoint/2010/main" val="100065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Near-term predictions</a:t>
            </a:r>
          </a:p>
          <a:p>
            <a:pPr lvl="1"/>
            <a:r>
              <a:rPr lang="en-US" dirty="0" smtClean="0"/>
              <a:t>Terminology</a:t>
            </a:r>
          </a:p>
          <a:p>
            <a:pPr lvl="1"/>
            <a:r>
              <a:rPr lang="en-US" dirty="0" smtClean="0"/>
              <a:t>Predictability</a:t>
            </a:r>
            <a:endParaRPr lang="en-US" dirty="0" smtClean="0"/>
          </a:p>
          <a:p>
            <a:r>
              <a:rPr lang="en-US" dirty="0" smtClean="0"/>
              <a:t>Near-term projections</a:t>
            </a:r>
          </a:p>
          <a:p>
            <a:pPr lvl="1"/>
            <a:r>
              <a:rPr lang="en-US" dirty="0" smtClean="0"/>
              <a:t>Atmospheric and Land Surface</a:t>
            </a:r>
          </a:p>
          <a:p>
            <a:pPr lvl="1"/>
            <a:r>
              <a:rPr lang="en-US" dirty="0" smtClean="0"/>
              <a:t>Ocean</a:t>
            </a:r>
          </a:p>
          <a:p>
            <a:pPr lvl="1"/>
            <a:r>
              <a:rPr lang="en-US" dirty="0" err="1" smtClean="0"/>
              <a:t>Cryosphere</a:t>
            </a:r>
            <a:endParaRPr lang="en-US" dirty="0" smtClean="0"/>
          </a:p>
          <a:p>
            <a:pPr lvl="1"/>
            <a:r>
              <a:rPr lang="en-US" dirty="0" smtClean="0"/>
              <a:t>Atmospheric Composition and Air Quality</a:t>
            </a:r>
          </a:p>
          <a:p>
            <a:r>
              <a:rPr lang="en-US" dirty="0" smtClean="0"/>
              <a:t>Uncertainties in Near-term projections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10" name="TextBox 9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>
                      <a:lumMod val="50000"/>
                    </a:schemeClr>
                  </a:solidFill>
                </a:rPr>
                <a:t>Intro.</a:t>
              </a:r>
              <a:endParaRPr lang="en-US" sz="1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Prediction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Weather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FFFF"/>
                  </a:solidFill>
                </a:rPr>
                <a:t>Cryosphere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Atm. Comp.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Projection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341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Stippled</a:t>
            </a:r>
          </a:p>
          <a:p>
            <a:pPr lvl="1"/>
            <a:r>
              <a:rPr lang="en-US" dirty="0" smtClean="0"/>
              <a:t>Where change is &gt; 2</a:t>
            </a:r>
            <a:br>
              <a:rPr lang="en-US" dirty="0" smtClean="0"/>
            </a:br>
            <a:r>
              <a:rPr lang="en-US" dirty="0" smtClean="0"/>
              <a:t>standard deviations of </a:t>
            </a:r>
            <a:br>
              <a:rPr lang="en-US" dirty="0" smtClean="0"/>
            </a:br>
            <a:r>
              <a:rPr lang="en-US" dirty="0" smtClean="0"/>
              <a:t>internal variability</a:t>
            </a:r>
          </a:p>
          <a:p>
            <a:pPr lvl="1"/>
            <a:r>
              <a:rPr lang="en-US" dirty="0" smtClean="0"/>
              <a:t>90% of models agree on sign</a:t>
            </a:r>
          </a:p>
          <a:p>
            <a:pPr lvl="1"/>
            <a:r>
              <a:rPr lang="en-US" dirty="0" smtClean="0"/>
              <a:t>Thus, forcing signal</a:t>
            </a:r>
          </a:p>
          <a:p>
            <a:r>
              <a:rPr lang="en-US" dirty="0" smtClean="0"/>
              <a:t>Hatched</a:t>
            </a:r>
          </a:p>
          <a:p>
            <a:pPr lvl="1"/>
            <a:r>
              <a:rPr lang="en-US" dirty="0" smtClean="0"/>
              <a:t>Where changes is &lt; 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standard deviation of internal</a:t>
            </a:r>
            <a:br>
              <a:rPr lang="en-US" dirty="0" smtClean="0"/>
            </a:br>
            <a:r>
              <a:rPr lang="en-US" dirty="0" smtClean="0"/>
              <a:t>variability</a:t>
            </a:r>
          </a:p>
          <a:p>
            <a:pPr lvl="1"/>
            <a:r>
              <a:rPr lang="en-US" dirty="0" smtClean="0"/>
              <a:t>Low signal/noise ratio</a:t>
            </a:r>
          </a:p>
          <a:p>
            <a:r>
              <a:rPr lang="en-US" dirty="0" smtClean="0"/>
              <a:t>Changes represent 2016-2035 </a:t>
            </a:r>
            <a:br>
              <a:rPr lang="en-US" dirty="0" smtClean="0"/>
            </a:br>
            <a:r>
              <a:rPr lang="en-US" dirty="0" smtClean="0"/>
              <a:t>mean vs. 1986-2005 mean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>
                      <a:lumMod val="50000"/>
                    </a:schemeClr>
                  </a:solidFill>
                </a:rPr>
                <a:t>Intro.</a:t>
              </a:r>
              <a:endParaRPr lang="en-US" sz="1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Prediction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Weather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FFFF"/>
                  </a:solidFill>
                </a:rPr>
                <a:t>Cryosphere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Atm. Comp.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Projection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599" y="1171222"/>
            <a:ext cx="3040238" cy="17201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599" y="4155744"/>
            <a:ext cx="3040238" cy="153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0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Temperature Projections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12" name="TextBox 11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Intro.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Prediction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50000"/>
                    </a:schemeClr>
                  </a:solidFill>
                </a:rPr>
                <a:t>Weather</a:t>
              </a:r>
              <a:endParaRPr lang="en-US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FFFF"/>
                  </a:solidFill>
                </a:rPr>
                <a:t>Cryosphere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Atm. Comp.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Projection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36" y="1919705"/>
            <a:ext cx="5956300" cy="38397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54098" y="1866841"/>
            <a:ext cx="246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Very Likely </a:t>
            </a:r>
            <a:r>
              <a:rPr lang="en-US" dirty="0" smtClean="0">
                <a:solidFill>
                  <a:srgbClr val="FFFFFF"/>
                </a:solidFill>
              </a:rPr>
              <a:t>that more rapid temperature increases will occur over land than over ocean</a:t>
            </a:r>
            <a:br>
              <a:rPr lang="en-US" dirty="0" smtClean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94312" y="3263841"/>
            <a:ext cx="232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Very Likely</a:t>
            </a:r>
            <a:r>
              <a:rPr lang="en-US" dirty="0" smtClean="0">
                <a:solidFill>
                  <a:srgbClr val="FFFFFF"/>
                </a:solidFill>
              </a:rPr>
              <a:t> that polar warming amplification will occur in winter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(largely due to changes in sea ice)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4136" y="5698000"/>
            <a:ext cx="408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Figure 11.10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4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Temperature Projections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12" name="TextBox 11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Intro.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Prediction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50000"/>
                    </a:schemeClr>
                  </a:solidFill>
                </a:rPr>
                <a:t>Weather</a:t>
              </a:r>
              <a:endParaRPr lang="en-US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FFFF"/>
                  </a:solidFill>
                </a:rPr>
                <a:t>Cryosphere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Atm. Comp.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Projection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10" y="4064000"/>
            <a:ext cx="8388838" cy="1986830"/>
          </a:xfrm>
          <a:prstGeom prst="rect">
            <a:avLst/>
          </a:prstGeom>
        </p:spPr>
      </p:pic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171222"/>
            <a:ext cx="8529248" cy="289277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“Time of Emergence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Climate change signal is emerging against background of internal variability</a:t>
            </a:r>
          </a:p>
          <a:p>
            <a:r>
              <a:rPr lang="en-US" dirty="0" smtClean="0"/>
              <a:t>Subjective analysis methods – therefore more useful in understanding regional and seasonal trends as opposed to absolutes</a:t>
            </a:r>
          </a:p>
          <a:p>
            <a:r>
              <a:rPr lang="en-US" b="1" dirty="0">
                <a:solidFill>
                  <a:srgbClr val="FFFFFF"/>
                </a:solidFill>
              </a:rPr>
              <a:t>High Confidence</a:t>
            </a:r>
            <a:r>
              <a:rPr lang="en-US" dirty="0">
                <a:solidFill>
                  <a:srgbClr val="FFFFFF"/>
                </a:solidFill>
              </a:rPr>
              <a:t> that </a:t>
            </a:r>
            <a:r>
              <a:rPr lang="en-US" dirty="0" smtClean="0">
                <a:solidFill>
                  <a:srgbClr val="FFFFFF"/>
                </a:solidFill>
              </a:rPr>
              <a:t>warming signal will occur </a:t>
            </a:r>
            <a:r>
              <a:rPr lang="en-US" dirty="0">
                <a:solidFill>
                  <a:srgbClr val="FFFFFF"/>
                </a:solidFill>
              </a:rPr>
              <a:t>more rapidly in tropics and subtropics (relative to internal variability)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6108" y="6047562"/>
            <a:ext cx="408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Figure 11.11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Cycle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Generally consistent with AR4</a:t>
            </a:r>
          </a:p>
          <a:p>
            <a:pPr lvl="1"/>
            <a:r>
              <a:rPr lang="en-US" sz="2400" dirty="0" smtClean="0"/>
              <a:t>“wet get wetter, dry get dryer”</a:t>
            </a:r>
          </a:p>
          <a:p>
            <a:pPr lvl="1"/>
            <a:r>
              <a:rPr lang="en-US" sz="2400" dirty="0" smtClean="0"/>
              <a:t>Changes within the large internal variability</a:t>
            </a:r>
          </a:p>
          <a:p>
            <a:pPr lvl="1"/>
            <a:r>
              <a:rPr lang="en-US" sz="2400" dirty="0" smtClean="0"/>
              <a:t>Some studies have </a:t>
            </a:r>
            <a:br>
              <a:rPr lang="en-US" sz="2400" dirty="0" smtClean="0"/>
            </a:br>
            <a:r>
              <a:rPr lang="en-US" sz="2400" dirty="0" smtClean="0"/>
              <a:t>shown that </a:t>
            </a:r>
            <a:r>
              <a:rPr lang="en-US" sz="2400" dirty="0" err="1" smtClean="0"/>
              <a:t>precip</a:t>
            </a:r>
            <a:r>
              <a:rPr lang="en-US" sz="2400" dirty="0" smtClean="0"/>
              <a:t>. </a:t>
            </a:r>
            <a:br>
              <a:rPr lang="en-US" sz="2400" dirty="0" smtClean="0"/>
            </a:br>
            <a:r>
              <a:rPr lang="en-US" sz="2400" dirty="0" smtClean="0"/>
              <a:t>changes may be </a:t>
            </a:r>
            <a:br>
              <a:rPr lang="en-US" sz="2400" dirty="0" smtClean="0"/>
            </a:br>
            <a:r>
              <a:rPr lang="en-US" sz="2400" dirty="0" smtClean="0"/>
              <a:t>underestimated in </a:t>
            </a:r>
            <a:br>
              <a:rPr lang="en-US" sz="2400" dirty="0" smtClean="0"/>
            </a:br>
            <a:r>
              <a:rPr lang="en-US" sz="2400" dirty="0" smtClean="0"/>
              <a:t>CMIP5 models	</a:t>
            </a:r>
          </a:p>
          <a:p>
            <a:r>
              <a:rPr lang="en-US" sz="2400" b="1" dirty="0" smtClean="0"/>
              <a:t>Very Likely</a:t>
            </a:r>
            <a:r>
              <a:rPr lang="en-US" sz="2400" dirty="0" smtClean="0"/>
              <a:t> increase  </a:t>
            </a:r>
            <a:br>
              <a:rPr lang="en-US" sz="2400" dirty="0" smtClean="0"/>
            </a:br>
            <a:r>
              <a:rPr lang="en-US" sz="2400" dirty="0" smtClean="0"/>
              <a:t>in high / mid-latitudes</a:t>
            </a:r>
          </a:p>
          <a:p>
            <a:r>
              <a:rPr lang="en-US" sz="2400" b="1" dirty="0" smtClean="0"/>
              <a:t>More Likely Than Not</a:t>
            </a:r>
            <a:br>
              <a:rPr lang="en-US" sz="2400" b="1" dirty="0" smtClean="0"/>
            </a:br>
            <a:r>
              <a:rPr lang="en-US" sz="2400" dirty="0" smtClean="0"/>
              <a:t>decrease in subtropics</a:t>
            </a:r>
            <a:endParaRPr lang="en-US" sz="2400" b="1" dirty="0" smtClean="0"/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Intro.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Prediction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50000"/>
                    </a:schemeClr>
                  </a:solidFill>
                </a:rPr>
                <a:t>Weather</a:t>
              </a:r>
              <a:endParaRPr lang="en-US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FFFF"/>
                  </a:solidFill>
                </a:rPr>
                <a:t>Cryosphere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Atm. Comp.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Projection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366008" y="2372093"/>
            <a:ext cx="144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Figure 11.13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260" y="2738652"/>
            <a:ext cx="4376139" cy="34970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30800" y="32893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Gray - 1σ of natural variability</a:t>
            </a:r>
          </a:p>
          <a:p>
            <a:r>
              <a:rPr lang="en-US" sz="1600" dirty="0" smtClean="0"/>
              <a:t>Blue – 5-95% and 17-83% range, respectively, of CMIP5 models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553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Cycle Projections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Intro.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Prediction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50000"/>
                    </a:schemeClr>
                  </a:solidFill>
                </a:rPr>
                <a:t>Weather</a:t>
              </a:r>
              <a:endParaRPr lang="en-US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FFFF"/>
                  </a:solidFill>
                </a:rPr>
                <a:t>Cryosphere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Atm. Comp.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Projection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366008" y="2372093"/>
            <a:ext cx="144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Figure 11.12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300" y="2741425"/>
            <a:ext cx="5346699" cy="3485303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171222"/>
            <a:ext cx="8229600" cy="49549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Generally consistent with AR4</a:t>
            </a:r>
          </a:p>
          <a:p>
            <a:pPr lvl="1"/>
            <a:r>
              <a:rPr lang="en-US" sz="2400" dirty="0" smtClean="0"/>
              <a:t>“wet get wetter, dry get dryer”</a:t>
            </a:r>
          </a:p>
          <a:p>
            <a:pPr lvl="1"/>
            <a:r>
              <a:rPr lang="en-US" sz="2400" dirty="0" smtClean="0"/>
              <a:t>Changes within the large internal variability</a:t>
            </a:r>
          </a:p>
          <a:p>
            <a:pPr lvl="1"/>
            <a:r>
              <a:rPr lang="en-US" sz="2400" dirty="0" smtClean="0"/>
              <a:t>Some studies have </a:t>
            </a:r>
            <a:br>
              <a:rPr lang="en-US" sz="2400" dirty="0" smtClean="0"/>
            </a:br>
            <a:r>
              <a:rPr lang="en-US" sz="2400" dirty="0" smtClean="0"/>
              <a:t>shown that </a:t>
            </a:r>
            <a:r>
              <a:rPr lang="en-US" sz="2400" dirty="0" err="1" smtClean="0"/>
              <a:t>precip</a:t>
            </a:r>
            <a:r>
              <a:rPr lang="en-US" sz="2400" dirty="0" smtClean="0"/>
              <a:t>. </a:t>
            </a:r>
            <a:br>
              <a:rPr lang="en-US" sz="2400" dirty="0" smtClean="0"/>
            </a:br>
            <a:r>
              <a:rPr lang="en-US" sz="2400" dirty="0" smtClean="0"/>
              <a:t>changes may be </a:t>
            </a:r>
            <a:br>
              <a:rPr lang="en-US" sz="2400" dirty="0" smtClean="0"/>
            </a:br>
            <a:r>
              <a:rPr lang="en-US" sz="2400" dirty="0" smtClean="0"/>
              <a:t>underestimated in </a:t>
            </a:r>
            <a:br>
              <a:rPr lang="en-US" sz="2400" dirty="0" smtClean="0"/>
            </a:br>
            <a:r>
              <a:rPr lang="en-US" sz="2400" dirty="0" smtClean="0"/>
              <a:t>CMIP5 models	</a:t>
            </a:r>
          </a:p>
          <a:p>
            <a:r>
              <a:rPr lang="en-US" sz="2400" b="1" dirty="0" smtClean="0"/>
              <a:t>Very Likely</a:t>
            </a:r>
            <a:r>
              <a:rPr lang="en-US" sz="2400" dirty="0" smtClean="0"/>
              <a:t> increase  </a:t>
            </a:r>
            <a:br>
              <a:rPr lang="en-US" sz="2400" dirty="0" smtClean="0"/>
            </a:br>
            <a:r>
              <a:rPr lang="en-US" sz="2400" dirty="0" smtClean="0"/>
              <a:t>in high / mid-latitudes</a:t>
            </a:r>
          </a:p>
          <a:p>
            <a:r>
              <a:rPr lang="en-US" sz="2400" b="1" dirty="0" smtClean="0"/>
              <a:t>More Likely Than Not</a:t>
            </a:r>
            <a:br>
              <a:rPr lang="en-US" sz="2400" b="1" dirty="0" smtClean="0"/>
            </a:br>
            <a:r>
              <a:rPr lang="en-US" sz="2400" dirty="0" smtClean="0"/>
              <a:t>decrease in subtropics</a:t>
            </a:r>
            <a:endParaRPr lang="en-US" sz="2400" b="1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44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Cycle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222"/>
            <a:ext cx="8293100" cy="229781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Changes in evaporation are generally positive over land and oceans</a:t>
            </a:r>
          </a:p>
          <a:p>
            <a:r>
              <a:rPr lang="en-US" dirty="0" smtClean="0"/>
              <a:t>Changes larger than standard deviation in internal variability over tropical oceans and high latitudes</a:t>
            </a:r>
          </a:p>
          <a:p>
            <a:r>
              <a:rPr lang="en-US" b="1" dirty="0" smtClean="0"/>
              <a:t>Likely </a:t>
            </a:r>
            <a:r>
              <a:rPr lang="en-US" dirty="0" smtClean="0"/>
              <a:t>increases in evaporation over many land regions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Intro.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Prediction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50000"/>
                    </a:schemeClr>
                  </a:solidFill>
                </a:rPr>
                <a:t>Weather</a:t>
              </a:r>
              <a:endParaRPr lang="en-US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FFFF"/>
                  </a:solidFill>
                </a:rPr>
                <a:t>Cryosphere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Atm. Comp.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Projection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855216" y="5756831"/>
            <a:ext cx="144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Figure 11.14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b="63074"/>
          <a:stretch/>
        </p:blipFill>
        <p:spPr>
          <a:xfrm>
            <a:off x="457200" y="3469041"/>
            <a:ext cx="6274837" cy="265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5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Cycle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222"/>
            <a:ext cx="8293100" cy="244827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Decreases in soil moisture in sub-tropical regions and Europe / increases in northern mid-high latitudes</a:t>
            </a:r>
          </a:p>
          <a:p>
            <a:r>
              <a:rPr lang="en-US" dirty="0" smtClean="0"/>
              <a:t>Changes generally smaller than internal variability</a:t>
            </a:r>
          </a:p>
          <a:p>
            <a:r>
              <a:rPr lang="en-US" dirty="0" smtClean="0"/>
              <a:t>Large uncertainty given simplified hydrological models</a:t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 </a:t>
            </a:r>
            <a:r>
              <a:rPr lang="en-US" b="1" dirty="0" smtClean="0"/>
              <a:t>Low Confidence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Intro.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Prediction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50000"/>
                    </a:schemeClr>
                  </a:solidFill>
                </a:rPr>
                <a:t>Weather</a:t>
              </a:r>
              <a:endParaRPr lang="en-US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FFFF"/>
                  </a:solidFill>
                </a:rPr>
                <a:t>Cryosphere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Atm. Comp.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Projection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855216" y="5756831"/>
            <a:ext cx="144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Figure 11.14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b="63074"/>
          <a:stretch/>
        </p:blipFill>
        <p:spPr>
          <a:xfrm>
            <a:off x="457200" y="3469041"/>
            <a:ext cx="6274837" cy="26571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t="38096" b="31901"/>
          <a:stretch/>
        </p:blipFill>
        <p:spPr>
          <a:xfrm>
            <a:off x="457200" y="3898899"/>
            <a:ext cx="6274837" cy="21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3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Cycle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222"/>
            <a:ext cx="8293100" cy="4954941"/>
          </a:xfrm>
        </p:spPr>
        <p:txBody>
          <a:bodyPr/>
          <a:lstStyle/>
          <a:p>
            <a:r>
              <a:rPr lang="en-US" b="1" dirty="0" smtClean="0"/>
              <a:t>Very Likely</a:t>
            </a:r>
            <a:r>
              <a:rPr lang="en-US" dirty="0" smtClean="0"/>
              <a:t> projected increases in near surface specific humidity</a:t>
            </a:r>
          </a:p>
          <a:p>
            <a:pPr lvl="1"/>
            <a:r>
              <a:rPr lang="en-US" sz="2400" dirty="0" smtClean="0"/>
              <a:t>Consistent with temperature increases </a:t>
            </a:r>
          </a:p>
          <a:p>
            <a:pPr lvl="1"/>
            <a:r>
              <a:rPr lang="en-US" sz="2400" dirty="0" smtClean="0"/>
              <a:t>Strongest increase in northern high-latitudes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Intro.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Prediction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50000"/>
                    </a:schemeClr>
                  </a:solidFill>
                </a:rPr>
                <a:t>Weather</a:t>
              </a:r>
              <a:endParaRPr lang="en-US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FFFF"/>
                  </a:solidFill>
                </a:rPr>
                <a:t>Cryosphere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Atm. Comp.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Projection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855216" y="5769531"/>
            <a:ext cx="144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Figure 11.14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b="63074"/>
          <a:stretch/>
        </p:blipFill>
        <p:spPr>
          <a:xfrm>
            <a:off x="457200" y="3469041"/>
            <a:ext cx="6274837" cy="26571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t="69047" b="67"/>
          <a:stretch/>
        </p:blipFill>
        <p:spPr>
          <a:xfrm>
            <a:off x="457200" y="3903663"/>
            <a:ext cx="6274837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0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Atmospheric Circulation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222"/>
            <a:ext cx="8293100" cy="4954941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Poleward</a:t>
            </a:r>
            <a:r>
              <a:rPr lang="en-US" dirty="0" smtClean="0"/>
              <a:t> shift in NH storm track and increase in NAO</a:t>
            </a:r>
          </a:p>
          <a:p>
            <a:pPr lvl="1"/>
            <a:r>
              <a:rPr lang="en-US" b="1" dirty="0" smtClean="0"/>
              <a:t>Medium confidence</a:t>
            </a:r>
          </a:p>
          <a:p>
            <a:pPr lvl="1"/>
            <a:r>
              <a:rPr lang="en-US" dirty="0" smtClean="0"/>
              <a:t>Large model response uncertainty and large internal variability</a:t>
            </a:r>
          </a:p>
          <a:p>
            <a:r>
              <a:rPr lang="en-US" dirty="0" err="1" smtClean="0"/>
              <a:t>Poleward</a:t>
            </a:r>
            <a:r>
              <a:rPr lang="en-US" dirty="0" smtClean="0"/>
              <a:t> shift in SH storm track, though rate of shifting rate will decrease with recovery of stratospheric ozone</a:t>
            </a:r>
          </a:p>
          <a:p>
            <a:pPr lvl="1"/>
            <a:r>
              <a:rPr lang="en-US" b="1" dirty="0" smtClean="0"/>
              <a:t>Likely</a:t>
            </a:r>
          </a:p>
          <a:p>
            <a:r>
              <a:rPr lang="en-US" dirty="0" smtClean="0"/>
              <a:t>Increase </a:t>
            </a:r>
            <a:r>
              <a:rPr lang="en-US" dirty="0" err="1" smtClean="0"/>
              <a:t>poleward</a:t>
            </a:r>
            <a:r>
              <a:rPr lang="en-US" dirty="0" smtClean="0"/>
              <a:t> extent of Hadley Cell, though less in SH</a:t>
            </a:r>
          </a:p>
          <a:p>
            <a:pPr lvl="1"/>
            <a:r>
              <a:rPr lang="en-US" b="1" dirty="0" smtClean="0"/>
              <a:t>Likely</a:t>
            </a:r>
          </a:p>
          <a:p>
            <a:r>
              <a:rPr lang="en-US" dirty="0" smtClean="0"/>
              <a:t>Structure/Nature of NH </a:t>
            </a:r>
            <a:r>
              <a:rPr lang="en-US" dirty="0"/>
              <a:t>H</a:t>
            </a:r>
            <a:r>
              <a:rPr lang="en-US" dirty="0" smtClean="0"/>
              <a:t>adley Circulation Change</a:t>
            </a:r>
          </a:p>
          <a:p>
            <a:pPr lvl="1"/>
            <a:r>
              <a:rPr lang="en-US" b="1" dirty="0" smtClean="0"/>
              <a:t>Low Confidence </a:t>
            </a:r>
            <a:r>
              <a:rPr lang="en-US" dirty="0" smtClean="0"/>
              <a:t>due to model inconsistency</a:t>
            </a:r>
            <a:endParaRPr lang="en-US" b="1" dirty="0" smtClean="0"/>
          </a:p>
          <a:p>
            <a:r>
              <a:rPr lang="en-US" dirty="0" smtClean="0"/>
              <a:t>Walker Circulation</a:t>
            </a:r>
          </a:p>
          <a:p>
            <a:pPr lvl="1"/>
            <a:r>
              <a:rPr lang="en-US" b="1" dirty="0" smtClean="0"/>
              <a:t>Low confidence </a:t>
            </a:r>
            <a:r>
              <a:rPr lang="en-US" dirty="0" smtClean="0"/>
              <a:t>in projected changes</a:t>
            </a:r>
            <a:endParaRPr lang="en-US" dirty="0"/>
          </a:p>
          <a:p>
            <a:pPr lvl="1"/>
            <a:r>
              <a:rPr lang="en-US" b="1" dirty="0"/>
              <a:t>V</a:t>
            </a:r>
            <a:r>
              <a:rPr lang="en-US" b="1" dirty="0" smtClean="0"/>
              <a:t>ery likely</a:t>
            </a:r>
            <a:r>
              <a:rPr lang="en-US" dirty="0" smtClean="0"/>
              <a:t> to have both strengthened and weakened circulation due to internal variability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Intro.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Prediction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50000"/>
                    </a:schemeClr>
                  </a:solidFill>
                </a:rPr>
                <a:t>Weather</a:t>
              </a:r>
              <a:endParaRPr lang="en-US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FFFF"/>
                  </a:solidFill>
                </a:rPr>
                <a:t>Cryosphere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Atm. Comp.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Projection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748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Extreme Temperature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222"/>
            <a:ext cx="8293100" cy="4954941"/>
          </a:xfrm>
        </p:spPr>
        <p:txBody>
          <a:bodyPr/>
          <a:lstStyle/>
          <a:p>
            <a:r>
              <a:rPr lang="en-US" sz="2800" dirty="0" smtClean="0"/>
              <a:t>Frequency of warm days/nights will increase </a:t>
            </a:r>
            <a:r>
              <a:rPr lang="en-US" sz="2800" b="1" dirty="0" smtClean="0"/>
              <a:t>(likely)</a:t>
            </a:r>
          </a:p>
          <a:p>
            <a:r>
              <a:rPr lang="en-US" sz="2800" dirty="0" smtClean="0"/>
              <a:t>Frequency of cold days/nights will decrease </a:t>
            </a:r>
            <a:r>
              <a:rPr lang="en-US" sz="2800" b="1" dirty="0" smtClean="0"/>
              <a:t>(likely)</a:t>
            </a:r>
          </a:p>
          <a:p>
            <a:pPr lvl="1"/>
            <a:r>
              <a:rPr lang="en-US" sz="2400" dirty="0" smtClean="0"/>
              <a:t>Minimal sensitivity to emission scenario in near-term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Intro.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Prediction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50000"/>
                    </a:schemeClr>
                  </a:solidFill>
                </a:rPr>
                <a:t>Weather</a:t>
              </a:r>
              <a:endParaRPr lang="en-US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FFFF"/>
                  </a:solidFill>
                </a:rPr>
                <a:t>Cryosphere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Atm. Comp.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Projection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324" y="2984500"/>
            <a:ext cx="6235700" cy="277483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11908" y="5769531"/>
            <a:ext cx="144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Figure 11.17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8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near-term?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Defined as period from current to 2050</a:t>
            </a:r>
          </a:p>
          <a:p>
            <a:pPr lvl="1"/>
            <a:r>
              <a:rPr lang="en-US" dirty="0" smtClean="0"/>
              <a:t>Emphasis on “core” period: 2016 – 2035</a:t>
            </a:r>
          </a:p>
          <a:p>
            <a:pPr lvl="2"/>
            <a:r>
              <a:rPr lang="en-US" dirty="0" smtClean="0"/>
              <a:t>Relatively small uncertainty </a:t>
            </a:r>
            <a:r>
              <a:rPr lang="en-US" dirty="0" smtClean="0">
                <a:sym typeface="Wingdings"/>
              </a:rPr>
              <a:t> high S/N ratio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(models, emissions)</a:t>
            </a:r>
          </a:p>
          <a:p>
            <a:pPr lvl="2"/>
            <a:r>
              <a:rPr lang="en-US" dirty="0" smtClean="0"/>
              <a:t>Decision makers</a:t>
            </a:r>
          </a:p>
          <a:p>
            <a:r>
              <a:rPr lang="en-US" dirty="0" smtClean="0"/>
              <a:t>Compares most </a:t>
            </a:r>
            <a:br>
              <a:rPr lang="en-US" dirty="0" smtClean="0"/>
            </a:br>
            <a:r>
              <a:rPr lang="en-US" dirty="0" smtClean="0"/>
              <a:t>results to benchmark </a:t>
            </a:r>
            <a:br>
              <a:rPr lang="en-US" dirty="0" smtClean="0"/>
            </a:br>
            <a:r>
              <a:rPr lang="en-US" dirty="0" smtClean="0"/>
              <a:t>period (1986 – 2005)</a:t>
            </a:r>
          </a:p>
          <a:p>
            <a:r>
              <a:rPr lang="en-US" dirty="0" smtClean="0"/>
              <a:t>Atmospheric </a:t>
            </a:r>
            <a:br>
              <a:rPr lang="en-US" dirty="0" smtClean="0"/>
            </a:br>
            <a:r>
              <a:rPr lang="en-US" dirty="0" smtClean="0"/>
              <a:t>composition</a:t>
            </a:r>
            <a:r>
              <a:rPr lang="en-US" dirty="0"/>
              <a:t> </a:t>
            </a:r>
            <a:r>
              <a:rPr lang="en-US" dirty="0" smtClean="0"/>
              <a:t>section </a:t>
            </a:r>
            <a:br>
              <a:rPr lang="en-US" dirty="0" smtClean="0"/>
            </a:br>
            <a:r>
              <a:rPr lang="en-US" dirty="0" smtClean="0"/>
              <a:t>looks out to 2100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11" name="TextBox 10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>
                      <a:lumMod val="50000"/>
                    </a:schemeClr>
                  </a:solidFill>
                </a:rPr>
                <a:t>Intro.</a:t>
              </a:r>
              <a:endParaRPr lang="en-US" sz="1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Prediction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Weather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FFFF"/>
                  </a:solidFill>
                </a:rPr>
                <a:t>Cryosphere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Atm. Comp.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Projection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t="11329"/>
          <a:stretch/>
        </p:blipFill>
        <p:spPr>
          <a:xfrm>
            <a:off x="4686300" y="2971474"/>
            <a:ext cx="4127500" cy="315468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29500" y="2574427"/>
            <a:ext cx="138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Figure 11.8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83350" y="4168123"/>
            <a:ext cx="692150" cy="1640540"/>
          </a:xfrm>
          <a:prstGeom prst="rect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Near Term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 smtClean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27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Extreme Precipitation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222"/>
            <a:ext cx="8293100" cy="4954941"/>
          </a:xfrm>
        </p:spPr>
        <p:txBody>
          <a:bodyPr/>
          <a:lstStyle/>
          <a:p>
            <a:r>
              <a:rPr lang="en-US" sz="2800" dirty="0" smtClean="0"/>
              <a:t>Frequency and intensity of heavy precipitation events to increase over many land areas </a:t>
            </a:r>
            <a:r>
              <a:rPr lang="en-US" sz="2800" b="1" dirty="0" smtClean="0"/>
              <a:t>(likely)</a:t>
            </a:r>
          </a:p>
          <a:p>
            <a:pPr lvl="1"/>
            <a:r>
              <a:rPr lang="en-US" sz="2400" dirty="0" smtClean="0"/>
              <a:t>Though, not apparent in all regions due to large internal variability and local </a:t>
            </a:r>
            <a:r>
              <a:rPr lang="en-US" sz="2400" dirty="0" err="1" smtClean="0"/>
              <a:t>forcings</a:t>
            </a:r>
            <a:endParaRPr lang="en-US" sz="24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Intro.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Prediction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50000"/>
                    </a:schemeClr>
                  </a:solidFill>
                </a:rPr>
                <a:t>Weather</a:t>
              </a:r>
              <a:endParaRPr lang="en-US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FFFF"/>
                  </a:solidFill>
                </a:rPr>
                <a:t>Cryosphere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Atm. Comp.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Projection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79" y="2989263"/>
            <a:ext cx="3340041" cy="27797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81528" y="5769531"/>
            <a:ext cx="144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Figure 11.20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Tropical Cyclone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Low Confidence</a:t>
            </a:r>
            <a:r>
              <a:rPr lang="en-US" dirty="0" smtClean="0"/>
              <a:t> in basin-scale and global projections in tropical cyclone </a:t>
            </a:r>
            <a:r>
              <a:rPr lang="en-US" dirty="0" err="1" smtClean="0"/>
              <a:t>frquency</a:t>
            </a:r>
            <a:endParaRPr lang="en-US" dirty="0" smtClean="0"/>
          </a:p>
          <a:p>
            <a:pPr lvl="1"/>
            <a:r>
              <a:rPr lang="en-US" dirty="0" smtClean="0"/>
              <a:t>Larger internal climate variability, model uncertainty and limited studies</a:t>
            </a:r>
          </a:p>
          <a:p>
            <a:r>
              <a:rPr lang="en-US" b="1" dirty="0" smtClean="0"/>
              <a:t>Low Confidence</a:t>
            </a:r>
            <a:r>
              <a:rPr lang="en-US" dirty="0" smtClean="0"/>
              <a:t> in TC intensity projections</a:t>
            </a:r>
          </a:p>
          <a:p>
            <a:pPr lvl="1"/>
            <a:r>
              <a:rPr lang="en-US" dirty="0" smtClean="0"/>
              <a:t>Though some studies report near-term increases in intensity due to reduction of NA tropospheric aerosol</a:t>
            </a:r>
          </a:p>
          <a:p>
            <a:r>
              <a:rPr lang="en-US" b="1" dirty="0" smtClean="0"/>
              <a:t>Very Likely</a:t>
            </a:r>
            <a:r>
              <a:rPr lang="en-US" dirty="0" smtClean="0"/>
              <a:t> that TC activity will vary from basin to basin, year to year, and decade to decade</a:t>
            </a:r>
          </a:p>
          <a:p>
            <a:pPr lvl="1"/>
            <a:r>
              <a:rPr lang="en-US" dirty="0" smtClean="0"/>
              <a:t>Due to influences from climate variability modes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Intro.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Prediction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50000"/>
                    </a:schemeClr>
                  </a:solidFill>
                </a:rPr>
                <a:t>Weather</a:t>
              </a:r>
              <a:endParaRPr lang="en-US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FFFF"/>
                  </a:solidFill>
                </a:rPr>
                <a:t>Cryosphere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Atm. Comp.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Projection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509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8104323524547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999" y="259992"/>
            <a:ext cx="70643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Ocean Projections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958199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Ocean Temperature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Warmer SST and depth-averaged Temperatures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/>
              <a:t>Very likely</a:t>
            </a:r>
          </a:p>
          <a:p>
            <a:pPr lvl="1"/>
            <a:endParaRPr lang="en-US" b="1" dirty="0" smtClean="0"/>
          </a:p>
          <a:p>
            <a:r>
              <a:rPr lang="en-US" dirty="0" smtClean="0"/>
              <a:t>Larger internal variability in </a:t>
            </a:r>
            <a:br>
              <a:rPr lang="en-US" dirty="0" smtClean="0"/>
            </a:br>
            <a:r>
              <a:rPr lang="en-US" dirty="0" smtClean="0"/>
              <a:t>ocean temperatures in </a:t>
            </a:r>
            <a:br>
              <a:rPr lang="en-US" dirty="0" smtClean="0"/>
            </a:br>
            <a:r>
              <a:rPr lang="en-US" dirty="0" err="1" smtClean="0"/>
              <a:t>midlatitudes</a:t>
            </a:r>
            <a:r>
              <a:rPr lang="en-US" dirty="0" smtClean="0"/>
              <a:t> than tropics</a:t>
            </a:r>
          </a:p>
          <a:p>
            <a:endParaRPr lang="en-US" dirty="0" smtClean="0"/>
          </a:p>
          <a:p>
            <a:r>
              <a:rPr lang="en-US" dirty="0" err="1" smtClean="0"/>
              <a:t>IndoPacific</a:t>
            </a:r>
            <a:r>
              <a:rPr lang="en-US" dirty="0" smtClean="0"/>
              <a:t> thermal </a:t>
            </a:r>
            <a:br>
              <a:rPr lang="en-US" dirty="0" smtClean="0"/>
            </a:br>
            <a:r>
              <a:rPr lang="en-US" dirty="0" smtClean="0"/>
              <a:t>structure linked to the </a:t>
            </a:r>
            <a:br>
              <a:rPr lang="en-US" dirty="0" smtClean="0"/>
            </a:br>
            <a:r>
              <a:rPr lang="en-US" dirty="0" smtClean="0"/>
              <a:t>Walker Circulation </a:t>
            </a:r>
            <a:r>
              <a:rPr lang="en-US" dirty="0" smtClean="0">
                <a:sym typeface="Wingdings"/>
              </a:rPr>
              <a:t> 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thus, driven by internal 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variability</a:t>
            </a:r>
            <a:r>
              <a:rPr lang="en-US" dirty="0" smtClean="0"/>
              <a:t> </a:t>
            </a:r>
          </a:p>
          <a:p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Intro.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Prediction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Weather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50000"/>
                    </a:schemeClr>
                  </a:solidFill>
                </a:rPr>
                <a:t>Ocean</a:t>
              </a:r>
              <a:endParaRPr lang="en-US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FFFF"/>
                  </a:solidFill>
                </a:rPr>
                <a:t>Cryosphere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Atm. Comp.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Projection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8635" t="9635" r="4977"/>
          <a:stretch/>
        </p:blipFill>
        <p:spPr>
          <a:xfrm>
            <a:off x="4841276" y="2882901"/>
            <a:ext cx="4048724" cy="29892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16808" y="2505632"/>
            <a:ext cx="144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Figure 11.20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Ocean Salinity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Response to changes in precipitation, evaporation, run-off, and ocean circulation</a:t>
            </a:r>
          </a:p>
          <a:p>
            <a:pPr lvl="1"/>
            <a:endParaRPr lang="en-US" b="1" dirty="0" smtClean="0"/>
          </a:p>
          <a:p>
            <a:r>
              <a:rPr lang="en-US" dirty="0" smtClean="0"/>
              <a:t>In general, “salty becomes saltier” / </a:t>
            </a:r>
            <a:br>
              <a:rPr lang="en-US" dirty="0" smtClean="0"/>
            </a:br>
            <a:r>
              <a:rPr lang="en-US" dirty="0" smtClean="0"/>
              <a:t>“fresh becomes fresher”</a:t>
            </a:r>
          </a:p>
          <a:p>
            <a:endParaRPr lang="en-US" dirty="0" smtClean="0"/>
          </a:p>
          <a:p>
            <a:r>
              <a:rPr lang="en-US" dirty="0" smtClean="0"/>
              <a:t>Increased freshwater flux </a:t>
            </a:r>
            <a:br>
              <a:rPr lang="en-US" dirty="0" smtClean="0"/>
            </a:br>
            <a:r>
              <a:rPr lang="en-US" dirty="0" smtClean="0"/>
              <a:t>into Arctic Ocean</a:t>
            </a:r>
          </a:p>
          <a:p>
            <a:endParaRPr lang="en-US" dirty="0" smtClean="0"/>
          </a:p>
          <a:p>
            <a:r>
              <a:rPr lang="en-US" b="1" dirty="0" smtClean="0"/>
              <a:t>Likely</a:t>
            </a:r>
            <a:r>
              <a:rPr lang="en-US" dirty="0" smtClean="0"/>
              <a:t> increases in salinity </a:t>
            </a:r>
            <a:br>
              <a:rPr lang="en-US" dirty="0" smtClean="0"/>
            </a:br>
            <a:r>
              <a:rPr lang="en-US" dirty="0" smtClean="0"/>
              <a:t>in subtropical N. Atlantic</a:t>
            </a:r>
            <a:br>
              <a:rPr lang="en-US" dirty="0" smtClean="0"/>
            </a:br>
            <a:r>
              <a:rPr lang="en-US" dirty="0" smtClean="0"/>
              <a:t>and decreases in western </a:t>
            </a:r>
            <a:br>
              <a:rPr lang="en-US" dirty="0" smtClean="0"/>
            </a:br>
            <a:r>
              <a:rPr lang="en-US" dirty="0" smtClean="0"/>
              <a:t>Pacific</a:t>
            </a:r>
          </a:p>
          <a:p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Intro.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Prediction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Weather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50000"/>
                    </a:schemeClr>
                  </a:solidFill>
                </a:rPr>
                <a:t>Ocean</a:t>
              </a:r>
              <a:endParaRPr lang="en-US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FFFF"/>
                  </a:solidFill>
                </a:rPr>
                <a:t>Cryosphere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Atm. Comp.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Projection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207" t="9635" r="50958"/>
          <a:stretch/>
        </p:blipFill>
        <p:spPr>
          <a:xfrm>
            <a:off x="4813300" y="2882901"/>
            <a:ext cx="4000500" cy="29892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16808" y="2505632"/>
            <a:ext cx="144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Figure 11.20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71962" y="3517900"/>
            <a:ext cx="843138" cy="622300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00800" y="4108450"/>
            <a:ext cx="558800" cy="622300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19862" y="3898900"/>
            <a:ext cx="1052688" cy="622300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2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Ocean Circulation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AMOC projected to weaken (</a:t>
            </a:r>
            <a:r>
              <a:rPr lang="en-US" b="1" dirty="0" smtClean="0"/>
              <a:t>likely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Though there may be decades when it strengthens</a:t>
            </a:r>
          </a:p>
          <a:p>
            <a:pPr lvl="1"/>
            <a:r>
              <a:rPr lang="en-US" dirty="0" smtClean="0"/>
              <a:t>Similar to previous reports</a:t>
            </a:r>
          </a:p>
          <a:p>
            <a:pPr lvl="1"/>
            <a:r>
              <a:rPr lang="en-US" dirty="0" smtClean="0"/>
              <a:t>Rate and magnitude of weakening is very uncertain</a:t>
            </a:r>
          </a:p>
          <a:p>
            <a:pPr lvl="1"/>
            <a:r>
              <a:rPr lang="en-US" dirty="0" smtClean="0"/>
              <a:t>Internal variability in AMOC is poorly known/understood</a:t>
            </a:r>
          </a:p>
          <a:p>
            <a:pPr lvl="2"/>
            <a:r>
              <a:rPr lang="en-US" b="1" dirty="0" smtClean="0"/>
              <a:t>Low confidence </a:t>
            </a:r>
            <a:r>
              <a:rPr lang="en-US" dirty="0" smtClean="0"/>
              <a:t>in anthropogenic </a:t>
            </a:r>
            <a:r>
              <a:rPr lang="en-US" dirty="0" err="1" smtClean="0"/>
              <a:t>ToE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Indo-Pacific circulation depends on Walker Circulation (which has low confidence)</a:t>
            </a:r>
          </a:p>
          <a:p>
            <a:pPr lvl="1"/>
            <a:r>
              <a:rPr lang="en-US" b="1" dirty="0" smtClean="0"/>
              <a:t>Medium confidence </a:t>
            </a:r>
            <a:r>
              <a:rPr lang="en-US" dirty="0" smtClean="0"/>
              <a:t>in weakening of equatorial Pacific Circulation, including upwelling and shallow overturning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Intro.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Prediction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Weather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50000"/>
                    </a:schemeClr>
                  </a:solidFill>
                </a:rPr>
                <a:t>Ocean</a:t>
              </a:r>
              <a:endParaRPr lang="en-US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FFFF"/>
                  </a:solidFill>
                </a:rPr>
                <a:t>Cryosphere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Atm. Comp.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Projection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291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3" descr="Adélie-Penguin-on-Pack-Ic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4" r="19715" b="5439"/>
          <a:stretch/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425" y="3701871"/>
            <a:ext cx="4445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 smtClean="0"/>
              <a:t>Cryosphere</a:t>
            </a: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>Projections</a:t>
            </a:r>
            <a:endParaRPr lang="en-US" sz="5000" dirty="0"/>
          </a:p>
        </p:txBody>
      </p:sp>
      <p:sp>
        <p:nvSpPr>
          <p:cNvPr id="6" name="TextBox 5"/>
          <p:cNvSpPr txBox="1"/>
          <p:nvPr/>
        </p:nvSpPr>
        <p:spPr>
          <a:xfrm>
            <a:off x="908050" y="6304002"/>
            <a:ext cx="444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http://</a:t>
            </a:r>
            <a:r>
              <a:rPr lang="en-US" sz="1500" dirty="0" err="1"/>
              <a:t>voices.nationalgeographic.com</a:t>
            </a:r>
            <a:r>
              <a:rPr lang="en-US" sz="1500" dirty="0"/>
              <a:t>//files/2013/02/</a:t>
            </a:r>
            <a:r>
              <a:rPr lang="en-US" sz="1500" dirty="0" err="1"/>
              <a:t>Adélie</a:t>
            </a:r>
            <a:r>
              <a:rPr lang="en-US" sz="1500" dirty="0"/>
              <a:t>-Penguin-on-Pack-</a:t>
            </a:r>
            <a:r>
              <a:rPr lang="en-US" sz="1500" dirty="0" err="1"/>
              <a:t>Ice.jpg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926936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 Ice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Arctic Sea Ice</a:t>
            </a:r>
          </a:p>
          <a:p>
            <a:pPr lvl="1"/>
            <a:r>
              <a:rPr lang="en-US" dirty="0" smtClean="0"/>
              <a:t>Continued shrinking trend (</a:t>
            </a:r>
            <a:r>
              <a:rPr lang="en-US" b="1" dirty="0" smtClean="0"/>
              <a:t>very likely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Reach ice-free September by 2050 in high GHG emission scenarios (</a:t>
            </a:r>
            <a:r>
              <a:rPr lang="en-US" b="1" dirty="0" smtClean="0"/>
              <a:t>likely, medium confidence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Antarctic Sea Ice</a:t>
            </a:r>
          </a:p>
          <a:p>
            <a:pPr lvl="1"/>
            <a:r>
              <a:rPr lang="en-US" b="1" dirty="0" smtClean="0"/>
              <a:t>Low confidence </a:t>
            </a:r>
            <a:r>
              <a:rPr lang="en-US" dirty="0" smtClean="0"/>
              <a:t>in decreasing projections</a:t>
            </a:r>
          </a:p>
          <a:p>
            <a:pPr lvl="1"/>
            <a:r>
              <a:rPr lang="en-US" dirty="0" smtClean="0"/>
              <a:t>Due to model uncertainty, model spread, and model inability to reproduce variability and current observations</a:t>
            </a:r>
          </a:p>
          <a:p>
            <a:pPr lvl="1"/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Intro.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Prediction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Weather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tx2">
                      <a:lumMod val="50000"/>
                    </a:schemeClr>
                  </a:solidFill>
                </a:rPr>
                <a:t>Cryosphere</a:t>
              </a:r>
              <a:endParaRPr lang="en-US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Atm. Comp.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Projection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150100" y="274638"/>
            <a:ext cx="1803400" cy="10715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Further Discussed in Chapter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Snow Cover &amp; Permafrost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Snow Cover</a:t>
            </a:r>
          </a:p>
          <a:p>
            <a:pPr lvl="1"/>
            <a:r>
              <a:rPr lang="en-US" dirty="0" smtClean="0"/>
              <a:t>Related to precipitation, temperature, </a:t>
            </a:r>
            <a:br>
              <a:rPr lang="en-US" dirty="0" smtClean="0"/>
            </a:br>
            <a:r>
              <a:rPr lang="en-US" dirty="0" smtClean="0"/>
              <a:t>and sea ice extent (source of moisture)</a:t>
            </a:r>
          </a:p>
          <a:p>
            <a:pPr lvl="1"/>
            <a:r>
              <a:rPr lang="en-US" dirty="0" smtClean="0"/>
              <a:t>Projected to decline		</a:t>
            </a:r>
          </a:p>
          <a:p>
            <a:endParaRPr lang="en-US" dirty="0" smtClean="0"/>
          </a:p>
          <a:p>
            <a:r>
              <a:rPr lang="en-US" dirty="0" smtClean="0"/>
              <a:t>Permafrost</a:t>
            </a:r>
          </a:p>
          <a:p>
            <a:pPr lvl="1"/>
            <a:r>
              <a:rPr lang="en-US" dirty="0" smtClean="0"/>
              <a:t>Most near-term projections</a:t>
            </a:r>
            <a:br>
              <a:rPr lang="en-US" dirty="0" smtClean="0"/>
            </a:br>
            <a:r>
              <a:rPr lang="en-US" dirty="0" smtClean="0"/>
              <a:t>show substantial </a:t>
            </a:r>
            <a:br>
              <a:rPr lang="en-US" dirty="0" smtClean="0"/>
            </a:br>
            <a:r>
              <a:rPr lang="en-US" dirty="0" smtClean="0"/>
              <a:t>degradation of permafrost</a:t>
            </a:r>
          </a:p>
          <a:p>
            <a:pPr lvl="1"/>
            <a:r>
              <a:rPr lang="en-US" dirty="0" smtClean="0"/>
              <a:t>Current models better </a:t>
            </a:r>
            <a:br>
              <a:rPr lang="en-US" dirty="0" smtClean="0"/>
            </a:br>
            <a:r>
              <a:rPr lang="en-US" dirty="0" smtClean="0"/>
              <a:t>reflect permafrost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 broad statement on </a:t>
            </a:r>
            <a:br>
              <a:rPr lang="en-US" dirty="0" smtClean="0"/>
            </a:br>
            <a:r>
              <a:rPr lang="en-US" dirty="0" smtClean="0"/>
              <a:t>global or regional</a:t>
            </a:r>
            <a:r>
              <a:rPr lang="en-US" dirty="0"/>
              <a:t> </a:t>
            </a:r>
            <a:r>
              <a:rPr lang="en-US" dirty="0" smtClean="0"/>
              <a:t>trends or</a:t>
            </a:r>
            <a:br>
              <a:rPr lang="en-US" dirty="0" smtClean="0"/>
            </a:br>
            <a:r>
              <a:rPr lang="en-US" dirty="0" smtClean="0"/>
              <a:t>confidence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Intro.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Prediction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Weather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tx2">
                      <a:lumMod val="50000"/>
                    </a:schemeClr>
                  </a:solidFill>
                </a:rPr>
                <a:t>Cryosphere</a:t>
              </a:r>
              <a:endParaRPr lang="en-US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Atm. Comp.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Projection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150099" y="1211262"/>
            <a:ext cx="1803400" cy="10715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Further Discussed in Chapter 12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890" y="3111500"/>
            <a:ext cx="4201609" cy="32178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51890" y="2428438"/>
            <a:ext cx="4201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Figure </a:t>
            </a:r>
            <a:r>
              <a:rPr lang="en-US" dirty="0">
                <a:solidFill>
                  <a:srgbClr val="FFFFFF"/>
                </a:solidFill>
              </a:rPr>
              <a:t>12.32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Northern Hemisphere ice-free land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19800" y="3606800"/>
            <a:ext cx="825500" cy="2108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182C4B"/>
                </a:solidFill>
              </a:rPr>
              <a:t>Near- Term</a:t>
            </a:r>
            <a:endParaRPr lang="en-US" dirty="0">
              <a:solidFill>
                <a:srgbClr val="182C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2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-cows-at-food-research-center-67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960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425" y="161746"/>
            <a:ext cx="8807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Atmospheric Composition Projections</a:t>
            </a:r>
            <a:endParaRPr lang="en-US" sz="5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14027"/>
            <a:ext cx="930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http://</a:t>
            </a:r>
            <a:r>
              <a:rPr lang="en-US" dirty="0" err="1">
                <a:solidFill>
                  <a:srgbClr val="FFFFFF"/>
                </a:solidFill>
              </a:rPr>
              <a:t>ngm.nationalgeographic.com</a:t>
            </a:r>
            <a:r>
              <a:rPr lang="en-US" dirty="0">
                <a:solidFill>
                  <a:srgbClr val="FFFFFF"/>
                </a:solidFill>
              </a:rPr>
              <a:t>/2012/12/methane/</a:t>
            </a:r>
            <a:r>
              <a:rPr lang="en-US" dirty="0" err="1">
                <a:solidFill>
                  <a:srgbClr val="FFFFFF"/>
                </a:solidFill>
              </a:rPr>
              <a:t>thiessen</a:t>
            </a:r>
            <a:r>
              <a:rPr lang="en-US" dirty="0">
                <a:solidFill>
                  <a:srgbClr val="FFFFFF"/>
                </a:solidFill>
              </a:rPr>
              <a:t>-photography#/11-cows-at-food-research-center-670.jpg</a:t>
            </a:r>
          </a:p>
        </p:txBody>
      </p:sp>
    </p:spTree>
    <p:extLst>
      <p:ext uri="{BB962C8B-B14F-4D97-AF65-F5344CB8AC3E}">
        <p14:creationId xmlns:p14="http://schemas.microsoft.com/office/powerpoint/2010/main" val="267476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see how well models predict the future (projections), we need to understand how well they have predicted the past (predictions)</a:t>
            </a:r>
          </a:p>
          <a:p>
            <a:endParaRPr lang="en-US" dirty="0" smtClean="0"/>
          </a:p>
          <a:p>
            <a:r>
              <a:rPr lang="en-US" dirty="0" smtClean="0"/>
              <a:t>Decadal Predictions are a relatively new focus of IPCC</a:t>
            </a:r>
          </a:p>
          <a:p>
            <a:pPr lvl="1"/>
            <a:r>
              <a:rPr lang="en-US" dirty="0" smtClean="0">
                <a:sym typeface="Wingdings"/>
              </a:rPr>
              <a:t>Methodologies are still being tested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>
                      <a:lumMod val="50000"/>
                    </a:schemeClr>
                  </a:solidFill>
                </a:rPr>
                <a:t>Intro.</a:t>
              </a:r>
              <a:endParaRPr lang="en-US" sz="1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Prediction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Weather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FFFF"/>
                  </a:solidFill>
                </a:rPr>
                <a:t>Cryosphere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Atm. Comp.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Projection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7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RCP (CMIP5) vs. SRES (CMIP3) Scenarios</a:t>
            </a:r>
          </a:p>
          <a:p>
            <a:pPr lvl="1"/>
            <a:r>
              <a:rPr lang="en-US" dirty="0" smtClean="0"/>
              <a:t>CMIP3 simulations had about 40% more aerosol in 2000 than the CMIP5 simulations</a:t>
            </a:r>
          </a:p>
          <a:p>
            <a:pPr lvl="1"/>
            <a:r>
              <a:rPr lang="en-US" dirty="0" smtClean="0"/>
              <a:t>On average, RCP aerosols decrease by 5% per decade, while SRES aerosol increase by 9% per decade</a:t>
            </a:r>
          </a:p>
          <a:p>
            <a:pPr lvl="1"/>
            <a:r>
              <a:rPr lang="en-US" dirty="0" smtClean="0"/>
              <a:t>RCP assume continuation of current trends</a:t>
            </a:r>
          </a:p>
          <a:p>
            <a:pPr lvl="1"/>
            <a:r>
              <a:rPr lang="en-US" dirty="0" smtClean="0"/>
              <a:t>RCP uses a simplified chemistry model than predecessors</a:t>
            </a:r>
            <a:endParaRPr lang="en-US" dirty="0"/>
          </a:p>
          <a:p>
            <a:pPr lvl="2"/>
            <a:r>
              <a:rPr lang="en-US" dirty="0"/>
              <a:t>U</a:t>
            </a:r>
            <a:r>
              <a:rPr lang="en-US" dirty="0" smtClean="0"/>
              <a:t>ncertainties from this simplification are generally smaller than range in RCP scenarios</a:t>
            </a:r>
          </a:p>
          <a:p>
            <a:r>
              <a:rPr lang="en-US" dirty="0" smtClean="0"/>
              <a:t>Projections in this section use CMIP5 models that include Atmospheric Chemistry (ACCMIP)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Intro.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Prediction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Weather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</a:rPr>
                <a:t>Cryosphere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10000"/>
                    </a:schemeClr>
                  </a:solidFill>
                </a:rPr>
                <a:t>Atm. Comp.</a:t>
              </a:r>
              <a:endParaRPr lang="en-US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Projection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70289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Reactive GHG and Aerosol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Methane, Nitrous Oxide, </a:t>
            </a:r>
            <a:br>
              <a:rPr lang="en-US" dirty="0" smtClean="0"/>
            </a:br>
            <a:r>
              <a:rPr lang="en-US" dirty="0" smtClean="0"/>
              <a:t>and Fluorinated Gases</a:t>
            </a:r>
          </a:p>
          <a:p>
            <a:r>
              <a:rPr lang="en-US" dirty="0" smtClean="0"/>
              <a:t>In general, projections </a:t>
            </a:r>
            <a:br>
              <a:rPr lang="en-US" dirty="0" smtClean="0"/>
            </a:br>
            <a:r>
              <a:rPr lang="en-US" dirty="0" smtClean="0"/>
              <a:t>match RCP scenarios</a:t>
            </a:r>
            <a:br>
              <a:rPr lang="en-US" dirty="0" smtClean="0"/>
            </a:br>
            <a:r>
              <a:rPr lang="en-US" dirty="0" smtClean="0"/>
              <a:t>well</a:t>
            </a:r>
          </a:p>
          <a:p>
            <a:pPr lvl="1"/>
            <a:r>
              <a:rPr lang="en-US" dirty="0" smtClean="0"/>
              <a:t>New understanding of </a:t>
            </a:r>
            <a:br>
              <a:rPr lang="en-US" dirty="0" smtClean="0"/>
            </a:br>
            <a:r>
              <a:rPr lang="en-US" dirty="0" smtClean="0"/>
              <a:t>lifetime / feedbacks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Annex II has the </a:t>
            </a:r>
            <a:br>
              <a:rPr lang="en-US" dirty="0" smtClean="0"/>
            </a:br>
            <a:r>
              <a:rPr lang="en-US" dirty="0" smtClean="0"/>
              <a:t>projections of various</a:t>
            </a:r>
            <a:br>
              <a:rPr lang="en-US" dirty="0" smtClean="0"/>
            </a:br>
            <a:r>
              <a:rPr lang="en-US" dirty="0" smtClean="0"/>
              <a:t>gas species and </a:t>
            </a:r>
            <a:br>
              <a:rPr lang="en-US" dirty="0" smtClean="0"/>
            </a:br>
            <a:r>
              <a:rPr lang="en-US" dirty="0" smtClean="0"/>
              <a:t>abundances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Intro.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Prediction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Weather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</a:rPr>
                <a:t>Cryosphere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10000"/>
                    </a:schemeClr>
                  </a:solidFill>
                </a:rPr>
                <a:t>Atm. Comp.</a:t>
              </a:r>
              <a:endParaRPr lang="en-US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Projection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1" y="1003016"/>
            <a:ext cx="3810000" cy="5270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37400" y="61844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Figure 11.21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8150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Reactive GHG and Aerosol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Tropospheric Ozone</a:t>
            </a:r>
          </a:p>
          <a:p>
            <a:pPr lvl="1"/>
            <a:r>
              <a:rPr lang="en-US" dirty="0" smtClean="0"/>
              <a:t>Near-term small increases to 2040 (+2 DU) and continued increase up to 2100</a:t>
            </a:r>
          </a:p>
          <a:p>
            <a:pPr lvl="1"/>
            <a:r>
              <a:rPr lang="en-US" dirty="0" smtClean="0"/>
              <a:t>Driven by changes in methane</a:t>
            </a:r>
          </a:p>
          <a:p>
            <a:pPr lvl="1"/>
            <a:r>
              <a:rPr lang="en-US" b="1" dirty="0" smtClean="0"/>
              <a:t>High confidence</a:t>
            </a:r>
            <a:endParaRPr lang="en-US" b="1" dirty="0"/>
          </a:p>
          <a:p>
            <a:r>
              <a:rPr lang="en-US" dirty="0" smtClean="0"/>
              <a:t>Stratospheric Ozone</a:t>
            </a:r>
          </a:p>
          <a:p>
            <a:pPr lvl="1"/>
            <a:r>
              <a:rPr lang="en-US" dirty="0" smtClean="0"/>
              <a:t>Expected to increase in near-term</a:t>
            </a:r>
          </a:p>
          <a:p>
            <a:pPr lvl="1"/>
            <a:r>
              <a:rPr lang="en-US" dirty="0" smtClean="0"/>
              <a:t>By 2100, 5-7% increase in all RCPs</a:t>
            </a:r>
          </a:p>
          <a:p>
            <a:r>
              <a:rPr lang="en-US" dirty="0" smtClean="0"/>
              <a:t>Aerosol</a:t>
            </a:r>
          </a:p>
          <a:p>
            <a:pPr lvl="1"/>
            <a:r>
              <a:rPr lang="en-US" dirty="0" smtClean="0"/>
              <a:t>Total aerosol loadings from anthropogenic components drop by 5-12% at 2030 and 24-39% at 2100</a:t>
            </a:r>
          </a:p>
          <a:p>
            <a:pPr lvl="2"/>
            <a:r>
              <a:rPr lang="en-US" dirty="0" smtClean="0"/>
              <a:t>Due to decreasing emissions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Intro.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Prediction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Weather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</a:rPr>
                <a:t>Cryosphere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10000"/>
                    </a:schemeClr>
                  </a:solidFill>
                </a:rPr>
                <a:t>Atm. Comp.</a:t>
              </a:r>
              <a:endParaRPr lang="en-US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Projection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7384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Air Quality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Difficult to Assess</a:t>
            </a:r>
          </a:p>
          <a:p>
            <a:pPr lvl="1"/>
            <a:r>
              <a:rPr lang="en-US" dirty="0" smtClean="0"/>
              <a:t>Feedbacks between biosphere</a:t>
            </a:r>
          </a:p>
          <a:p>
            <a:pPr lvl="1"/>
            <a:r>
              <a:rPr lang="en-US" dirty="0" smtClean="0"/>
              <a:t>Large scale synoptic changes</a:t>
            </a:r>
          </a:p>
          <a:p>
            <a:r>
              <a:rPr lang="en-US" dirty="0" smtClean="0"/>
              <a:t>Focus of this section</a:t>
            </a:r>
          </a:p>
          <a:p>
            <a:pPr lvl="1"/>
            <a:r>
              <a:rPr lang="en-US" dirty="0" smtClean="0"/>
              <a:t>O3 and PM2.5</a:t>
            </a:r>
          </a:p>
          <a:p>
            <a:pPr lvl="1"/>
            <a:r>
              <a:rPr lang="en-US" dirty="0" smtClean="0"/>
              <a:t>Changes due to climate and local emissions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Intro.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Prediction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Weather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</a:rPr>
                <a:t>Cryosphere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10000"/>
                    </a:schemeClr>
                  </a:solidFill>
                </a:rPr>
                <a:t>Atm. Comp.</a:t>
              </a:r>
              <a:endParaRPr lang="en-US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Projection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71057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Ozone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Intro.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Prediction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Weather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</a:rPr>
                <a:t>Cryosphere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10000"/>
                    </a:schemeClr>
                  </a:solidFill>
                </a:rPr>
                <a:t>Atm. Comp.</a:t>
              </a:r>
              <a:endParaRPr lang="en-US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Projection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171222"/>
            <a:ext cx="8229600" cy="44167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Higher temperatures and water vapor enhance surface O</a:t>
            </a:r>
            <a:r>
              <a:rPr lang="en-US" baseline="-25000" dirty="0" smtClean="0"/>
              <a:t>3</a:t>
            </a:r>
            <a:r>
              <a:rPr lang="en-US" dirty="0" smtClean="0"/>
              <a:t> destruction in unpolluted areas </a:t>
            </a:r>
          </a:p>
          <a:p>
            <a:pPr lvl="1"/>
            <a:r>
              <a:rPr lang="en-US" b="1" dirty="0"/>
              <a:t>H</a:t>
            </a:r>
            <a:r>
              <a:rPr lang="en-US" b="1" dirty="0" smtClean="0"/>
              <a:t>igh confidence</a:t>
            </a:r>
            <a:endParaRPr lang="en-US" dirty="0" smtClean="0"/>
          </a:p>
          <a:p>
            <a:r>
              <a:rPr lang="en-US" dirty="0" smtClean="0"/>
              <a:t>In some polluted regions (e.g. Europe), O</a:t>
            </a:r>
            <a:r>
              <a:rPr lang="en-US" baseline="-25000" dirty="0" smtClean="0"/>
              <a:t>3</a:t>
            </a:r>
            <a:r>
              <a:rPr lang="en-US" dirty="0" smtClean="0"/>
              <a:t> shown to increase</a:t>
            </a:r>
            <a:endParaRPr lang="en-US" baseline="-25000" dirty="0" smtClean="0"/>
          </a:p>
          <a:p>
            <a:pPr lvl="1"/>
            <a:r>
              <a:rPr lang="en-US" dirty="0" smtClean="0"/>
              <a:t>Exact mechanism that </a:t>
            </a:r>
            <a:br>
              <a:rPr lang="en-US" dirty="0" smtClean="0"/>
            </a:br>
            <a:r>
              <a:rPr lang="en-US" dirty="0" smtClean="0"/>
              <a:t>drives this is unknown</a:t>
            </a:r>
          </a:p>
          <a:p>
            <a:pPr lvl="1"/>
            <a:r>
              <a:rPr lang="en-US" b="1" dirty="0" smtClean="0"/>
              <a:t>Medium confidence</a:t>
            </a:r>
          </a:p>
          <a:p>
            <a:r>
              <a:rPr lang="en-US" dirty="0" smtClean="0"/>
              <a:t>Changes driven by </a:t>
            </a:r>
            <a:br>
              <a:rPr lang="en-US" dirty="0" smtClean="0"/>
            </a:br>
            <a:r>
              <a:rPr lang="en-US" dirty="0" smtClean="0"/>
              <a:t>emissions scenarios,</a:t>
            </a:r>
            <a:br>
              <a:rPr lang="en-US" dirty="0" smtClean="0"/>
            </a:br>
            <a:r>
              <a:rPr lang="en-US" dirty="0" smtClean="0"/>
              <a:t>not climate</a:t>
            </a:r>
          </a:p>
          <a:p>
            <a:pPr lvl="1"/>
            <a:endParaRPr lang="en-US" baseline="-25000" dirty="0" smtClean="0"/>
          </a:p>
          <a:p>
            <a:pPr lvl="1"/>
            <a:endParaRPr lang="en-US" baseline="-25000" dirty="0"/>
          </a:p>
          <a:p>
            <a:pPr lvl="1"/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978" y="3413125"/>
            <a:ext cx="4420544" cy="27130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02312" y="292032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Figure 11.22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168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Aerosols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Intro.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Prediction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Weather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</a:rPr>
                <a:t>Cryosphere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10000"/>
                    </a:schemeClr>
                  </a:solidFill>
                </a:rPr>
                <a:t>Atm. Comp.</a:t>
              </a:r>
              <a:endParaRPr lang="en-US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Projection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171223"/>
            <a:ext cx="8229600" cy="3461102"/>
          </a:xfrm>
        </p:spPr>
        <p:txBody>
          <a:bodyPr>
            <a:normAutofit/>
          </a:bodyPr>
          <a:lstStyle/>
          <a:p>
            <a:r>
              <a:rPr lang="en-US" dirty="0" smtClean="0"/>
              <a:t>Difficult to assess given a wide range of opposing processes</a:t>
            </a:r>
          </a:p>
          <a:p>
            <a:pPr lvl="1"/>
            <a:r>
              <a:rPr lang="en-US" dirty="0" smtClean="0"/>
              <a:t>Increasing temperatures (e.g. wildfires, dust)</a:t>
            </a:r>
          </a:p>
          <a:p>
            <a:pPr lvl="1"/>
            <a:r>
              <a:rPr lang="en-US" dirty="0" smtClean="0"/>
              <a:t>Increasing precipitation (e.g. scavenging) </a:t>
            </a:r>
          </a:p>
          <a:p>
            <a:r>
              <a:rPr lang="en-US" b="1" dirty="0" smtClean="0"/>
              <a:t>No Confidence </a:t>
            </a:r>
            <a:r>
              <a:rPr lang="en-US" dirty="0" smtClean="0"/>
              <a:t>in aerosol projections due to climate changes</a:t>
            </a:r>
          </a:p>
          <a:p>
            <a:pPr lvl="1"/>
            <a:endParaRPr lang="en-US" baseline="-25000" dirty="0"/>
          </a:p>
          <a:p>
            <a:pPr lvl="1"/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0588363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Air Quality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Intro.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Prediction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Weather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</a:rPr>
                <a:t>Cryosphere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10000"/>
                    </a:schemeClr>
                  </a:solidFill>
                </a:rPr>
                <a:t>Atm. Comp.</a:t>
              </a:r>
              <a:endParaRPr lang="en-US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Projection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171223"/>
            <a:ext cx="8229600" cy="503590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Lower air pollution levels are projected following RCP emissions compared to SRES</a:t>
            </a:r>
          </a:p>
          <a:p>
            <a:pPr lvl="1"/>
            <a:r>
              <a:rPr lang="en-US" b="1" dirty="0" smtClean="0"/>
              <a:t>High Confidence</a:t>
            </a:r>
          </a:p>
          <a:p>
            <a:r>
              <a:rPr lang="en-US" dirty="0" smtClean="0"/>
              <a:t>Range in projections of air quality are driven by emissions, as opposed to driven my climate change processes</a:t>
            </a:r>
          </a:p>
          <a:p>
            <a:pPr lvl="1"/>
            <a:r>
              <a:rPr lang="en-US" b="1" dirty="0" smtClean="0"/>
              <a:t>Medium Confidence</a:t>
            </a:r>
          </a:p>
          <a:p>
            <a:r>
              <a:rPr lang="en-US" dirty="0" smtClean="0"/>
              <a:t>Extreme pollution events</a:t>
            </a:r>
          </a:p>
          <a:p>
            <a:pPr lvl="1"/>
            <a:r>
              <a:rPr lang="en-US" dirty="0" smtClean="0"/>
              <a:t>All else equal, increased temperatures will trigger regional feedbacks that increases peak pollution </a:t>
            </a:r>
          </a:p>
          <a:p>
            <a:pPr lvl="2"/>
            <a:r>
              <a:rPr lang="en-US" b="1" dirty="0"/>
              <a:t>M</a:t>
            </a:r>
            <a:r>
              <a:rPr lang="en-US" b="1" dirty="0" smtClean="0"/>
              <a:t>edium </a:t>
            </a:r>
            <a:r>
              <a:rPr lang="en-US" b="1" dirty="0"/>
              <a:t>C</a:t>
            </a:r>
            <a:r>
              <a:rPr lang="en-US" b="1" dirty="0" smtClean="0"/>
              <a:t>onfidence</a:t>
            </a:r>
          </a:p>
          <a:p>
            <a:pPr lvl="1"/>
            <a:r>
              <a:rPr lang="en-US" dirty="0" smtClean="0"/>
              <a:t>In reality, regional </a:t>
            </a:r>
            <a:r>
              <a:rPr lang="en-US" dirty="0"/>
              <a:t>dependence on local events / feedbacks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0336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79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2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34835"/>
            <a:ext cx="63824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FFFF"/>
                </a:solidFill>
              </a:rPr>
              <a:t>http://</a:t>
            </a:r>
            <a:r>
              <a:rPr lang="en-US" sz="1500" dirty="0" err="1">
                <a:solidFill>
                  <a:srgbClr val="FFFFFF"/>
                </a:solidFill>
              </a:rPr>
              <a:t>education.nationalgeographic.com</a:t>
            </a:r>
            <a:r>
              <a:rPr lang="en-US" sz="1500" dirty="0">
                <a:solidFill>
                  <a:srgbClr val="FFFFFF"/>
                </a:solidFill>
              </a:rPr>
              <a:t>/education/topics/volcanoes/?</a:t>
            </a:r>
            <a:r>
              <a:rPr lang="en-US" sz="1500" dirty="0" err="1">
                <a:solidFill>
                  <a:srgbClr val="FFFFFF"/>
                </a:solidFill>
              </a:rPr>
              <a:t>ar_a</a:t>
            </a:r>
            <a:r>
              <a:rPr lang="en-US" sz="1500" dirty="0">
                <a:solidFill>
                  <a:srgbClr val="FFFFFF"/>
                </a:solidFill>
              </a:rPr>
              <a:t>=1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175" y="4493359"/>
            <a:ext cx="8807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rgbClr val="FFFFFF"/>
                </a:solidFill>
              </a:rPr>
              <a:t>Additional Uncertainties in </a:t>
            </a:r>
            <a:br>
              <a:rPr lang="en-US" sz="5000" dirty="0" smtClean="0">
                <a:solidFill>
                  <a:srgbClr val="FFFFFF"/>
                </a:solidFill>
              </a:rPr>
            </a:br>
            <a:r>
              <a:rPr lang="en-US" sz="5000" dirty="0" smtClean="0">
                <a:solidFill>
                  <a:srgbClr val="FFFFFF"/>
                </a:solidFill>
              </a:rPr>
              <a:t>Near-Term Projections</a:t>
            </a:r>
            <a:endParaRPr lang="en-US" sz="5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28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Uncertainties in Anthropogenic Forcing</a:t>
            </a:r>
            <a:endParaRPr lang="en-US" sz="3800" dirty="0"/>
          </a:p>
        </p:txBody>
      </p:sp>
      <p:grpSp>
        <p:nvGrpSpPr>
          <p:cNvPr id="4" name="Group 3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Intro.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Prediction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Weather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</a:rPr>
                <a:t>Cryosphere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Atm. Comp.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10000"/>
                    </a:schemeClr>
                  </a:solidFill>
                </a:rPr>
                <a:t>Uncertain.</a:t>
              </a:r>
              <a:endParaRPr lang="en-US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Projection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171223"/>
            <a:ext cx="8229600" cy="503590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Near-term Climate Projections overall are not very sensitive to range of anthropogenic emissions of CO</a:t>
            </a:r>
            <a:r>
              <a:rPr lang="en-US" baseline="-25000" dirty="0" smtClean="0"/>
              <a:t>2</a:t>
            </a:r>
            <a:r>
              <a:rPr lang="en-US" dirty="0" smtClean="0"/>
              <a:t> or WMGHG</a:t>
            </a:r>
          </a:p>
          <a:p>
            <a:r>
              <a:rPr lang="en-US" dirty="0" smtClean="0"/>
              <a:t>Aerosol conditions similar to SRES could increase warming in CMIP5 by 0.2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endParaRPr lang="en-US" dirty="0" smtClean="0"/>
          </a:p>
          <a:p>
            <a:pPr lvl="1"/>
            <a:r>
              <a:rPr lang="en-US" b="1" dirty="0" smtClean="0"/>
              <a:t>Medium Confidence</a:t>
            </a:r>
          </a:p>
          <a:p>
            <a:r>
              <a:rPr lang="en-US" dirty="0" smtClean="0"/>
              <a:t>CH</a:t>
            </a:r>
            <a:r>
              <a:rPr lang="en-US" baseline="-25000" dirty="0" smtClean="0"/>
              <a:t>4</a:t>
            </a:r>
            <a:r>
              <a:rPr lang="en-US" dirty="0" smtClean="0"/>
              <a:t> and BC reduction strategies could decrease warming by a few tenths of a degree in near-term</a:t>
            </a:r>
          </a:p>
          <a:p>
            <a:pPr lvl="1"/>
            <a:r>
              <a:rPr lang="en-US" b="1" dirty="0" smtClean="0"/>
              <a:t>Medium Confidence</a:t>
            </a:r>
            <a:endParaRPr lang="en-US" b="1" dirty="0"/>
          </a:p>
          <a:p>
            <a:r>
              <a:rPr lang="en-US" dirty="0" smtClean="0"/>
              <a:t>Land Use Change has a small ERF in near-term</a:t>
            </a:r>
          </a:p>
          <a:p>
            <a:pPr marL="0" indent="0">
              <a:buNone/>
            </a:pP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815575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Uncertainties in Natural Forcing</a:t>
            </a:r>
            <a:endParaRPr lang="en-US" sz="3800" dirty="0"/>
          </a:p>
        </p:txBody>
      </p:sp>
      <p:grpSp>
        <p:nvGrpSpPr>
          <p:cNvPr id="4" name="Group 3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Intro.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Prediction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Weather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</a:rPr>
                <a:t>Cryosphere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Atm. Comp.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10000"/>
                    </a:schemeClr>
                  </a:solidFill>
                </a:rPr>
                <a:t>Uncertain.</a:t>
              </a:r>
              <a:endParaRPr lang="en-US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Projection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171223"/>
            <a:ext cx="8229600" cy="5035902"/>
          </a:xfrm>
        </p:spPr>
        <p:txBody>
          <a:bodyPr>
            <a:normAutofit/>
          </a:bodyPr>
          <a:lstStyle/>
          <a:p>
            <a:r>
              <a:rPr lang="en-US" dirty="0" smtClean="0"/>
              <a:t>Volcanic eruptions</a:t>
            </a:r>
          </a:p>
          <a:p>
            <a:pPr lvl="1"/>
            <a:r>
              <a:rPr lang="en-US" dirty="0" smtClean="0"/>
              <a:t>Several tenths of a degree cooling</a:t>
            </a:r>
          </a:p>
          <a:p>
            <a:pPr lvl="1"/>
            <a:r>
              <a:rPr lang="en-US" dirty="0" smtClean="0"/>
              <a:t>Persists for a few years</a:t>
            </a:r>
          </a:p>
          <a:p>
            <a:pPr lvl="1"/>
            <a:r>
              <a:rPr lang="en-US" dirty="0" smtClean="0"/>
              <a:t>Eruption time / amount of SO</a:t>
            </a:r>
            <a:r>
              <a:rPr lang="en-US" baseline="-25000" dirty="0" smtClean="0"/>
              <a:t>2</a:t>
            </a:r>
            <a:r>
              <a:rPr lang="en-US" dirty="0" smtClean="0"/>
              <a:t> emitted is currently unpredictable</a:t>
            </a:r>
          </a:p>
          <a:p>
            <a:r>
              <a:rPr lang="en-US" dirty="0" smtClean="0"/>
              <a:t> Solar forcing</a:t>
            </a:r>
          </a:p>
          <a:p>
            <a:pPr lvl="1"/>
            <a:r>
              <a:rPr lang="en-US" dirty="0" smtClean="0"/>
              <a:t>Changes in incoming solar radiation has a small influence to surface temperatures compared to increasing GHG concentrations</a:t>
            </a:r>
          </a:p>
          <a:p>
            <a:pPr lvl="1"/>
            <a:r>
              <a:rPr lang="en-US" b="1" dirty="0" smtClean="0"/>
              <a:t>High Confidence </a:t>
            </a:r>
          </a:p>
          <a:p>
            <a:pPr marL="0" indent="0">
              <a:buNone/>
            </a:pP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174210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222"/>
            <a:ext cx="8229600" cy="157197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Internally generated (chaos) vs. externally forced (both anthropogenic and natural) variability</a:t>
            </a:r>
          </a:p>
          <a:p>
            <a:r>
              <a:rPr lang="en-US" dirty="0"/>
              <a:t>Climate projection vs. prediction</a:t>
            </a:r>
          </a:p>
          <a:p>
            <a:endParaRPr lang="en-US" dirty="0" smtClean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810000" y="2895598"/>
            <a:ext cx="5334000" cy="36141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Prediction/forecast</a:t>
            </a:r>
          </a:p>
          <a:p>
            <a:pPr lvl="2"/>
            <a:r>
              <a:rPr lang="en-US" dirty="0"/>
              <a:t>Initialized based on observations</a:t>
            </a:r>
          </a:p>
          <a:p>
            <a:pPr lvl="2"/>
            <a:r>
              <a:rPr lang="en-US" dirty="0"/>
              <a:t>Initial value and boundary value problems</a:t>
            </a:r>
          </a:p>
          <a:p>
            <a:pPr lvl="2"/>
            <a:r>
              <a:rPr lang="en-US" dirty="0"/>
              <a:t>Use of Ensemble Analysis</a:t>
            </a:r>
          </a:p>
          <a:p>
            <a:pPr lvl="2"/>
            <a:r>
              <a:rPr lang="en-US" dirty="0" err="1" smtClean="0"/>
              <a:t>Hindcasts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Projection</a:t>
            </a:r>
          </a:p>
          <a:p>
            <a:pPr lvl="2"/>
            <a:r>
              <a:rPr lang="en-US" dirty="0" smtClean="0"/>
              <a:t>Uses emission scenarios </a:t>
            </a:r>
          </a:p>
          <a:p>
            <a:pPr lvl="2"/>
            <a:r>
              <a:rPr lang="en-US" dirty="0" smtClean="0"/>
              <a:t>“</a:t>
            </a:r>
            <a:r>
              <a:rPr lang="en-US" dirty="0" err="1" smtClean="0"/>
              <a:t>NoInit</a:t>
            </a:r>
            <a:r>
              <a:rPr lang="en-US" dirty="0" smtClean="0"/>
              <a:t>” / Uninitialized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22" name="TextBox 21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>
                      <a:lumMod val="50000"/>
                    </a:schemeClr>
                  </a:solidFill>
                </a:rPr>
                <a:t>Intro.</a:t>
              </a:r>
              <a:endParaRPr lang="en-US" sz="1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Prediction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Weather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FFFF"/>
                  </a:solidFill>
                </a:rPr>
                <a:t>Cryosphere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Atm. Comp.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Projection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61" y="3284324"/>
            <a:ext cx="3270250" cy="2919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2261" y="2895598"/>
            <a:ext cx="212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Box 11.1 Figure 3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5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Summary</a:t>
            </a:r>
            <a:endParaRPr lang="en-US" sz="38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171223"/>
            <a:ext cx="8229600" cy="503590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Predictability</a:t>
            </a:r>
          </a:p>
          <a:p>
            <a:pPr lvl="1"/>
            <a:r>
              <a:rPr lang="en-US" dirty="0" smtClean="0"/>
              <a:t>CMIP5 models are able to predict some variables in various areas with some skill / reliability for near-term time scales</a:t>
            </a:r>
          </a:p>
          <a:p>
            <a:pPr lvl="1"/>
            <a:r>
              <a:rPr lang="en-US" dirty="0" smtClean="0"/>
              <a:t>More work to be done to assess this</a:t>
            </a:r>
            <a:endParaRPr lang="en-US" dirty="0"/>
          </a:p>
          <a:p>
            <a:r>
              <a:rPr lang="en-US" dirty="0" smtClean="0"/>
              <a:t>Projections</a:t>
            </a:r>
          </a:p>
          <a:p>
            <a:pPr lvl="1"/>
            <a:r>
              <a:rPr lang="en-US" dirty="0" smtClean="0"/>
              <a:t>Temperatures and feedbacks are likely</a:t>
            </a:r>
          </a:p>
          <a:p>
            <a:pPr lvl="2"/>
            <a:r>
              <a:rPr lang="en-US" dirty="0" smtClean="0"/>
              <a:t>Expert opinion: 0.3-0.7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 increase in GMST from reference period</a:t>
            </a:r>
          </a:p>
          <a:p>
            <a:pPr lvl="1"/>
            <a:r>
              <a:rPr lang="en-US" dirty="0" smtClean="0"/>
              <a:t>Precipitation Less Predictable</a:t>
            </a:r>
          </a:p>
          <a:p>
            <a:pPr lvl="1"/>
            <a:r>
              <a:rPr lang="en-US" dirty="0" smtClean="0"/>
              <a:t>Circulations / Tropical Cyclones – Low confidence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8689652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Questions / Discussion</a:t>
            </a:r>
            <a:endParaRPr lang="en-US" sz="38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171223"/>
            <a:ext cx="8229600" cy="50359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183453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221"/>
            <a:ext cx="8229600" cy="4842230"/>
          </a:xfrm>
        </p:spPr>
        <p:txBody>
          <a:bodyPr>
            <a:normAutofit/>
          </a:bodyPr>
          <a:lstStyle/>
          <a:p>
            <a:r>
              <a:rPr lang="en-US" dirty="0" smtClean="0"/>
              <a:t>Initialized Predictions are valuable in short-term, but lose value in long-term</a:t>
            </a:r>
          </a:p>
          <a:p>
            <a:r>
              <a:rPr lang="en-US" dirty="0" smtClean="0"/>
              <a:t>Predictability – a feature of the system</a:t>
            </a:r>
          </a:p>
          <a:p>
            <a:pPr lvl="1"/>
            <a:r>
              <a:rPr lang="en-US" dirty="0" smtClean="0"/>
              <a:t>Ability to be predicted (potential skill) </a:t>
            </a:r>
          </a:p>
          <a:p>
            <a:pPr lvl="2"/>
            <a:r>
              <a:rPr lang="en-US" dirty="0" smtClean="0"/>
              <a:t>not ability to predict (prediction) </a:t>
            </a:r>
          </a:p>
          <a:p>
            <a:pPr lvl="1"/>
            <a:r>
              <a:rPr lang="en-US" dirty="0" smtClean="0"/>
              <a:t>A great deal of recent </a:t>
            </a:r>
            <a:br>
              <a:rPr lang="en-US" dirty="0" smtClean="0"/>
            </a:br>
            <a:r>
              <a:rPr lang="en-US" dirty="0" smtClean="0"/>
              <a:t>research on climate </a:t>
            </a:r>
            <a:br>
              <a:rPr lang="en-US" dirty="0" smtClean="0"/>
            </a:br>
            <a:r>
              <a:rPr lang="en-US" dirty="0" smtClean="0"/>
              <a:t>predictability / statistical </a:t>
            </a:r>
            <a:br>
              <a:rPr lang="en-US" dirty="0" smtClean="0"/>
            </a:br>
            <a:r>
              <a:rPr lang="en-US" dirty="0" smtClean="0"/>
              <a:t>methods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628" r="20247" b="22246"/>
          <a:stretch/>
        </p:blipFill>
        <p:spPr>
          <a:xfrm>
            <a:off x="5446544" y="3794125"/>
            <a:ext cx="3389088" cy="263207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7" name="TextBox 6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>
                      <a:lumMod val="50000"/>
                    </a:schemeClr>
                  </a:solidFill>
                </a:rPr>
                <a:t>Intro.</a:t>
              </a:r>
              <a:endParaRPr lang="en-US" sz="1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Prediction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Weather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FFFF"/>
                  </a:solidFill>
                </a:rPr>
                <a:t>Cryosphere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Atm. Comp.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Projection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047398" y="3149598"/>
            <a:ext cx="2129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Temperature </a:t>
            </a:r>
            <a:r>
              <a:rPr lang="en-US" dirty="0" err="1" smtClean="0">
                <a:solidFill>
                  <a:srgbClr val="FFFFFF"/>
                </a:solidFill>
              </a:rPr>
              <a:t>Avg’s</a:t>
            </a: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Box 11.1 Figure 4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8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15129" r="10364"/>
          <a:stretch/>
        </p:blipFill>
        <p:spPr>
          <a:xfrm>
            <a:off x="5066" y="-1"/>
            <a:ext cx="9138934" cy="49371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14487" y="5222875"/>
            <a:ext cx="592137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solidFill>
                  <a:srgbClr val="FFFFFF"/>
                </a:solidFill>
              </a:rPr>
              <a:t>Predictability</a:t>
            </a:r>
            <a:endParaRPr lang="en-US" sz="5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Climate Predictability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71222"/>
            <a:ext cx="8480424" cy="41913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well can models predict known state</a:t>
            </a:r>
          </a:p>
          <a:p>
            <a:r>
              <a:rPr lang="en-US" dirty="0" smtClean="0"/>
              <a:t>Tell us the current limits (time ranges) for predicting different variables and different regions using </a:t>
            </a:r>
            <a:r>
              <a:rPr lang="en-US" dirty="0" err="1" smtClean="0"/>
              <a:t>hindcasts</a:t>
            </a:r>
            <a:endParaRPr lang="en-US" dirty="0" smtClean="0"/>
          </a:p>
          <a:p>
            <a:r>
              <a:rPr lang="en-US" dirty="0" smtClean="0"/>
              <a:t>Prognostic vs. Diagnostic </a:t>
            </a:r>
            <a:br>
              <a:rPr lang="en-US" dirty="0" smtClean="0"/>
            </a:br>
            <a:r>
              <a:rPr lang="en-US" dirty="0" smtClean="0"/>
              <a:t>Studies</a:t>
            </a:r>
          </a:p>
          <a:p>
            <a:pPr lvl="1"/>
            <a:r>
              <a:rPr lang="en-US" dirty="0" smtClean="0"/>
              <a:t>Generally, both types of </a:t>
            </a:r>
            <a:br>
              <a:rPr lang="en-US" dirty="0" smtClean="0"/>
            </a:br>
            <a:r>
              <a:rPr lang="en-US" dirty="0" smtClean="0"/>
              <a:t>studies are generally in-line</a:t>
            </a:r>
          </a:p>
          <a:p>
            <a:r>
              <a:rPr lang="en-US" dirty="0" smtClean="0"/>
              <a:t>Dependent on trust of model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11" name="TextBox 10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Intro.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Prediction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Weather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FFFF"/>
                  </a:solidFill>
                </a:rPr>
                <a:t>Cryosphere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Atm. Comp.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Projection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57200" y="5524500"/>
            <a:ext cx="8356599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In general, shorter time frames predictability is based on initial conditions, longer time frames is based on external </a:t>
            </a:r>
            <a:r>
              <a:rPr lang="en-US" sz="2200" dirty="0" smtClean="0"/>
              <a:t>forcing</a:t>
            </a:r>
            <a:endParaRPr lang="en-US" sz="2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838482"/>
              </p:ext>
            </p:extLst>
          </p:nvPr>
        </p:nvGraphicFramePr>
        <p:xfrm>
          <a:off x="5633862" y="2714623"/>
          <a:ext cx="3175000" cy="2614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500"/>
                <a:gridCol w="1587500"/>
              </a:tblGrid>
              <a:tr h="435769"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Predictability</a:t>
                      </a:r>
                      <a:endParaRPr lang="en-US" dirty="0"/>
                    </a:p>
                  </a:txBody>
                  <a:tcPr/>
                </a:tc>
              </a:tr>
              <a:tr h="435769">
                <a:tc>
                  <a:txBody>
                    <a:bodyPr/>
                    <a:lstStyle/>
                    <a:p>
                      <a:r>
                        <a:rPr lang="en-US" dirty="0" smtClean="0"/>
                        <a:t>ENSO</a:t>
                      </a:r>
                      <a:r>
                        <a:rPr lang="en-US" baseline="0" dirty="0" smtClean="0"/>
                        <a:t> / PDO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– 5 years</a:t>
                      </a:r>
                      <a:endParaRPr lang="en-US" dirty="0"/>
                    </a:p>
                  </a:txBody>
                  <a:tcPr/>
                </a:tc>
              </a:tr>
              <a:tr h="435769">
                <a:tc>
                  <a:txBody>
                    <a:bodyPr/>
                    <a:lstStyle/>
                    <a:p>
                      <a:r>
                        <a:rPr lang="en-US" dirty="0" smtClean="0"/>
                        <a:t>AMOC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– 10 years</a:t>
                      </a:r>
                      <a:endParaRPr lang="en-US" dirty="0"/>
                    </a:p>
                  </a:txBody>
                  <a:tcPr/>
                </a:tc>
              </a:tr>
              <a:tr h="435769">
                <a:tc>
                  <a:txBody>
                    <a:bodyPr/>
                    <a:lstStyle/>
                    <a:p>
                      <a:r>
                        <a:rPr lang="en-US" dirty="0" smtClean="0"/>
                        <a:t>SST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– 10 years</a:t>
                      </a:r>
                      <a:endParaRPr lang="en-US" dirty="0"/>
                    </a:p>
                  </a:txBody>
                  <a:tcPr/>
                </a:tc>
              </a:tr>
              <a:tr h="435769"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Multi-year</a:t>
                      </a:r>
                      <a:endParaRPr lang="en-US" dirty="0"/>
                    </a:p>
                  </a:txBody>
                  <a:tcPr/>
                </a:tc>
              </a:tr>
              <a:tr h="435769">
                <a:tc>
                  <a:txBody>
                    <a:bodyPr/>
                    <a:lstStyle/>
                    <a:p>
                      <a:r>
                        <a:rPr lang="en-US" dirty="0" smtClean="0"/>
                        <a:t>Precipitation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Long-term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8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Climate Predictability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222"/>
            <a:ext cx="8229600" cy="52073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CMIP5 (Coupled Model </a:t>
            </a:r>
            <a:r>
              <a:rPr lang="en-US" dirty="0" err="1" smtClean="0"/>
              <a:t>Intercomparison</a:t>
            </a:r>
            <a:r>
              <a:rPr lang="en-US" dirty="0" smtClean="0"/>
              <a:t> Project)</a:t>
            </a:r>
          </a:p>
          <a:p>
            <a:pPr lvl="1"/>
            <a:r>
              <a:rPr lang="en-US" dirty="0" smtClean="0"/>
              <a:t>Multi-model</a:t>
            </a:r>
          </a:p>
          <a:p>
            <a:pPr lvl="1"/>
            <a:r>
              <a:rPr lang="en-US" dirty="0" smtClean="0"/>
              <a:t>Each model initialized differently</a:t>
            </a:r>
            <a:br>
              <a:rPr lang="en-US" dirty="0" smtClean="0"/>
            </a:br>
            <a:r>
              <a:rPr lang="en-US" dirty="0" smtClean="0"/>
              <a:t>(Table 11.1)</a:t>
            </a:r>
          </a:p>
          <a:p>
            <a:r>
              <a:rPr lang="en-US" dirty="0"/>
              <a:t>Use of ensemble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Perturbed parameter</a:t>
            </a:r>
          </a:p>
          <a:p>
            <a:r>
              <a:rPr lang="en-US" dirty="0" smtClean="0"/>
              <a:t>Drifts / bias shifts to model</a:t>
            </a:r>
            <a:br>
              <a:rPr lang="en-US" dirty="0" smtClean="0"/>
            </a:br>
            <a:r>
              <a:rPr lang="en-US" dirty="0" smtClean="0"/>
              <a:t>preferred climate state</a:t>
            </a:r>
          </a:p>
          <a:p>
            <a:pPr lvl="1"/>
            <a:r>
              <a:rPr lang="en-US" dirty="0" smtClean="0"/>
              <a:t>Many methods to fix </a:t>
            </a:r>
          </a:p>
          <a:p>
            <a:pPr lvl="1"/>
            <a:r>
              <a:rPr lang="en-US" dirty="0" smtClean="0"/>
              <a:t>Projections typically do not have </a:t>
            </a:r>
            <a:br>
              <a:rPr lang="en-US" dirty="0" smtClean="0"/>
            </a:br>
            <a:r>
              <a:rPr lang="en-US" dirty="0" smtClean="0"/>
              <a:t>these issues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001" y="2555875"/>
            <a:ext cx="2792106" cy="382269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05510" y="6509796"/>
            <a:ext cx="8508290" cy="307777"/>
            <a:chOff x="635710" y="6535196"/>
            <a:chExt cx="8508290" cy="307777"/>
          </a:xfrm>
        </p:grpSpPr>
        <p:sp>
          <p:nvSpPr>
            <p:cNvPr id="6" name="TextBox 5"/>
            <p:cNvSpPr txBox="1"/>
            <p:nvPr/>
          </p:nvSpPr>
          <p:spPr>
            <a:xfrm>
              <a:off x="635710" y="6535196"/>
              <a:ext cx="1065388" cy="307777"/>
            </a:xfrm>
            <a:prstGeom prst="rect">
              <a:avLst/>
            </a:prstGeom>
            <a:noFill/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Intro.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13798" y="6535196"/>
              <a:ext cx="1065388" cy="307777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Prediction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45986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Weather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11374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Ocean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6406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FFFF"/>
                  </a:solidFill>
                </a:rPr>
                <a:t>Cryosphere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245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Atm. Comp.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78612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Uncertain.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80598" y="6535196"/>
              <a:ext cx="1065388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mpd="sng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Projection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766050" y="2181224"/>
            <a:ext cx="1397000" cy="373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Figure 11.2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5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3955</TotalTime>
  <Words>2546</Words>
  <Application>Microsoft Office PowerPoint</Application>
  <PresentationFormat>On-screen Show (4:3)</PresentationFormat>
  <Paragraphs>733</Paragraphs>
  <Slides>51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IPCC Report Chapter 11 Near-Term Climate Change: Predictions and Projections</vt:lpstr>
      <vt:lpstr>Overview</vt:lpstr>
      <vt:lpstr>What is near-term?</vt:lpstr>
      <vt:lpstr>The Big Picture</vt:lpstr>
      <vt:lpstr>Terminology</vt:lpstr>
      <vt:lpstr>Terminology</vt:lpstr>
      <vt:lpstr>PowerPoint Presentation</vt:lpstr>
      <vt:lpstr>Climate Predictability Studies</vt:lpstr>
      <vt:lpstr>Climate Predictability Studies</vt:lpstr>
      <vt:lpstr>Quality Assessment</vt:lpstr>
      <vt:lpstr>Is Prediction Accurate / Skillful?</vt:lpstr>
      <vt:lpstr>Is Prediction Accurate / Skillful?</vt:lpstr>
      <vt:lpstr>Is Prediction Reliable?</vt:lpstr>
      <vt:lpstr>Summary of Predictability</vt:lpstr>
      <vt:lpstr>Near-Term Projections</vt:lpstr>
      <vt:lpstr>Near-Term Projections</vt:lpstr>
      <vt:lpstr>Near-Term Projections</vt:lpstr>
      <vt:lpstr>Caveat</vt:lpstr>
      <vt:lpstr>PowerPoint Presentation</vt:lpstr>
      <vt:lpstr>Figure</vt:lpstr>
      <vt:lpstr>Temperature Projections</vt:lpstr>
      <vt:lpstr>Temperature Projections</vt:lpstr>
      <vt:lpstr>Water Cycle Projections</vt:lpstr>
      <vt:lpstr>Water Cycle Projections</vt:lpstr>
      <vt:lpstr>Water Cycle Projections</vt:lpstr>
      <vt:lpstr>Water Cycle Projections</vt:lpstr>
      <vt:lpstr>Water Cycle Projections</vt:lpstr>
      <vt:lpstr>Atmospheric Circulation Projections</vt:lpstr>
      <vt:lpstr>Extreme Temperature Projections</vt:lpstr>
      <vt:lpstr>Extreme Precipitation Projections</vt:lpstr>
      <vt:lpstr>Tropical Cyclone Projections</vt:lpstr>
      <vt:lpstr>PowerPoint Presentation</vt:lpstr>
      <vt:lpstr>Ocean Temperature Projections</vt:lpstr>
      <vt:lpstr>Ocean Salinity Projections</vt:lpstr>
      <vt:lpstr>Ocean Circulation Projections</vt:lpstr>
      <vt:lpstr>PowerPoint Presentation</vt:lpstr>
      <vt:lpstr>Sea Ice Projections</vt:lpstr>
      <vt:lpstr>Snow Cover &amp; Permafrost Projections</vt:lpstr>
      <vt:lpstr>PowerPoint Presentation</vt:lpstr>
      <vt:lpstr>Background</vt:lpstr>
      <vt:lpstr>Reactive GHG and Aerosol</vt:lpstr>
      <vt:lpstr>Reactive GHG and Aerosol</vt:lpstr>
      <vt:lpstr>Air Quality Projections</vt:lpstr>
      <vt:lpstr>Ozone</vt:lpstr>
      <vt:lpstr>Aerosols</vt:lpstr>
      <vt:lpstr>Air Quality</vt:lpstr>
      <vt:lpstr>PowerPoint Presentation</vt:lpstr>
      <vt:lpstr>Uncertainties in Anthropogenic Forcing</vt:lpstr>
      <vt:lpstr>Uncertainties in Natural Forcing</vt:lpstr>
      <vt:lpstr>Summary</vt:lpstr>
      <vt:lpstr>Questions / Discussion</vt:lpstr>
    </vt:vector>
  </TitlesOfParts>
  <Company>Colorado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IPCC Report Chapter 11</dc:title>
  <dc:creator>Peter Marinescu</dc:creator>
  <cp:lastModifiedBy>Peter</cp:lastModifiedBy>
  <cp:revision>102</cp:revision>
  <dcterms:created xsi:type="dcterms:W3CDTF">2014-11-07T03:39:35Z</dcterms:created>
  <dcterms:modified xsi:type="dcterms:W3CDTF">2014-11-10T19:49:02Z</dcterms:modified>
</cp:coreProperties>
</file>