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0"/>
  </p:notesMasterIdLst>
  <p:sldIdLst>
    <p:sldId id="266" r:id="rId2"/>
    <p:sldId id="271" r:id="rId3"/>
    <p:sldId id="269" r:id="rId4"/>
    <p:sldId id="270" r:id="rId5"/>
    <p:sldId id="272" r:id="rId6"/>
    <p:sldId id="294" r:id="rId7"/>
    <p:sldId id="295" r:id="rId8"/>
    <p:sldId id="296" r:id="rId9"/>
    <p:sldId id="30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03" autoAdjust="0"/>
  </p:normalViewPr>
  <p:slideViewPr>
    <p:cSldViewPr snapToGrid="0" snapToObjects="1">
      <p:cViewPr>
        <p:scale>
          <a:sx n="100" d="100"/>
          <a:sy n="100" d="100"/>
        </p:scale>
        <p:origin x="-1640" y="-10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39A8A-3BF5-2242-9D46-85DF8B3F51F5}" type="datetimeFigureOut">
              <a:rPr lang="en-US" smtClean="0"/>
              <a:t>3/23/14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4EB5A-6840-1D4C-BBF7-A686A199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9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TB’s of a Hurricane Bonnie simulation from the UWNMS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mesoscale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at 36.5 GHz, using four different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transfer models. All domains have been convolved with a 12 km FWHM beam footprint, corresponding to a good instrument resolution at this frequency. Top left: “truth” (3D Monte Carlo) model. Top right: Errors in plane-parallel SOI model as compared with the 3D Monte Carlo. Bottom left: Errors in 1D SOI model as compared with 1D (plane parallel) Monte Carlo. Bottom right: Errors in SOI-Slant as compared with the 3D Monte Carlo. It can be seen that the 3D errors are reduced by ∼ 85% by the SOI-Slant model.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4EB5A-6840-1D4C-BBF7-A686A199A6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</a:t>
            </a:r>
            <a:br>
              <a:rPr lang="de-DE" smtClean="0"/>
            </a:br>
            <a:r>
              <a:rPr lang="de-DE" smtClean="0"/>
              <a:t>Name of Faculty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EF7D23-FC99-4E8F-9DC7-03C38528A15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4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29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3/23/14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3/23/14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80734"/>
          </a:xfrm>
        </p:spPr>
        <p:txBody>
          <a:bodyPr/>
          <a:lstStyle/>
          <a:p>
            <a:r>
              <a:rPr lang="en-US" dirty="0" smtClean="0"/>
              <a:t>Other Techniques:</a:t>
            </a:r>
            <a:br>
              <a:rPr lang="en-US" dirty="0" smtClean="0"/>
            </a:br>
            <a:r>
              <a:rPr lang="en-US" dirty="0" smtClean="0"/>
              <a:t>What can they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solve much harder problems:</a:t>
            </a:r>
          </a:p>
          <a:p>
            <a:pPr lvl="1"/>
            <a:r>
              <a:rPr lang="en-US" dirty="0" smtClean="0"/>
              <a:t>3D methods – Can deal with horizontal inhomogeneity.</a:t>
            </a:r>
          </a:p>
          <a:p>
            <a:pPr lvl="2"/>
            <a:r>
              <a:rPr lang="en-US" dirty="0" smtClean="0"/>
              <a:t>Independent Pixel Approximation</a:t>
            </a:r>
          </a:p>
          <a:p>
            <a:pPr lvl="2"/>
            <a:r>
              <a:rPr lang="en-US" dirty="0" smtClean="0"/>
              <a:t>Slant Methods</a:t>
            </a:r>
          </a:p>
          <a:p>
            <a:pPr lvl="2"/>
            <a:r>
              <a:rPr lang="en-US" dirty="0" smtClean="0"/>
              <a:t>Full 3D with horizontal photon transport.</a:t>
            </a:r>
          </a:p>
          <a:p>
            <a:pPr lvl="1"/>
            <a:r>
              <a:rPr lang="en-US" dirty="0" smtClean="0"/>
              <a:t>Vector calculations: Include effects of polarization, calculate Stokes vectors.</a:t>
            </a:r>
          </a:p>
          <a:p>
            <a:pPr lvl="2"/>
            <a:r>
              <a:rPr lang="en-US" dirty="0" smtClean="0"/>
              <a:t>Matrices generally becomes (4n, 4n) instead of (</a:t>
            </a:r>
            <a:r>
              <a:rPr lang="en-US" dirty="0" err="1" smtClean="0"/>
              <a:t>n,n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Calculations become ~ 100x slower typically!</a:t>
            </a:r>
          </a:p>
          <a:p>
            <a:pPr lvl="1"/>
            <a:r>
              <a:rPr lang="en-US" dirty="0" smtClean="0"/>
              <a:t>Curvature of Atmosphere</a:t>
            </a:r>
          </a:p>
          <a:p>
            <a:pPr lvl="2"/>
            <a:r>
              <a:rPr lang="en-US" dirty="0" smtClean="0"/>
              <a:t>Important for very oblique or limb observations. (&gt;80 </a:t>
            </a:r>
            <a:r>
              <a:rPr lang="en-US" dirty="0" err="1" smtClean="0"/>
              <a:t>deg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“Pseudo-spherical” approximation is typical.</a:t>
            </a:r>
          </a:p>
          <a:p>
            <a:pPr marL="77724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7772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0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23 at 6.1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680639"/>
            <a:ext cx="8226444" cy="4402661"/>
          </a:xfrm>
          <a:prstGeom prst="rect">
            <a:avLst/>
          </a:prstGeom>
        </p:spPr>
      </p:pic>
      <p:pic>
        <p:nvPicPr>
          <p:cNvPr id="5" name="Picture 4" descr="Screen Shot 2014-03-23 at 6.1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27000"/>
            <a:ext cx="5118100" cy="13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0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Cloud overlap from radar: example</a:t>
            </a:r>
          </a:p>
        </p:txBody>
      </p:sp>
      <p:pic>
        <p:nvPicPr>
          <p:cNvPr id="333827" name="Picture 3" descr="C:\Documents and Settings\Robin Hogan\My Documents\Power Point\edinburgh2002\overlap_eg981211_c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382713"/>
            <a:ext cx="671036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69100" y="1530350"/>
            <a:ext cx="2374900" cy="4675188"/>
          </a:xfrm>
        </p:spPr>
        <p:txBody>
          <a:bodyPr/>
          <a:lstStyle/>
          <a:p>
            <a:r>
              <a:rPr lang="en-GB"/>
              <a:t>Radar can observe the actual overlap of clouds</a:t>
            </a:r>
          </a:p>
          <a:p>
            <a:r>
              <a:rPr lang="en-GB"/>
              <a:t>We next quantify the overlap from 3 months of data</a:t>
            </a:r>
          </a:p>
        </p:txBody>
      </p:sp>
    </p:spTree>
    <p:extLst>
      <p:ext uri="{BB962C8B-B14F-4D97-AF65-F5344CB8AC3E}">
        <p14:creationId xmlns:p14="http://schemas.microsoft.com/office/powerpoint/2010/main" val="349492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ja-JP" altLang="en-GB">
                <a:latin typeface="Arial"/>
              </a:rPr>
              <a:t>“</a:t>
            </a:r>
            <a:r>
              <a:rPr lang="en-GB"/>
              <a:t>Exponential-random</a:t>
            </a:r>
            <a:r>
              <a:rPr lang="ja-JP" altLang="en-GB">
                <a:latin typeface="Arial"/>
              </a:rPr>
              <a:t>”</a:t>
            </a:r>
            <a:r>
              <a:rPr lang="en-GB"/>
              <a:t> overlap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667250"/>
            <a:ext cx="8610600" cy="1428750"/>
          </a:xfrm>
        </p:spPr>
        <p:txBody>
          <a:bodyPr>
            <a:normAutofit lnSpcReduction="10000"/>
          </a:bodyPr>
          <a:lstStyle/>
          <a:p>
            <a:r>
              <a:rPr lang="en-GB" sz="2000"/>
              <a:t>Overlap of vertically continuous clouds becomes random with increasing thickness as an inverse </a:t>
            </a:r>
            <a:r>
              <a:rPr lang="en-GB" sz="2000" u="sng"/>
              <a:t>exponential</a:t>
            </a:r>
          </a:p>
          <a:p>
            <a:r>
              <a:rPr lang="en-GB" sz="2000"/>
              <a:t>Vertically isolated clouds are </a:t>
            </a:r>
            <a:r>
              <a:rPr lang="en-GB" sz="2000" u="sng"/>
              <a:t>randomly</a:t>
            </a:r>
            <a:r>
              <a:rPr lang="en-GB" sz="2000"/>
              <a:t> overlapped</a:t>
            </a:r>
          </a:p>
          <a:p>
            <a:r>
              <a:rPr lang="en-GB" sz="2000" i="1"/>
              <a:t>Higher total cloud cover than maximum-random overlap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990600" y="6248400"/>
            <a:ext cx="7729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800" i="1">
                <a:solidFill>
                  <a:srgbClr val="006600"/>
                </a:solidFill>
              </a:rPr>
              <a:t>Hogan and Illingworth (QJ 2000), Mace and Benson-Troth (2002)</a:t>
            </a:r>
          </a:p>
        </p:txBody>
      </p:sp>
      <p:pic>
        <p:nvPicPr>
          <p:cNvPr id="335877" name="Picture 5" descr="C:\Documents and Settings\Robin Hogan\My Documents\Power Point\edinburgh2002\overlap_stats_colo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648200" y="1143000"/>
            <a:ext cx="4373563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78" name="Picture 6" descr="C:\Documents and Settings\Robin Hogan\My Documents\Power Point\edinburgh2002\overlap_stats_colo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/>
          <a:stretch>
            <a:fillRect/>
          </a:stretch>
        </p:blipFill>
        <p:spPr bwMode="auto">
          <a:xfrm>
            <a:off x="146050" y="1143000"/>
            <a:ext cx="4273550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6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In the microwave…</a:t>
            </a:r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80" y="1023937"/>
            <a:ext cx="3464720" cy="370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98500" y="4843133"/>
            <a:ext cx="330358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u="sng" dirty="0">
                <a:latin typeface="Times New Roman" charset="0"/>
              </a:rPr>
              <a:t>EARLY ECMWF SCHEME (a):</a:t>
            </a:r>
          </a:p>
          <a:p>
            <a:endParaRPr lang="en-US" sz="1200" dirty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sz="1200" dirty="0">
                <a:latin typeface="Times New Roman" charset="0"/>
              </a:rPr>
              <a:t> Maximum Cloud Overlap</a:t>
            </a:r>
          </a:p>
          <a:p>
            <a:pPr>
              <a:buFontTx/>
              <a:buChar char="•"/>
            </a:pPr>
            <a:r>
              <a:rPr lang="en-US" sz="1200" dirty="0">
                <a:latin typeface="Times New Roman" charset="0"/>
              </a:rPr>
              <a:t> Precipitation </a:t>
            </a:r>
            <a:r>
              <a:rPr lang="ja-JP" altLang="en-US" sz="1200" dirty="0">
                <a:latin typeface="Arial"/>
              </a:rPr>
              <a:t>“</a:t>
            </a:r>
            <a:r>
              <a:rPr lang="en-US" sz="1200" dirty="0">
                <a:latin typeface="Times New Roman" charset="0"/>
              </a:rPr>
              <a:t>follows</a:t>
            </a:r>
            <a:r>
              <a:rPr lang="ja-JP" altLang="en-US" sz="1200" dirty="0">
                <a:latin typeface="Arial"/>
              </a:rPr>
              <a:t>”</a:t>
            </a:r>
            <a:r>
              <a:rPr lang="en-US" sz="1200" dirty="0">
                <a:latin typeface="Times New Roman" charset="0"/>
              </a:rPr>
              <a:t> the clouds</a:t>
            </a:r>
          </a:p>
          <a:p>
            <a:pPr>
              <a:buFontTx/>
              <a:buChar char="•"/>
            </a:pPr>
            <a:r>
              <a:rPr lang="en-US" sz="1200" dirty="0">
                <a:latin typeface="Times New Roman" charset="0"/>
              </a:rPr>
              <a:t> Precipitation does not </a:t>
            </a:r>
            <a:r>
              <a:rPr lang="ja-JP" altLang="en-US" sz="1200" dirty="0">
                <a:latin typeface="Arial"/>
              </a:rPr>
              <a:t>“</a:t>
            </a:r>
            <a:r>
              <a:rPr lang="en-US" sz="1200" dirty="0">
                <a:latin typeface="Times New Roman" charset="0"/>
              </a:rPr>
              <a:t>fall out</a:t>
            </a:r>
            <a:r>
              <a:rPr lang="ja-JP" altLang="en-US" sz="1200" dirty="0">
                <a:latin typeface="Arial"/>
              </a:rPr>
              <a:t>”</a:t>
            </a:r>
            <a:r>
              <a:rPr lang="en-US" sz="1200" dirty="0">
                <a:latin typeface="Times New Roman" charset="0"/>
              </a:rPr>
              <a:t> of clouds</a:t>
            </a:r>
          </a:p>
          <a:p>
            <a:pPr>
              <a:buFontTx/>
              <a:buChar char="•"/>
            </a:pPr>
            <a:endParaRPr lang="en-US" sz="2800" dirty="0">
              <a:latin typeface="Times New Roman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545806" y="4843133"/>
            <a:ext cx="33035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u="sng" dirty="0" smtClean="0">
                <a:latin typeface="Times New Roman" charset="0"/>
              </a:rPr>
              <a:t>MORE </a:t>
            </a:r>
            <a:r>
              <a:rPr lang="en-US" sz="1200" u="sng" dirty="0">
                <a:latin typeface="Times New Roman" charset="0"/>
              </a:rPr>
              <a:t>PHYSICAL SCHEME (b):</a:t>
            </a:r>
          </a:p>
          <a:p>
            <a:endParaRPr lang="en-US" sz="1200" dirty="0">
              <a:latin typeface="Times New Roman" charset="0"/>
            </a:endParaRPr>
          </a:p>
          <a:p>
            <a:pPr>
              <a:buFontTx/>
              <a:buChar char="•"/>
            </a:pPr>
            <a:r>
              <a:rPr lang="en-US" sz="1200" dirty="0">
                <a:latin typeface="Times New Roman" charset="0"/>
              </a:rPr>
              <a:t> Maximum-Random Cloud Overlap</a:t>
            </a:r>
          </a:p>
          <a:p>
            <a:pPr>
              <a:buFontTx/>
              <a:buChar char="•"/>
            </a:pPr>
            <a:r>
              <a:rPr lang="en-US" sz="1200" dirty="0">
                <a:latin typeface="Times New Roman" charset="0"/>
              </a:rPr>
              <a:t> Precipitation in a layer is based both upon the clouds in that layer </a:t>
            </a:r>
            <a:r>
              <a:rPr lang="en-US" sz="1200" i="1" dirty="0">
                <a:latin typeface="Times New Roman" charset="0"/>
              </a:rPr>
              <a:t>as well as</a:t>
            </a:r>
            <a:r>
              <a:rPr lang="en-US" sz="1200" dirty="0">
                <a:latin typeface="Times New Roman" charset="0"/>
              </a:rPr>
              <a:t> the precipitation in the adjacent higher layer.</a:t>
            </a:r>
          </a:p>
          <a:p>
            <a:pPr>
              <a:buFontTx/>
              <a:buChar char="•"/>
            </a:pPr>
            <a:r>
              <a:rPr lang="en-US" sz="1200" dirty="0">
                <a:latin typeface="Times New Roman" charset="0"/>
              </a:rPr>
              <a:t> Precipitation thus can </a:t>
            </a:r>
            <a:r>
              <a:rPr lang="ja-JP" altLang="en-US" sz="1200" dirty="0">
                <a:latin typeface="Arial"/>
              </a:rPr>
              <a:t>“</a:t>
            </a:r>
            <a:r>
              <a:rPr lang="en-US" sz="1200" dirty="0">
                <a:latin typeface="Times New Roman" charset="0"/>
              </a:rPr>
              <a:t>fall out</a:t>
            </a:r>
            <a:r>
              <a:rPr lang="ja-JP" altLang="en-US" sz="1200" dirty="0">
                <a:latin typeface="Arial"/>
              </a:rPr>
              <a:t>”</a:t>
            </a:r>
            <a:r>
              <a:rPr lang="en-US" sz="1200" dirty="0">
                <a:latin typeface="Times New Roman" charset="0"/>
              </a:rPr>
              <a:t> of clouds.</a:t>
            </a:r>
          </a:p>
        </p:txBody>
      </p:sp>
    </p:spTree>
    <p:extLst>
      <p:ext uri="{BB962C8B-B14F-4D97-AF65-F5344CB8AC3E}">
        <p14:creationId xmlns:p14="http://schemas.microsoft.com/office/powerpoint/2010/main" val="178874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7962900" cy="766762"/>
          </a:xfrm>
        </p:spPr>
        <p:txBody>
          <a:bodyPr/>
          <a:lstStyle/>
          <a:p>
            <a:r>
              <a:rPr lang="en-US" sz="4000" dirty="0" smtClean="0"/>
              <a:t>What is a reference “truth” approach?</a:t>
            </a:r>
            <a:endParaRPr lang="en-US" sz="4000" dirty="0"/>
          </a:p>
        </p:txBody>
      </p:sp>
      <p:pic>
        <p:nvPicPr>
          <p:cNvPr id="4" name="Picture 3" descr="profile2D_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762793"/>
            <a:ext cx="33956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0" y="4644231"/>
            <a:ext cx="341630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dirty="0" smtClean="0">
                <a:latin typeface="Times New Roman" charset="0"/>
              </a:rPr>
              <a:t>Use </a:t>
            </a:r>
            <a:r>
              <a:rPr lang="en-US" dirty="0">
                <a:latin typeface="Times New Roman" charset="0"/>
              </a:rPr>
              <a:t>100 ICs. </a:t>
            </a:r>
            <a:r>
              <a:rPr lang="en-US" dirty="0" smtClean="0">
                <a:latin typeface="Times New Roman" charset="0"/>
              </a:rPr>
              <a:t>100 </a:t>
            </a:r>
            <a:r>
              <a:rPr lang="en-US" dirty="0">
                <a:latin typeface="Times New Roman" charset="0"/>
              </a:rPr>
              <a:t>independent, plane-parallel </a:t>
            </a:r>
            <a:r>
              <a:rPr lang="en-US" dirty="0" err="1">
                <a:latin typeface="Times New Roman" charset="0"/>
              </a:rPr>
              <a:t>radiative</a:t>
            </a:r>
            <a:r>
              <a:rPr lang="en-US" dirty="0">
                <a:latin typeface="Times New Roman" charset="0"/>
              </a:rPr>
              <a:t> transfers performed &amp; averaged.  Errors as compared to the more accurate 3D approach are highly dependent on the spatial resolution of the </a:t>
            </a:r>
            <a:r>
              <a:rPr lang="en-US" dirty="0" smtClean="0">
                <a:latin typeface="Times New Roman" charset="0"/>
              </a:rPr>
              <a:t>model.</a:t>
            </a:r>
            <a:endParaRPr lang="en-US" dirty="0">
              <a:latin typeface="Times New Roman" charset="0"/>
            </a:endParaRP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71131"/>
            <a:ext cx="4801856" cy="231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3581400" y="3408362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charset="0"/>
              </a:rPr>
              <a:t>IC errors relative to 3D approach</a:t>
            </a:r>
          </a:p>
        </p:txBody>
      </p:sp>
      <p:pic>
        <p:nvPicPr>
          <p:cNvPr id="8" name="Picture 7" descr="Screen Shot 2014-03-23 at 6.32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927100"/>
            <a:ext cx="2908300" cy="23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9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7" descr="refcompare_summerocean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8" y="0"/>
            <a:ext cx="6171192" cy="2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4730" y="298537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/>
                <a:cs typeface="Comic Sans MS"/>
              </a:rPr>
              <a:t>Grid-box averages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1630" y="3421605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/>
                <a:cs typeface="Comic Sans MS"/>
              </a:rPr>
              <a:t>1 clear, 1 cloudy</a:t>
            </a:r>
            <a:endParaRPr lang="en-US" sz="1600" b="1" dirty="0">
              <a:latin typeface="Comic Sans MS"/>
              <a:cs typeface="Comic Sans MS"/>
            </a:endParaRPr>
          </a:p>
        </p:txBody>
      </p:sp>
      <p:pic>
        <p:nvPicPr>
          <p:cNvPr id="8" name="Picture 7" descr="Screen Shot 2014-03-23 at 6.31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80" y="3760159"/>
            <a:ext cx="3111500" cy="3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5230" y="290842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/>
                <a:cs typeface="Comic Sans MS"/>
              </a:rPr>
              <a:t>More accurate schemes from O’Dell et al (2007)</a:t>
            </a:r>
            <a:endParaRPr lang="en-US" sz="1600" b="1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2700" y="4864100"/>
            <a:ext cx="421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Challenge is to create a scheme that is accurate yet computationally feasible.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Errors for the simplistic schemes are occasionally large!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2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9" descr="fast_model_errors_winter_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66" y="1672351"/>
            <a:ext cx="5871934" cy="43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1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1162"/>
          </a:xfrm>
        </p:spPr>
        <p:txBody>
          <a:bodyPr/>
          <a:lstStyle/>
          <a:p>
            <a:r>
              <a:rPr lang="en-US" dirty="0" smtClean="0"/>
              <a:t>Rest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7620000" cy="4800600"/>
          </a:xfrm>
        </p:spPr>
        <p:txBody>
          <a:bodyPr/>
          <a:lstStyle/>
          <a:p>
            <a:r>
              <a:rPr lang="en-US" dirty="0" smtClean="0"/>
              <a:t>March 31 – April 30 : 5 weeks, 10 classes.  </a:t>
            </a:r>
          </a:p>
          <a:p>
            <a:pPr lvl="1"/>
            <a:r>
              <a:rPr lang="en-US" dirty="0" smtClean="0"/>
              <a:t>Finish up RT stuff.</a:t>
            </a:r>
          </a:p>
          <a:p>
            <a:pPr lvl="1"/>
            <a:r>
              <a:rPr lang="en-US" dirty="0" smtClean="0"/>
              <a:t>Detailed overview of retrieval/inverse theory.</a:t>
            </a:r>
          </a:p>
          <a:p>
            <a:pPr lvl="1"/>
            <a:r>
              <a:rPr lang="en-US" dirty="0" smtClean="0"/>
              <a:t>1 -2 </a:t>
            </a:r>
            <a:r>
              <a:rPr lang="en-US" dirty="0" err="1" smtClean="0"/>
              <a:t>homeworks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Week of May 12-16.  Need 2-hour block for final project presentations.  Nominal final is Thursday May 15, 11:50-1:50pm.  All are expected to attend.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8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52462"/>
          </a:xfrm>
        </p:spPr>
        <p:txBody>
          <a:bodyPr/>
          <a:lstStyle/>
          <a:p>
            <a:r>
              <a:rPr lang="en-US" dirty="0" smtClean="0"/>
              <a:t>Lit-Review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7620000" cy="4800600"/>
          </a:xfrm>
        </p:spPr>
        <p:txBody>
          <a:bodyPr/>
          <a:lstStyle/>
          <a:p>
            <a:r>
              <a:rPr lang="en-US" dirty="0" smtClean="0"/>
              <a:t>Choose a class-related topic to do a literature review on, and present to class. 15-20 min per presentation. Some Possibilities:</a:t>
            </a:r>
          </a:p>
          <a:p>
            <a:pPr lvl="1"/>
            <a:r>
              <a:rPr lang="en-US" dirty="0" smtClean="0"/>
              <a:t>Modeling shortwave fluxes and associated biases (long-standing difficulties here).</a:t>
            </a:r>
          </a:p>
          <a:p>
            <a:pPr lvl="1"/>
            <a:r>
              <a:rPr lang="en-US" dirty="0" smtClean="0"/>
              <a:t>3D RT effects associated with clouds &amp; </a:t>
            </a:r>
            <a:r>
              <a:rPr lang="en-US" dirty="0" err="1" smtClean="0"/>
              <a:t>precip</a:t>
            </a:r>
            <a:endParaRPr lang="en-US" dirty="0" smtClean="0"/>
          </a:p>
          <a:p>
            <a:pPr lvl="1"/>
            <a:r>
              <a:rPr lang="en-US" dirty="0" smtClean="0"/>
              <a:t>RT effects associated with non-spherical particles</a:t>
            </a:r>
          </a:p>
          <a:p>
            <a:pPr lvl="1"/>
            <a:r>
              <a:rPr lang="en-US" dirty="0" smtClean="0"/>
              <a:t>Effects of oriented cirrus particles on </a:t>
            </a:r>
            <a:r>
              <a:rPr lang="en-US" dirty="0" err="1" smtClean="0"/>
              <a:t>vis</a:t>
            </a:r>
            <a:r>
              <a:rPr lang="en-US" dirty="0" smtClean="0"/>
              <a:t>/IR radiances</a:t>
            </a:r>
          </a:p>
          <a:p>
            <a:pPr lvl="1"/>
            <a:r>
              <a:rPr lang="en-US" dirty="0" smtClean="0"/>
              <a:t>Polarization effects from aerosols, precipitation, ice, land surfaces, </a:t>
            </a:r>
            <a:r>
              <a:rPr lang="en-US" dirty="0" err="1" smtClean="0"/>
              <a:t>etc</a:t>
            </a:r>
            <a:r>
              <a:rPr lang="en-US" dirty="0" smtClean="0"/>
              <a:t>– observations and/or modeling (any waveband).</a:t>
            </a:r>
          </a:p>
          <a:p>
            <a:pPr lvl="1"/>
            <a:r>
              <a:rPr lang="en-US" dirty="0" smtClean="0"/>
              <a:t>Correlated-k distributions / modeling scattering over large wavelength ranges for weather/climate models.</a:t>
            </a:r>
          </a:p>
        </p:txBody>
      </p:sp>
    </p:spTree>
    <p:extLst>
      <p:ext uri="{BB962C8B-B14F-4D97-AF65-F5344CB8AC3E}">
        <p14:creationId xmlns:p14="http://schemas.microsoft.com/office/powerpoint/2010/main" val="147245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147"/>
            <a:ext cx="7620000" cy="704036"/>
          </a:xfrm>
        </p:spPr>
        <p:txBody>
          <a:bodyPr/>
          <a:lstStyle/>
          <a:p>
            <a:r>
              <a:rPr lang="en-US" dirty="0" smtClean="0"/>
              <a:t>3D effects example:</a:t>
            </a:r>
            <a:br>
              <a:rPr lang="en-US" dirty="0" smtClean="0"/>
            </a:br>
            <a:r>
              <a:rPr lang="en-US" dirty="0" smtClean="0"/>
              <a:t>Hurricane Bonnie (1998)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0" y="2292083"/>
            <a:ext cx="3360215" cy="2817656"/>
          </a:xfrm>
          <a:prstGeom prst="rect">
            <a:avLst/>
          </a:prstGeom>
        </p:spPr>
      </p:pic>
      <p:pic>
        <p:nvPicPr>
          <p:cNvPr id="6" name="Picture 5" descr="Bonnielandfa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13" y="2292083"/>
            <a:ext cx="4786919" cy="28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29"/>
            <a:ext cx="7620000" cy="704036"/>
          </a:xfrm>
        </p:spPr>
        <p:txBody>
          <a:bodyPr/>
          <a:lstStyle/>
          <a:p>
            <a:r>
              <a:rPr lang="en-US" dirty="0" smtClean="0"/>
              <a:t>3D effects in the microwave</a:t>
            </a:r>
            <a:endParaRPr lang="en-US" dirty="0"/>
          </a:p>
        </p:txBody>
      </p:sp>
      <p:pic>
        <p:nvPicPr>
          <p:cNvPr id="4" name="Picture 3" descr="Screen Shot 2014-03-05 at 11.50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562"/>
            <a:ext cx="82804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6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29"/>
            <a:ext cx="7620000" cy="704036"/>
          </a:xfrm>
        </p:spPr>
        <p:txBody>
          <a:bodyPr/>
          <a:lstStyle/>
          <a:p>
            <a:r>
              <a:rPr lang="en-US" dirty="0" smtClean="0"/>
              <a:t>3D effects Example:</a:t>
            </a:r>
            <a:br>
              <a:rPr lang="en-US" dirty="0" smtClean="0"/>
            </a:br>
            <a:r>
              <a:rPr lang="en-US" dirty="0" smtClean="0"/>
              <a:t>Hurricane Bonnie</a:t>
            </a:r>
            <a:endParaRPr lang="en-US" dirty="0"/>
          </a:p>
        </p:txBody>
      </p:sp>
      <p:pic>
        <p:nvPicPr>
          <p:cNvPr id="3" name="Picture 2" descr="Screen Shot 2014-03-05 at 11.52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4" y="1223341"/>
            <a:ext cx="6327808" cy="52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2"/>
            <a:ext cx="7620000" cy="1143000"/>
          </a:xfrm>
        </p:spPr>
        <p:txBody>
          <a:bodyPr/>
          <a:lstStyle/>
          <a:p>
            <a:r>
              <a:rPr lang="en-US" dirty="0" smtClean="0"/>
              <a:t>3D Effects in the Vis/NIR</a:t>
            </a:r>
            <a:endParaRPr lang="en-US" dirty="0"/>
          </a:p>
        </p:txBody>
      </p:sp>
      <p:pic>
        <p:nvPicPr>
          <p:cNvPr id="4" name="Picture 3" descr="Screen Shot 2014-03-05 at 12.0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" y="1289954"/>
            <a:ext cx="7281944" cy="4857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032864"/>
            <a:ext cx="116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06 UTC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1315" y="1057202"/>
            <a:ext cx="116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09 UTC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2444" y="1105288"/>
            <a:ext cx="116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UTC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9246" y="1105288"/>
            <a:ext cx="116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UTC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97395" y="1105288"/>
            <a:ext cx="116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 UTC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28947" y="6331655"/>
            <a:ext cx="33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P.M. </a:t>
            </a:r>
            <a:r>
              <a:rPr lang="en-US" dirty="0" err="1" smtClean="0"/>
              <a:t>Kostka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9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Cloudiness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simulate a “partially cloud” field of view?  This happens a lot in satellite </a:t>
            </a:r>
            <a:r>
              <a:rPr lang="en-US" dirty="0" smtClean="0"/>
              <a:t>observations which take place over larger regions (&gt;~ 1 km).   </a:t>
            </a:r>
            <a:r>
              <a:rPr lang="en-US" dirty="0" smtClean="0"/>
              <a:t>The larger the FOV, the more likely that horizontal variability in the atmosphere could matter.</a:t>
            </a:r>
          </a:p>
          <a:p>
            <a:endParaRPr lang="en-US" dirty="0"/>
          </a:p>
          <a:p>
            <a:r>
              <a:rPr lang="en-US" dirty="0" smtClean="0"/>
              <a:t>This affects retrievals as well as data assimilation.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78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23 at 5.4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49700"/>
            <a:ext cx="7721600" cy="2908300"/>
          </a:xfrm>
          <a:prstGeom prst="rect">
            <a:avLst/>
          </a:prstGeom>
        </p:spPr>
      </p:pic>
      <p:pic>
        <p:nvPicPr>
          <p:cNvPr id="5" name="Picture 4" descr="Screen Shot 2014-03-23 at 5.46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7340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1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Cloud Variability: Levels of Complexity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000" y="1930400"/>
            <a:ext cx="49657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Cloud Overlap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 single column with mean grid-box properties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Two columns: Cloudy &amp; Clear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Independent Column Approximation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Each layer has a cloud fraction.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But you must decide how to distribute the clouds in each layer!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646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72516" y="908720"/>
            <a:ext cx="739582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360000"/>
            <a:r>
              <a:rPr lang="en-US" dirty="0" smtClean="0">
                <a:solidFill>
                  <a:srgbClr val="000000"/>
                </a:solidFill>
              </a:rPr>
              <a:t>Equation of </a:t>
            </a:r>
            <a:r>
              <a:rPr lang="en-US" dirty="0" err="1" smtClean="0">
                <a:solidFill>
                  <a:srgbClr val="000000"/>
                </a:solidFill>
              </a:rPr>
              <a:t>radiative</a:t>
            </a:r>
            <a:r>
              <a:rPr lang="en-US" dirty="0" smtClean="0">
                <a:solidFill>
                  <a:srgbClr val="000000"/>
                </a:solidFill>
              </a:rPr>
              <a:t> transfer: 3-D effects</a:t>
            </a:r>
            <a:endParaRPr lang="en-US" sz="12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t="8096" r="5526" b="4029"/>
          <a:stretch/>
        </p:blipFill>
        <p:spPr bwMode="auto">
          <a:xfrm>
            <a:off x="2771800" y="1323152"/>
            <a:ext cx="4350937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52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3358</TotalTime>
  <Words>814</Words>
  <Application>Microsoft Macintosh PowerPoint</Application>
  <PresentationFormat>On-screen Show (4:3)</PresentationFormat>
  <Paragraphs>83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Other Techniques: What can they do?</vt:lpstr>
      <vt:lpstr>3D effects example: Hurricane Bonnie (1998)</vt:lpstr>
      <vt:lpstr>3D effects in the microwave</vt:lpstr>
      <vt:lpstr>3D effects Example: Hurricane Bonnie</vt:lpstr>
      <vt:lpstr>3D Effects in the Vis/NIR</vt:lpstr>
      <vt:lpstr>Partial Cloudiness</vt:lpstr>
      <vt:lpstr>PowerPoint Presentation</vt:lpstr>
      <vt:lpstr>Horizontal Cloud Variability: Levels of Complexity</vt:lpstr>
      <vt:lpstr>PowerPoint Presentation</vt:lpstr>
      <vt:lpstr>PowerPoint Presentation</vt:lpstr>
      <vt:lpstr>Cloud overlap from radar: example</vt:lpstr>
      <vt:lpstr> “Exponential-random” overlap</vt:lpstr>
      <vt:lpstr>In the microwave…</vt:lpstr>
      <vt:lpstr>What is a reference “truth” approach?</vt:lpstr>
      <vt:lpstr>PowerPoint Presentation</vt:lpstr>
      <vt:lpstr>PowerPoint Presentation</vt:lpstr>
      <vt:lpstr>Rest of Class</vt:lpstr>
      <vt:lpstr>Lit-Review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 solution methods</dc:title>
  <dc:creator>Chris O'Dell</dc:creator>
  <cp:lastModifiedBy>Chris O'Dell</cp:lastModifiedBy>
  <cp:revision>53</cp:revision>
  <dcterms:created xsi:type="dcterms:W3CDTF">2014-03-03T18:36:03Z</dcterms:created>
  <dcterms:modified xsi:type="dcterms:W3CDTF">2014-03-24T17:33:07Z</dcterms:modified>
</cp:coreProperties>
</file>