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85" r:id="rId2"/>
    <p:sldId id="267" r:id="rId3"/>
    <p:sldId id="268" r:id="rId4"/>
    <p:sldId id="265" r:id="rId5"/>
    <p:sldId id="288" r:id="rId6"/>
    <p:sldId id="289" r:id="rId7"/>
    <p:sldId id="290" r:id="rId8"/>
    <p:sldId id="286" r:id="rId9"/>
    <p:sldId id="262" r:id="rId10"/>
    <p:sldId id="269" r:id="rId11"/>
    <p:sldId id="270" r:id="rId12"/>
    <p:sldId id="271" r:id="rId13"/>
    <p:sldId id="264" r:id="rId14"/>
    <p:sldId id="276" r:id="rId15"/>
    <p:sldId id="277" r:id="rId16"/>
    <p:sldId id="263" r:id="rId17"/>
    <p:sldId id="278" r:id="rId18"/>
    <p:sldId id="279" r:id="rId19"/>
    <p:sldId id="261" r:id="rId20"/>
    <p:sldId id="280" r:id="rId21"/>
    <p:sldId id="281" r:id="rId22"/>
    <p:sldId id="275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6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Relationship Id="rId3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C2E4E-7DAF-8C44-AFDF-34F2051FB4BA}" type="datetimeFigureOut">
              <a:rPr lang="en-US" smtClean="0"/>
              <a:t>2/10/15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99257-B770-4546-A640-9FBF032D6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3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99257-B770-4546-A640-9FBF032D61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11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1BBC9-F063-424F-989A-3FCEACD916C1}" type="slidenum">
              <a:rPr lang="en-US"/>
              <a:pPr/>
              <a:t>23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653B1-E245-484E-B8F7-86E2FB77990F}" type="slidenum">
              <a:rPr lang="en-US"/>
              <a:pPr/>
              <a:t>10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57516-A43F-4D43-878B-83EFF4A5640E}" type="slidenum">
              <a:rPr lang="en-US"/>
              <a:pPr/>
              <a:t>12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45FC1-AA28-1E49-A5DE-96F9FAA0E322}" type="slidenum">
              <a:rPr lang="en-US"/>
              <a:pPr/>
              <a:t>14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6F60B-783E-D746-8E99-E5B302AB6C0C}" type="slidenum">
              <a:rPr lang="en-US"/>
              <a:pPr/>
              <a:t>15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D4123-8430-0E42-BA77-F5AC69E4A1FE}" type="slidenum">
              <a:rPr lang="en-US"/>
              <a:pPr/>
              <a:t>17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1A45A-B422-3A41-BE83-6DB503A252D0}" type="slidenum">
              <a:rPr lang="en-US"/>
              <a:pPr/>
              <a:t>18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3D21D-3EE9-C146-BFC8-C02D43988215}" type="slidenum">
              <a:rPr lang="en-US"/>
              <a:pPr/>
              <a:t>20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16F97-C67D-844D-BF79-FF655A9D0D09}" type="slidenum">
              <a:rPr lang="en-US"/>
              <a:pPr/>
              <a:t>21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A0FE-FADA-6B48-AD6C-C9D7ABFEF263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19F6-477B-7D47-ABCB-DA0A9F93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5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A0FE-FADA-6B48-AD6C-C9D7ABFEF263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19F6-477B-7D47-ABCB-DA0A9F93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8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A0FE-FADA-6B48-AD6C-C9D7ABFEF263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19F6-477B-7D47-ABCB-DA0A9F93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3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A0FE-FADA-6B48-AD6C-C9D7ABFEF263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19F6-477B-7D47-ABCB-DA0A9F93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A0FE-FADA-6B48-AD6C-C9D7ABFEF263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19F6-477B-7D47-ABCB-DA0A9F93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7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A0FE-FADA-6B48-AD6C-C9D7ABFEF263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19F6-477B-7D47-ABCB-DA0A9F93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0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A0FE-FADA-6B48-AD6C-C9D7ABFEF263}" type="datetimeFigureOut">
              <a:rPr lang="en-US" smtClean="0"/>
              <a:t>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19F6-477B-7D47-ABCB-DA0A9F93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7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A0FE-FADA-6B48-AD6C-C9D7ABFEF263}" type="datetimeFigureOut">
              <a:rPr lang="en-US" smtClean="0"/>
              <a:t>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19F6-477B-7D47-ABCB-DA0A9F93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1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A0FE-FADA-6B48-AD6C-C9D7ABFEF263}" type="datetimeFigureOut">
              <a:rPr lang="en-US" smtClean="0"/>
              <a:t>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19F6-477B-7D47-ABCB-DA0A9F93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A0FE-FADA-6B48-AD6C-C9D7ABFEF263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19F6-477B-7D47-ABCB-DA0A9F93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6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A0FE-FADA-6B48-AD6C-C9D7ABFEF263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19F6-477B-7D47-ABCB-DA0A9F93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0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FA0FE-FADA-6B48-AD6C-C9D7ABFEF263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919F6-477B-7D47-ABCB-DA0A9F93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2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23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C89197.43C1C240" TargetMode="External"/><Relationship Id="rId4" Type="http://schemas.openxmlformats.org/officeDocument/2006/relationships/image" Target="../media/image4.jpeg"/><Relationship Id="rId5" Type="http://schemas.openxmlformats.org/officeDocument/2006/relationships/image" Target="cid:image005.jpg@01C89197.43C1C240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2-10 at 2.30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582"/>
            <a:ext cx="9374884" cy="7473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969"/>
            <a:ext cx="7772400" cy="1470025"/>
          </a:xfrm>
        </p:spPr>
        <p:txBody>
          <a:bodyPr/>
          <a:lstStyle/>
          <a:p>
            <a:r>
              <a:rPr lang="en-US" dirty="0" smtClean="0"/>
              <a:t>Sol: The Sun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0868" y="2027338"/>
            <a:ext cx="7027332" cy="3103462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Fun facts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solar “constant”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Spectrum of sunlight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Distribution of sunlight on the Earth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 err="1" smtClean="0"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Milankovitch</a:t>
            </a:r>
            <a:r>
              <a:rPr lang="en-US" b="1" dirty="0" smtClean="0"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theory of ice ages</a:t>
            </a:r>
          </a:p>
          <a:p>
            <a:pPr marL="457200" indent="-457200" algn="l">
              <a:buFont typeface="Arial"/>
              <a:buChar char="•"/>
            </a:pPr>
            <a:endParaRPr lang="en-US" b="1" dirty="0">
              <a:solidFill>
                <a:srgbClr val="008000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08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CAE3-0962-634A-A734-2CF13C66EB87}" type="slidenum">
              <a:rPr lang="en-US"/>
              <a:pPr/>
              <a:t>10</a:t>
            </a:fld>
            <a:endParaRPr lang="en-US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  <a:latin typeface="Comic Sans MS" charset="0"/>
              </a:rPr>
              <a:t>Historical Observatory Record of Sunspot Count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078999"/>
            <a:ext cx="715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More sunspots = More Solar Irradiance</a:t>
            </a:r>
            <a:endParaRPr lang="en-US" sz="2400" dirty="0">
              <a:latin typeface="Apple Casual"/>
              <a:cs typeface="Apple Casual"/>
            </a:endParaRPr>
          </a:p>
        </p:txBody>
      </p:sp>
      <p:pic>
        <p:nvPicPr>
          <p:cNvPr id="6" name="Picture 5" descr="Sunspot_Numb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3"/>
          <a:stretch>
            <a:fillRect/>
          </a:stretch>
        </p:blipFill>
        <p:spPr bwMode="auto">
          <a:xfrm>
            <a:off x="140214" y="1540664"/>
            <a:ext cx="8688481" cy="31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899775" y="4375460"/>
            <a:ext cx="266822" cy="1323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2431" y="5698770"/>
            <a:ext cx="7159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Correlates with “Little Ice Age” but still open questions about causation here.</a:t>
            </a:r>
            <a:endParaRPr lang="en-US" sz="24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319595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FFCB6-A4B3-8545-B688-129376D33B71}" type="slidenum">
              <a:rPr lang="en-US"/>
              <a:pPr/>
              <a:t>11</a:t>
            </a:fld>
            <a:endParaRPr lang="en-US"/>
          </a:p>
        </p:txBody>
      </p:sp>
      <p:pic>
        <p:nvPicPr>
          <p:cNvPr id="100361" name="Picture 9" descr="EARTH_FL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21117" r="24986" b="27785"/>
          <a:stretch>
            <a:fillRect/>
          </a:stretch>
        </p:blipFill>
        <p:spPr bwMode="auto">
          <a:xfrm>
            <a:off x="4953000" y="1768475"/>
            <a:ext cx="3733800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2" name="Picture 10" descr="SOLAR_FL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t="18871" r="20819" b="28896"/>
          <a:stretch>
            <a:fillRect/>
          </a:stretch>
        </p:blipFill>
        <p:spPr bwMode="auto">
          <a:xfrm>
            <a:off x="152400" y="1524000"/>
            <a:ext cx="4876800" cy="3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2470150" y="609600"/>
            <a:ext cx="415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Partitioning of Solar Energy</a:t>
            </a:r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1219200" y="5181600"/>
            <a:ext cx="6629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omic Sans MS" charset="0"/>
              </a:rPr>
              <a:t>As we have seen before, sunlight is distributed across the UV, visible, and Near IR, with most significant atmospheric attenuation occurring in the UV.</a:t>
            </a:r>
          </a:p>
        </p:txBody>
      </p:sp>
    </p:spTree>
    <p:extLst>
      <p:ext uri="{BB962C8B-B14F-4D97-AF65-F5344CB8AC3E}">
        <p14:creationId xmlns:p14="http://schemas.microsoft.com/office/powerpoint/2010/main" val="166737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3B101-A2CA-4D4C-BE2E-BA701671B6D0}" type="slidenum">
              <a:rPr lang="en-US"/>
              <a:pPr/>
              <a:t>12</a:t>
            </a:fld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5800" y="5305425"/>
            <a:ext cx="8001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3688" indent="-293688"/>
            <a:r>
              <a:rPr lang="en-US" sz="1800">
                <a:solidFill>
                  <a:schemeClr val="accent2"/>
                </a:solidFill>
                <a:latin typeface="Comic Sans MS" charset="0"/>
                <a:sym typeface="Wingdings" charset="0"/>
              </a:rPr>
              <a:t></a:t>
            </a:r>
            <a:r>
              <a:rPr lang="en-US" sz="1800">
                <a:latin typeface="Comic Sans MS" charset="0"/>
                <a:sym typeface="Wingdings" charset="0"/>
              </a:rPr>
              <a:t> </a:t>
            </a:r>
            <a:r>
              <a:rPr lang="en-US" sz="1800">
                <a:latin typeface="Comic Sans MS" charset="0"/>
              </a:rPr>
              <a:t>The emission spectrum of the sun is rich in spectral structure and the black-body assumption is really only a convenient one useful in our broad-band considerations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85800" y="4491038"/>
            <a:ext cx="8174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Comic Sans MS" charset="0"/>
              </a:rPr>
              <a:t>Kurucz, R.L., 1992; Synthetic IR spectra, in Infrared Solar Physics, IAU Symp., 154,</a:t>
            </a:r>
          </a:p>
          <a:p>
            <a:r>
              <a:rPr lang="en-US" sz="1600">
                <a:latin typeface="Comic Sans MS" charset="0"/>
              </a:rPr>
              <a:t>Ed D.M. Sabin and J.T. Jefferies, Kluwer, Acad</a:t>
            </a:r>
          </a:p>
        </p:txBody>
      </p:sp>
      <p:pic>
        <p:nvPicPr>
          <p:cNvPr id="5129" name="Picture 9" descr="solar_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7613"/>
            <a:ext cx="3962400" cy="317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olar_62-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63650"/>
            <a:ext cx="3886200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1524000" y="2940050"/>
            <a:ext cx="228600" cy="2286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1752600" y="2406650"/>
            <a:ext cx="3505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828800" y="381000"/>
            <a:ext cx="590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Detailed Spectral Structure of Sunlight</a:t>
            </a:r>
          </a:p>
        </p:txBody>
      </p:sp>
    </p:spTree>
    <p:extLst>
      <p:ext uri="{BB962C8B-B14F-4D97-AF65-F5344CB8AC3E}">
        <p14:creationId xmlns:p14="http://schemas.microsoft.com/office/powerpoint/2010/main" val="124336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06 at 9.27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1" y="573165"/>
            <a:ext cx="7726206" cy="49602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55921" y="3730407"/>
            <a:ext cx="7096028" cy="1686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 rot="21381901">
            <a:off x="2221564" y="1897863"/>
            <a:ext cx="1082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Comic Sans MS" charset="0"/>
              </a:rPr>
              <a:t>Autumn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 rot="1103623">
            <a:off x="1300679" y="3328445"/>
            <a:ext cx="103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mic Sans MS" charset="0"/>
              </a:rPr>
              <a:t>Winter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 rot="20957131">
            <a:off x="5557486" y="3395937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latin typeface="Comic Sans MS" charset="0"/>
              </a:rPr>
              <a:t>Spring</a:t>
            </a: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 rot="1301583">
            <a:off x="7090994" y="2130221"/>
            <a:ext cx="1149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CC00"/>
                </a:solidFill>
                <a:latin typeface="Comic Sans MS" charset="0"/>
              </a:rPr>
              <a:t>Summer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6127" y="2980857"/>
            <a:ext cx="11430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Comic Sans MS" charset="0"/>
              </a:rPr>
              <a:t>Perihelion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Comic Sans MS" charset="0"/>
              </a:rPr>
              <a:t>January 3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22626" y="3529319"/>
            <a:ext cx="1463675" cy="106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Comic Sans MS" charset="0"/>
              </a:rPr>
              <a:t>Summer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Comic Sans MS" charset="0"/>
              </a:rPr>
              <a:t>Solstice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Comic Sans MS" charset="0"/>
              </a:rPr>
              <a:t>June 21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Comic Sans MS" charset="0"/>
              </a:rPr>
              <a:t>(longest day)</a:t>
            </a: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6822626" y="323406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3934180" y="224675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568836" y="1573428"/>
            <a:ext cx="18557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charset="0"/>
              </a:rPr>
              <a:t>Autumnal Equinox</a:t>
            </a:r>
          </a:p>
          <a:p>
            <a:r>
              <a:rPr lang="en-US" sz="1600" dirty="0">
                <a:latin typeface="Comic Sans MS" charset="0"/>
              </a:rPr>
              <a:t>Equal Day/Night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885822" y="2759732"/>
            <a:ext cx="11430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Comic Sans MS" charset="0"/>
              </a:rPr>
              <a:t>Aphelion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Comic Sans MS" charset="0"/>
              </a:rPr>
              <a:t>July 4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187930" y="3730407"/>
            <a:ext cx="1746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charset="0"/>
              </a:rPr>
              <a:t>Vernal Equinox</a:t>
            </a:r>
          </a:p>
          <a:p>
            <a:r>
              <a:rPr lang="en-US" sz="1600" dirty="0">
                <a:latin typeface="Comic Sans MS" charset="0"/>
              </a:rPr>
              <a:t>Equal Day/Night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2592375" y="3376919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1338966" y="259553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74650" y="1420567"/>
            <a:ext cx="15446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charset="0"/>
              </a:rPr>
              <a:t>Winter</a:t>
            </a:r>
          </a:p>
          <a:p>
            <a:r>
              <a:rPr lang="en-US" sz="1600" dirty="0">
                <a:latin typeface="Comic Sans MS" charset="0"/>
              </a:rPr>
              <a:t>Solstice</a:t>
            </a:r>
          </a:p>
          <a:p>
            <a:r>
              <a:rPr lang="en-US" sz="1600" dirty="0">
                <a:latin typeface="Comic Sans MS" charset="0"/>
              </a:rPr>
              <a:t>Dec 21</a:t>
            </a:r>
          </a:p>
          <a:p>
            <a:r>
              <a:rPr lang="en-US" sz="1600" dirty="0">
                <a:latin typeface="Comic Sans MS" charset="0"/>
              </a:rPr>
              <a:t>(shortest day)</a:t>
            </a:r>
          </a:p>
        </p:txBody>
      </p:sp>
      <p:sp>
        <p:nvSpPr>
          <p:cNvPr id="18" name="Oval 27"/>
          <p:cNvSpPr>
            <a:spLocks noChangeArrowheads="1"/>
          </p:cNvSpPr>
          <p:nvPr/>
        </p:nvSpPr>
        <p:spPr bwMode="auto">
          <a:xfrm>
            <a:off x="1592911" y="482917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806126" y="4676778"/>
            <a:ext cx="516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omic Sans MS" charset="0"/>
              </a:rPr>
              <a:t>=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latin typeface="Comic Sans MS" charset="0"/>
              </a:rPr>
              <a:t>Cardinal Points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>
                <a:latin typeface="Comic Sans MS" charset="0"/>
              </a:rPr>
              <a:t> of Earth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>
                <a:latin typeface="Comic Sans MS" charset="0"/>
              </a:rPr>
              <a:t>s Orbit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9846" y="5133978"/>
            <a:ext cx="567797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 = Center of Ellipse</a:t>
            </a:r>
          </a:p>
          <a:p>
            <a:r>
              <a:rPr lang="en-US" dirty="0" smtClean="0"/>
              <a:t>AP = Major Axis</a:t>
            </a:r>
          </a:p>
          <a:p>
            <a:r>
              <a:rPr lang="en-US" dirty="0" smtClean="0"/>
              <a:t>OB = Minor Axis</a:t>
            </a:r>
          </a:p>
          <a:p>
            <a:r>
              <a:rPr lang="en-US" dirty="0" smtClean="0"/>
              <a:t>OA = 1 Astronomical Unit = 1.5*10</a:t>
            </a:r>
            <a:r>
              <a:rPr lang="en-US" baseline="30000" dirty="0" smtClean="0"/>
              <a:t>8</a:t>
            </a:r>
            <a:r>
              <a:rPr lang="en-US" dirty="0" smtClean="0"/>
              <a:t> km</a:t>
            </a:r>
          </a:p>
          <a:p>
            <a:r>
              <a:rPr lang="en-US" dirty="0" smtClean="0"/>
              <a:t>Perihelion Distance = 1.471*10</a:t>
            </a:r>
            <a:r>
              <a:rPr lang="en-US" baseline="30000" dirty="0" smtClean="0"/>
              <a:t>8</a:t>
            </a:r>
            <a:r>
              <a:rPr lang="en-US" dirty="0" smtClean="0"/>
              <a:t> km</a:t>
            </a:r>
          </a:p>
          <a:p>
            <a:r>
              <a:rPr lang="en-US" dirty="0" smtClean="0"/>
              <a:t>Aphelion Distance = 1.522*10</a:t>
            </a:r>
            <a:r>
              <a:rPr lang="en-US" baseline="30000" dirty="0" smtClean="0"/>
              <a:t>8</a:t>
            </a:r>
            <a:r>
              <a:rPr lang="en-US" dirty="0" smtClean="0"/>
              <a:t> km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19288" y="128062"/>
            <a:ext cx="698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Earth’s Orbit Determines Distribution of Sunlight!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0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BB91-4F1A-644A-9908-50B339D47728}" type="slidenum">
              <a:rPr lang="en-US"/>
              <a:pPr/>
              <a:t>14</a:t>
            </a:fld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7200" y="685800"/>
            <a:ext cx="311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 charset="0"/>
              </a:rPr>
              <a:t>Declination Angle (</a:t>
            </a:r>
            <a:r>
              <a:rPr lang="en-US" dirty="0">
                <a:solidFill>
                  <a:schemeClr val="accent2"/>
                </a:solidFill>
                <a:latin typeface="Comic Sans MS" charset="0"/>
                <a:sym typeface="Symbol" charset="0"/>
              </a:rPr>
              <a:t>)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7200" y="1143000"/>
            <a:ext cx="3429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/>
            <a:r>
              <a:rPr lang="en-US" sz="2000" dirty="0">
                <a:latin typeface="Comic Sans MS" charset="0"/>
              </a:rPr>
              <a:t>= the angle between the Earth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>
                <a:latin typeface="Comic Sans MS" charset="0"/>
              </a:rPr>
              <a:t>s equator and the incoming rays of </a:t>
            </a:r>
            <a:r>
              <a:rPr lang="en-US" sz="2000" dirty="0" smtClean="0">
                <a:latin typeface="Comic Sans MS" charset="0"/>
              </a:rPr>
              <a:t>sunlight</a:t>
            </a:r>
          </a:p>
          <a:p>
            <a:pPr marL="228600" indent="-228600"/>
            <a:r>
              <a:rPr lang="en-US" sz="2000" dirty="0" smtClean="0">
                <a:latin typeface="Comic Sans MS" charset="0"/>
              </a:rPr>
              <a:t>=latitude where sun is overhead at local noon</a:t>
            </a:r>
          </a:p>
          <a:p>
            <a:pPr marL="228600" indent="-228600"/>
            <a:r>
              <a:rPr lang="en-US" sz="2000" dirty="0" smtClean="0">
                <a:latin typeface="Comic Sans MS" charset="0"/>
              </a:rPr>
              <a:t>“sub-solar latitude”</a:t>
            </a:r>
            <a:endParaRPr lang="en-US" sz="2000" dirty="0">
              <a:latin typeface="Comic Sans MS" charset="0"/>
            </a:endParaRP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 rot="2037301">
            <a:off x="304800" y="4345713"/>
            <a:ext cx="781050" cy="762000"/>
          </a:xfrm>
          <a:prstGeom prst="curvedRightArrow">
            <a:avLst>
              <a:gd name="adj1" fmla="val 20000"/>
              <a:gd name="adj2" fmla="val 40000"/>
              <a:gd name="adj3" fmla="val 3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74688" y="3202713"/>
            <a:ext cx="1398587" cy="1371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749300" y="3507513"/>
            <a:ext cx="1103313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1263650" y="3888513"/>
            <a:ext cx="30035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352800" y="3359876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charset="0"/>
              </a:rPr>
              <a:t>to sun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057400" y="3923438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</a:t>
            </a:r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601663" y="3126513"/>
            <a:ext cx="1323975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rot="21124384">
            <a:off x="1981200" y="4421913"/>
            <a:ext cx="38100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4495800" y="533400"/>
            <a:ext cx="4360863" cy="5362575"/>
            <a:chOff x="2832" y="336"/>
            <a:chExt cx="2747" cy="3378"/>
          </a:xfrm>
        </p:grpSpPr>
        <p:pic>
          <p:nvPicPr>
            <p:cNvPr id="23554" name="Picture 2" descr="season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720"/>
              <a:ext cx="2735" cy="2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4752" y="1394"/>
              <a:ext cx="7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Comic Sans MS" charset="0"/>
                </a:rPr>
                <a:t>Extreme</a:t>
              </a:r>
              <a:endParaRPr lang="en-US" b="1">
                <a:solidFill>
                  <a:schemeClr val="accent2"/>
                </a:solidFill>
              </a:endParaRPr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auto">
            <a:xfrm>
              <a:off x="4752" y="2400"/>
              <a:ext cx="7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Comic Sans MS" charset="0"/>
                </a:rPr>
                <a:t>Moderate</a:t>
              </a:r>
            </a:p>
          </p:txBody>
        </p:sp>
        <p:sp>
          <p:nvSpPr>
            <p:cNvPr id="23566" name="Rectangle 14"/>
            <p:cNvSpPr>
              <a:spLocks noChangeArrowheads="1"/>
            </p:cNvSpPr>
            <p:nvPr/>
          </p:nvSpPr>
          <p:spPr bwMode="auto">
            <a:xfrm>
              <a:off x="4656" y="3456"/>
              <a:ext cx="9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Comic Sans MS" charset="0"/>
                </a:rPr>
                <a:t>No Seasons</a:t>
              </a:r>
            </a:p>
          </p:txBody>
        </p:sp>
        <p:sp>
          <p:nvSpPr>
            <p:cNvPr id="23570" name="Rectangle 18"/>
            <p:cNvSpPr>
              <a:spLocks noChangeArrowheads="1"/>
            </p:cNvSpPr>
            <p:nvPr/>
          </p:nvSpPr>
          <p:spPr bwMode="auto">
            <a:xfrm>
              <a:off x="3559" y="336"/>
              <a:ext cx="12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charset="0"/>
                </a:rPr>
                <a:t>Consequence</a:t>
              </a:r>
            </a:p>
          </p:txBody>
        </p:sp>
      </p:grp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381000" y="5179151"/>
            <a:ext cx="1084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mic Sans MS" charset="0"/>
              </a:rPr>
              <a:t>Rotation</a:t>
            </a:r>
          </a:p>
        </p:txBody>
      </p:sp>
      <p:grpSp>
        <p:nvGrpSpPr>
          <p:cNvPr id="23574" name="Group 22"/>
          <p:cNvGrpSpPr>
            <a:grpSpLocks/>
          </p:cNvGrpSpPr>
          <p:nvPr/>
        </p:nvGrpSpPr>
        <p:grpSpPr bwMode="auto">
          <a:xfrm>
            <a:off x="177800" y="5905501"/>
            <a:ext cx="8509001" cy="900113"/>
            <a:chOff x="112" y="3720"/>
            <a:chExt cx="5360" cy="567"/>
          </a:xfrm>
        </p:grpSpPr>
        <p:graphicFrame>
          <p:nvGraphicFramePr>
            <p:cNvPr id="2357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1810297"/>
                </p:ext>
              </p:extLst>
            </p:nvPr>
          </p:nvGraphicFramePr>
          <p:xfrm>
            <a:off x="112" y="3720"/>
            <a:ext cx="3022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9" name="Equation" r:id="rId5" imgW="2298700" imgH="431800" progId="Equation.3">
                    <p:embed/>
                  </p:oleObj>
                </mc:Choice>
                <mc:Fallback>
                  <p:oleObj name="Equation" r:id="rId5" imgW="22987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" y="3720"/>
                          <a:ext cx="3022" cy="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3" name="Rectangle 21"/>
            <p:cNvSpPr>
              <a:spLocks noChangeArrowheads="1"/>
            </p:cNvSpPr>
            <p:nvPr/>
          </p:nvSpPr>
          <p:spPr bwMode="auto">
            <a:xfrm>
              <a:off x="3168" y="3782"/>
              <a:ext cx="23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28600" indent="-228600"/>
              <a:r>
                <a:rPr lang="en-US" sz="2000" dirty="0">
                  <a:latin typeface="Comic Sans MS" charset="0"/>
                  <a:sym typeface="Wingdings" charset="0"/>
                </a:rPr>
                <a:t> -23.45</a:t>
              </a:r>
              <a:r>
                <a:rPr lang="en-US" sz="2000" dirty="0">
                  <a:latin typeface="Comic Sans MS" charset="0"/>
                  <a:sym typeface="Symbol" charset="0"/>
                </a:rPr>
                <a:t> when JD=355, or Dec 21</a:t>
              </a:r>
              <a:r>
                <a:rPr lang="en-US" sz="2000" baseline="30000" dirty="0">
                  <a:latin typeface="Comic Sans MS" charset="0"/>
                  <a:sym typeface="Symbol" charset="0"/>
                </a:rPr>
                <a:t>st</a:t>
              </a:r>
              <a:r>
                <a:rPr lang="en-US" sz="2000" dirty="0">
                  <a:latin typeface="Comic Sans MS" charset="0"/>
                  <a:sym typeface="Symbol" charset="0"/>
                </a:rPr>
                <a:t> (Winter Solstice)</a:t>
              </a:r>
            </a:p>
          </p:txBody>
        </p:sp>
      </p:grp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2354263" y="152400"/>
            <a:ext cx="421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Geometry: Declination Angle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0578" y="54482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2071F-3ACF-DF4D-A63D-4F79EB1F4F2A}" type="slidenum">
              <a:rPr lang="en-US"/>
              <a:pPr/>
              <a:t>15</a:t>
            </a:fld>
            <a:endParaRPr lang="en-US"/>
          </a:p>
        </p:txBody>
      </p:sp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3082925" y="381000"/>
            <a:ext cx="286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Solar Zenith Angle</a:t>
            </a:r>
          </a:p>
        </p:txBody>
      </p:sp>
      <p:pic>
        <p:nvPicPr>
          <p:cNvPr id="174083" name="Picture 3" descr="flash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79" y="838200"/>
            <a:ext cx="6705600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1295400" y="4435475"/>
            <a:ext cx="6629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Comic Sans MS" charset="0"/>
              </a:rPr>
              <a:t>The solar zenith angle determines how much dilution of the incoming sunlight occurs as a function of date, time, and latitude.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0" y="5438259"/>
            <a:ext cx="492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SOLAR</a:t>
            </a:r>
            <a:r>
              <a:rPr lang="en-US" dirty="0" smtClean="0"/>
              <a:t> = S</a:t>
            </a:r>
            <a:r>
              <a:rPr lang="en-US" baseline="-25000" dirty="0" smtClean="0"/>
              <a:t>0</a:t>
            </a:r>
            <a:r>
              <a:rPr lang="en-US" dirty="0" smtClean="0"/>
              <a:t> (D</a:t>
            </a:r>
            <a:r>
              <a:rPr lang="en-US" baseline="-25000" dirty="0" smtClean="0"/>
              <a:t>0</a:t>
            </a:r>
            <a:r>
              <a:rPr lang="en-US" dirty="0" smtClean="0"/>
              <a:t>/D)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cos</a:t>
            </a:r>
            <a:r>
              <a:rPr lang="en-US" dirty="0" smtClean="0"/>
              <a:t>(θ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233" y="6040269"/>
            <a:ext cx="680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Calculating the solar zenith angle (</a:t>
            </a:r>
            <a:r>
              <a:rPr lang="en-US" dirty="0"/>
              <a:t>θ</a:t>
            </a:r>
            <a:r>
              <a:rPr lang="en-US" baseline="-25000" dirty="0"/>
              <a:t>0</a:t>
            </a:r>
            <a:r>
              <a:rPr lang="en-US" dirty="0" smtClean="0"/>
              <a:t>) is CRITICAL to knowing the solar </a:t>
            </a:r>
            <a:r>
              <a:rPr lang="en-US" i="1" dirty="0" smtClean="0"/>
              <a:t>insolation</a:t>
            </a:r>
            <a:r>
              <a:rPr lang="en-US" dirty="0" smtClean="0"/>
              <a:t> (=irradiance in W/m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6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06 at 9.27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8" y="-154868"/>
            <a:ext cx="7765655" cy="4476483"/>
          </a:xfrm>
          <a:prstGeom prst="rect">
            <a:avLst/>
          </a:prstGeom>
        </p:spPr>
      </p:pic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016569"/>
              </p:ext>
            </p:extLst>
          </p:nvPr>
        </p:nvGraphicFramePr>
        <p:xfrm>
          <a:off x="1368375" y="3972647"/>
          <a:ext cx="55753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4" imgW="2222280" imgH="228600" progId="Equation.3">
                  <p:embed/>
                </p:oleObj>
              </mc:Choice>
              <mc:Fallback>
                <p:oleObj name="Equation" r:id="rId4" imgW="222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375" y="3972647"/>
                        <a:ext cx="55753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52600" y="4517160"/>
            <a:ext cx="6019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ym typeface="Symbol" charset="0"/>
              </a:rPr>
              <a:t></a:t>
            </a:r>
            <a:r>
              <a:rPr lang="en-US" baseline="-25000" dirty="0">
                <a:sym typeface="Symbol" charset="0"/>
              </a:rPr>
              <a:t>o	</a:t>
            </a:r>
            <a:r>
              <a:rPr lang="en-US" dirty="0"/>
              <a:t>= solar zenith </a:t>
            </a:r>
            <a:r>
              <a:rPr lang="en-US" dirty="0" smtClean="0"/>
              <a:t>angle </a:t>
            </a:r>
            <a:endParaRPr lang="en-US" dirty="0"/>
          </a:p>
          <a:p>
            <a:r>
              <a:rPr lang="en-US" dirty="0">
                <a:sym typeface="Symbol" charset="0"/>
              </a:rPr>
              <a:t>	</a:t>
            </a:r>
            <a:r>
              <a:rPr lang="en-US" dirty="0"/>
              <a:t>= </a:t>
            </a:r>
            <a:r>
              <a:rPr lang="en-US" dirty="0" smtClean="0"/>
              <a:t>latitude </a:t>
            </a:r>
            <a:r>
              <a:rPr lang="en-US" i="1" dirty="0" smtClean="0"/>
              <a:t>(position on the globe)</a:t>
            </a:r>
            <a:endParaRPr lang="en-US" i="1" dirty="0"/>
          </a:p>
          <a:p>
            <a:r>
              <a:rPr lang="en-US" dirty="0">
                <a:sym typeface="Symbol" charset="0"/>
              </a:rPr>
              <a:t>	</a:t>
            </a:r>
            <a:r>
              <a:rPr lang="en-US" dirty="0"/>
              <a:t>= declination </a:t>
            </a:r>
            <a:r>
              <a:rPr lang="en-US" dirty="0" smtClean="0"/>
              <a:t>angle </a:t>
            </a:r>
            <a:r>
              <a:rPr lang="en-US" i="1" dirty="0" smtClean="0"/>
              <a:t>(time of year)</a:t>
            </a:r>
            <a:endParaRPr lang="en-US" i="1" dirty="0"/>
          </a:p>
          <a:p>
            <a:r>
              <a:rPr lang="en-US" dirty="0"/>
              <a:t>h	= hour </a:t>
            </a:r>
            <a:r>
              <a:rPr lang="en-US" dirty="0" smtClean="0"/>
              <a:t>angle </a:t>
            </a:r>
            <a:r>
              <a:rPr lang="en-US" i="1" dirty="0" smtClean="0"/>
              <a:t>(time of day)</a:t>
            </a:r>
            <a:endParaRPr lang="en-US" dirty="0"/>
          </a:p>
          <a:p>
            <a:r>
              <a:rPr lang="en-US" dirty="0"/>
              <a:t>	h &gt; 0</a:t>
            </a:r>
            <a:r>
              <a:rPr lang="en-US" dirty="0">
                <a:sym typeface="Symbol" charset="0"/>
              </a:rPr>
              <a:t></a:t>
            </a:r>
            <a:r>
              <a:rPr lang="en-US" dirty="0"/>
              <a:t> before solar noon </a:t>
            </a:r>
          </a:p>
          <a:p>
            <a:r>
              <a:rPr lang="en-US" dirty="0"/>
              <a:t>	h = 0</a:t>
            </a:r>
            <a:r>
              <a:rPr lang="en-US" dirty="0">
                <a:sym typeface="Symbol" charset="0"/>
              </a:rPr>
              <a:t></a:t>
            </a:r>
            <a:r>
              <a:rPr lang="en-US" dirty="0"/>
              <a:t> at solar </a:t>
            </a:r>
            <a:r>
              <a:rPr lang="en-US" dirty="0" smtClean="0"/>
              <a:t>noon (=sun @ highest point in the sky)</a:t>
            </a:r>
            <a:endParaRPr lang="en-US" dirty="0"/>
          </a:p>
          <a:p>
            <a:r>
              <a:rPr lang="en-US" dirty="0"/>
              <a:t>	h &lt; 0</a:t>
            </a:r>
            <a:r>
              <a:rPr lang="en-US" dirty="0">
                <a:sym typeface="Symbol" charset="0"/>
              </a:rPr>
              <a:t></a:t>
            </a:r>
            <a:r>
              <a:rPr lang="en-US" dirty="0"/>
              <a:t> after solar noon</a:t>
            </a:r>
          </a:p>
          <a:p>
            <a:r>
              <a:rPr lang="en-US" dirty="0"/>
              <a:t>dh/</a:t>
            </a:r>
            <a:r>
              <a:rPr lang="en-US" dirty="0" err="1"/>
              <a:t>dt</a:t>
            </a:r>
            <a:r>
              <a:rPr lang="en-US" dirty="0"/>
              <a:t> = 15</a:t>
            </a:r>
            <a:r>
              <a:rPr lang="en-US" dirty="0">
                <a:sym typeface="Symbol" charset="0"/>
              </a:rPr>
              <a:t></a:t>
            </a:r>
            <a:r>
              <a:rPr lang="en-US" dirty="0"/>
              <a:t> per hour (360 </a:t>
            </a:r>
            <a:r>
              <a:rPr lang="en-US" dirty="0" err="1"/>
              <a:t>deg</a:t>
            </a:r>
            <a:r>
              <a:rPr lang="en-US" dirty="0"/>
              <a:t>/day)</a:t>
            </a:r>
          </a:p>
        </p:txBody>
      </p:sp>
    </p:spTree>
    <p:extLst>
      <p:ext uri="{BB962C8B-B14F-4D97-AF65-F5344CB8AC3E}">
        <p14:creationId xmlns:p14="http://schemas.microsoft.com/office/powerpoint/2010/main" val="73380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D8BB0-558B-1E4A-925C-546EA8D3F85D}" type="slidenum">
              <a:rPr lang="en-US"/>
              <a:pPr/>
              <a:t>17</a:t>
            </a:fld>
            <a:endParaRPr lang="en-US"/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1096963" y="381000"/>
            <a:ext cx="682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Examples: One </a:t>
            </a:r>
            <a:r>
              <a:rPr lang="ja-JP" altLang="en-US">
                <a:solidFill>
                  <a:schemeClr val="accent2"/>
                </a:solidFill>
                <a:latin typeface="Arial"/>
              </a:rPr>
              <a:t>“</a:t>
            </a:r>
            <a:r>
              <a:rPr lang="en-US">
                <a:solidFill>
                  <a:schemeClr val="accent2"/>
                </a:solidFill>
                <a:latin typeface="Comic Sans MS" charset="0"/>
              </a:rPr>
              <a:t>Day</a:t>
            </a:r>
            <a:r>
              <a:rPr lang="ja-JP" altLang="en-US">
                <a:solidFill>
                  <a:schemeClr val="accent2"/>
                </a:solidFill>
                <a:latin typeface="Arial"/>
              </a:rPr>
              <a:t>”</a:t>
            </a:r>
            <a:r>
              <a:rPr lang="en-US">
                <a:solidFill>
                  <a:schemeClr val="accent2"/>
                </a:solidFill>
                <a:latin typeface="Comic Sans MS" charset="0"/>
              </a:rPr>
              <a:t> and One </a:t>
            </a:r>
            <a:r>
              <a:rPr lang="ja-JP" altLang="en-US">
                <a:solidFill>
                  <a:schemeClr val="accent2"/>
                </a:solidFill>
                <a:latin typeface="Arial"/>
              </a:rPr>
              <a:t>“</a:t>
            </a:r>
            <a:r>
              <a:rPr lang="en-US">
                <a:solidFill>
                  <a:schemeClr val="accent2"/>
                </a:solidFill>
                <a:latin typeface="Comic Sans MS" charset="0"/>
              </a:rPr>
              <a:t>Night</a:t>
            </a:r>
            <a:r>
              <a:rPr lang="ja-JP" altLang="en-US">
                <a:solidFill>
                  <a:schemeClr val="accent2"/>
                </a:solidFill>
                <a:latin typeface="Arial"/>
              </a:rPr>
              <a:t>”</a:t>
            </a:r>
            <a:r>
              <a:rPr lang="en-US">
                <a:solidFill>
                  <a:schemeClr val="accent2"/>
                </a:solidFill>
                <a:latin typeface="Comic Sans MS" charset="0"/>
              </a:rPr>
              <a:t> Per Year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838200" y="1066800"/>
            <a:ext cx="7543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omic Sans MS" charset="0"/>
              </a:rPr>
              <a:t>At the Earth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>
                <a:latin typeface="Comic Sans MS" charset="0"/>
              </a:rPr>
              <a:t>s poles, cos(</a:t>
            </a:r>
            <a:r>
              <a:rPr lang="en-US" sz="2000">
                <a:latin typeface="Comic Sans MS" charset="0"/>
                <a:sym typeface="Symbol" charset="0"/>
              </a:rPr>
              <a:t> =  90) = 0, sin </a:t>
            </a:r>
            <a:r>
              <a:rPr lang="en-US" sz="2000">
                <a:latin typeface="Comic Sans MS" charset="0"/>
              </a:rPr>
              <a:t>(</a:t>
            </a:r>
            <a:r>
              <a:rPr lang="en-US" sz="2000">
                <a:latin typeface="Comic Sans MS" charset="0"/>
                <a:sym typeface="Symbol" charset="0"/>
              </a:rPr>
              <a:t> =  90) =  1</a:t>
            </a:r>
          </a:p>
          <a:p>
            <a:endParaRPr lang="en-US" sz="2000">
              <a:latin typeface="Comic Sans MS" charset="0"/>
              <a:sym typeface="Symbol" charset="0"/>
            </a:endParaRPr>
          </a:p>
          <a:p>
            <a:r>
              <a:rPr lang="en-US" sz="2000">
                <a:latin typeface="Comic Sans MS" charset="0"/>
                <a:sym typeface="Wingdings" charset="0"/>
              </a:rPr>
              <a:t> </a:t>
            </a:r>
          </a:p>
        </p:txBody>
      </p:sp>
      <p:graphicFrame>
        <p:nvGraphicFramePr>
          <p:cNvPr id="97291" name="Object 11"/>
          <p:cNvGraphicFramePr>
            <a:graphicFrameLocks noChangeAspect="1"/>
          </p:cNvGraphicFramePr>
          <p:nvPr/>
        </p:nvGraphicFramePr>
        <p:xfrm>
          <a:off x="1177925" y="1524000"/>
          <a:ext cx="56388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Equation" r:id="rId4" imgW="2247840" imgH="228600" progId="Equation.3">
                  <p:embed/>
                </p:oleObj>
              </mc:Choice>
              <mc:Fallback>
                <p:oleObj name="Equation" r:id="rId4" imgW="224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1524000"/>
                        <a:ext cx="56388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7297" name="Group 17"/>
          <p:cNvGrpSpPr>
            <a:grpSpLocks/>
          </p:cNvGrpSpPr>
          <p:nvPr/>
        </p:nvGrpSpPr>
        <p:grpSpPr bwMode="auto">
          <a:xfrm>
            <a:off x="914400" y="2324100"/>
            <a:ext cx="7162800" cy="1212850"/>
            <a:chOff x="576" y="1464"/>
            <a:chExt cx="4512" cy="764"/>
          </a:xfrm>
        </p:grpSpPr>
        <p:sp>
          <p:nvSpPr>
            <p:cNvPr id="97292" name="Rectangle 12"/>
            <p:cNvSpPr>
              <a:spLocks noChangeArrowheads="1"/>
            </p:cNvSpPr>
            <p:nvPr/>
          </p:nvSpPr>
          <p:spPr bwMode="auto">
            <a:xfrm>
              <a:off x="576" y="1536"/>
              <a:ext cx="451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charset="0"/>
                </a:rPr>
                <a:t>And since</a:t>
              </a:r>
            </a:p>
            <a:p>
              <a:endParaRPr lang="en-US" sz="2000">
                <a:latin typeface="Comic Sans MS" charset="0"/>
              </a:endParaRPr>
            </a:p>
            <a:p>
              <a:r>
                <a:rPr lang="en-US" sz="2000">
                  <a:latin typeface="Comic Sans MS" charset="0"/>
                  <a:sym typeface="Wingdings" charset="0"/>
                </a:rPr>
                <a:t></a:t>
              </a:r>
              <a:endParaRPr lang="en-US" sz="2000">
                <a:latin typeface="Comic Sans MS" charset="0"/>
                <a:sym typeface="Symbol" charset="0"/>
              </a:endParaRPr>
            </a:p>
          </p:txBody>
        </p:sp>
        <p:graphicFrame>
          <p:nvGraphicFramePr>
            <p:cNvPr id="97293" name="Object 13"/>
            <p:cNvGraphicFramePr>
              <a:graphicFrameLocks noChangeAspect="1"/>
            </p:cNvGraphicFramePr>
            <p:nvPr/>
          </p:nvGraphicFramePr>
          <p:xfrm>
            <a:off x="1536" y="1464"/>
            <a:ext cx="2027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0" name="Equation" r:id="rId6" imgW="1282680" imgH="228600" progId="Equation.3">
                    <p:embed/>
                  </p:oleObj>
                </mc:Choice>
                <mc:Fallback>
                  <p:oleObj name="Equation" r:id="rId6" imgW="1282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1464"/>
                          <a:ext cx="2027" cy="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294" name="Object 14"/>
            <p:cNvGraphicFramePr>
              <a:graphicFrameLocks noChangeAspect="1"/>
            </p:cNvGraphicFramePr>
            <p:nvPr/>
          </p:nvGraphicFramePr>
          <p:xfrm>
            <a:off x="812" y="1866"/>
            <a:ext cx="2729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1" name="Equation" r:id="rId8" imgW="1726920" imgH="241200" progId="Equation.3">
                    <p:embed/>
                  </p:oleObj>
                </mc:Choice>
                <mc:Fallback>
                  <p:oleObj name="Equation" r:id="rId8" imgW="17269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" y="1866"/>
                          <a:ext cx="2729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914400" y="3657600"/>
            <a:ext cx="7162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omic Sans MS" charset="0"/>
              </a:rPr>
              <a:t>This is just the elevation angle of the Sun, and we see that the value of </a:t>
            </a:r>
            <a:r>
              <a:rPr lang="en-US" sz="2000">
                <a:latin typeface="Comic Sans MS" charset="0"/>
                <a:sym typeface="Symbol" charset="0"/>
              </a:rPr>
              <a:t></a:t>
            </a:r>
            <a:r>
              <a:rPr lang="en-US" sz="2000" baseline="-25000">
                <a:latin typeface="Comic Sans MS" charset="0"/>
                <a:sym typeface="Symbol" charset="0"/>
              </a:rPr>
              <a:t>o</a:t>
            </a:r>
            <a:r>
              <a:rPr lang="en-US" sz="2000">
                <a:latin typeface="Comic Sans MS" charset="0"/>
                <a:sym typeface="Symbol" charset="0"/>
              </a:rPr>
              <a:t> for this special case is independent of the time of day. Since -23.5</a:t>
            </a:r>
            <a:r>
              <a:rPr lang="en-US" sz="2000" baseline="30000">
                <a:latin typeface="Comic Sans MS" charset="0"/>
                <a:sym typeface="Symbol" charset="0"/>
              </a:rPr>
              <a:t></a:t>
            </a:r>
            <a:r>
              <a:rPr lang="en-US" sz="2000">
                <a:latin typeface="Comic Sans MS" charset="0"/>
                <a:sym typeface="Symbol" charset="0"/>
              </a:rPr>
              <a:t> &lt;  &lt; 23.5</a:t>
            </a:r>
            <a:r>
              <a:rPr lang="en-US" sz="2000" baseline="30000">
                <a:latin typeface="Comic Sans MS" charset="0"/>
                <a:sym typeface="Symbol" charset="0"/>
              </a:rPr>
              <a:t></a:t>
            </a:r>
            <a:r>
              <a:rPr lang="en-US" sz="2000">
                <a:latin typeface="Comic Sans MS" charset="0"/>
                <a:sym typeface="Symbol" charset="0"/>
              </a:rPr>
              <a:t>, the Sun will never exceed this elevation angle at the poles (and will just circle the sky at this fixed angle.</a:t>
            </a: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914400" y="5334000"/>
            <a:ext cx="7162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omic Sans MS" charset="0"/>
              </a:rPr>
              <a:t>Recall that </a:t>
            </a:r>
            <a:r>
              <a:rPr lang="en-US" sz="2000">
                <a:latin typeface="Comic Sans MS" charset="0"/>
                <a:sym typeface="Symbol" charset="0"/>
              </a:rPr>
              <a:t></a:t>
            </a:r>
            <a:r>
              <a:rPr lang="en-US" sz="2000" baseline="-25000">
                <a:latin typeface="Comic Sans MS" charset="0"/>
                <a:sym typeface="Symbol" charset="0"/>
              </a:rPr>
              <a:t>o</a:t>
            </a:r>
            <a:r>
              <a:rPr lang="en-US" sz="2000">
                <a:latin typeface="Comic Sans MS" charset="0"/>
                <a:sym typeface="Symbol" charset="0"/>
              </a:rPr>
              <a:t> = 0</a:t>
            </a:r>
            <a:r>
              <a:rPr lang="en-US" sz="2000" baseline="30000">
                <a:latin typeface="Comic Sans MS" charset="0"/>
                <a:sym typeface="Symbol" charset="0"/>
              </a:rPr>
              <a:t></a:t>
            </a:r>
            <a:r>
              <a:rPr lang="en-US" sz="2000">
                <a:latin typeface="Comic Sans MS" charset="0"/>
                <a:sym typeface="Symbol" charset="0"/>
              </a:rPr>
              <a:t> corresponds to the Sun directly overhead, and that </a:t>
            </a:r>
            <a:r>
              <a:rPr lang="en-US" sz="2000" baseline="-25000">
                <a:latin typeface="Comic Sans MS" charset="0"/>
                <a:sym typeface="Symbol" charset="0"/>
              </a:rPr>
              <a:t>o</a:t>
            </a:r>
            <a:r>
              <a:rPr lang="en-US" sz="2000">
                <a:latin typeface="Comic Sans MS" charset="0"/>
                <a:sym typeface="Symbol" charset="0"/>
              </a:rPr>
              <a:t> = 90</a:t>
            </a:r>
            <a:r>
              <a:rPr lang="en-US" sz="2000" baseline="30000">
                <a:latin typeface="Comic Sans MS" charset="0"/>
                <a:sym typeface="Symbol" charset="0"/>
              </a:rPr>
              <a:t></a:t>
            </a:r>
            <a:r>
              <a:rPr lang="en-US" sz="2000">
                <a:latin typeface="Comic Sans MS" charset="0"/>
                <a:sym typeface="Symbol" charset="0"/>
              </a:rPr>
              <a:t> corresponds to the Sun on the horizon.  Transition from day to night, and night to day, occurs at the Autumnal and Vernal equinoxes,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16520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171E6-80C5-244E-9BEF-F0823144B25C}" type="slidenum">
              <a:rPr lang="en-US"/>
              <a:pPr/>
              <a:t>18</a:t>
            </a:fld>
            <a:endParaRPr lang="en-US"/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677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Examples: Maximum Altitude Angle of the Sun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838200" y="1355725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omic Sans MS" charset="0"/>
              </a:rPr>
              <a:t>At solar noon, the hour angle h = 0</a:t>
            </a:r>
            <a:r>
              <a:rPr lang="en-US" sz="2000" baseline="30000">
                <a:latin typeface="Comic Sans MS" charset="0"/>
                <a:sym typeface="Symbol" charset="0"/>
              </a:rPr>
              <a:t></a:t>
            </a:r>
            <a:r>
              <a:rPr lang="en-US" sz="2000">
                <a:latin typeface="Comic Sans MS" charset="0"/>
              </a:rPr>
              <a:t>, so cos(h) =1</a:t>
            </a:r>
            <a:r>
              <a:rPr lang="en-US" sz="2000">
                <a:latin typeface="Comic Sans MS" charset="0"/>
                <a:sym typeface="Symbol" charset="0"/>
              </a:rPr>
              <a:t>, and:</a:t>
            </a:r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890588" y="2085975"/>
          <a:ext cx="7294562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4" imgW="2908080" imgH="457200" progId="Equation.3">
                  <p:embed/>
                </p:oleObj>
              </mc:Choice>
              <mc:Fallback>
                <p:oleObj name="Equation" r:id="rId4" imgW="2908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2085975"/>
                        <a:ext cx="7294562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838200" y="3413125"/>
            <a:ext cx="6934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omic Sans MS" charset="0"/>
                <a:sym typeface="Symbol" charset="0"/>
              </a:rPr>
              <a:t>Since -23.5</a:t>
            </a:r>
            <a:r>
              <a:rPr lang="en-US" sz="2000" baseline="30000">
                <a:latin typeface="Comic Sans MS" charset="0"/>
                <a:sym typeface="Symbol" charset="0"/>
              </a:rPr>
              <a:t></a:t>
            </a:r>
            <a:r>
              <a:rPr lang="en-US" sz="2000">
                <a:latin typeface="Comic Sans MS" charset="0"/>
                <a:sym typeface="Symbol" charset="0"/>
              </a:rPr>
              <a:t> &lt;  &lt; 23.5</a:t>
            </a:r>
            <a:r>
              <a:rPr lang="en-US" sz="2000" baseline="30000">
                <a:latin typeface="Comic Sans MS" charset="0"/>
                <a:sym typeface="Symbol" charset="0"/>
              </a:rPr>
              <a:t></a:t>
            </a:r>
            <a:r>
              <a:rPr lang="en-US" sz="2000">
                <a:latin typeface="Comic Sans MS" charset="0"/>
                <a:sym typeface="Symbol" charset="0"/>
              </a:rPr>
              <a:t>, the Sun can never be directly overhead (</a:t>
            </a:r>
            <a:r>
              <a:rPr lang="en-US" sz="2000" baseline="-25000">
                <a:latin typeface="Comic Sans MS" charset="0"/>
                <a:sym typeface="Symbol" charset="0"/>
              </a:rPr>
              <a:t>o</a:t>
            </a:r>
            <a:r>
              <a:rPr lang="en-US" sz="2000">
                <a:latin typeface="Comic Sans MS" charset="0"/>
                <a:sym typeface="Symbol" charset="0"/>
              </a:rPr>
              <a:t> = 0</a:t>
            </a:r>
            <a:r>
              <a:rPr lang="en-US" sz="2000" baseline="30000">
                <a:latin typeface="Comic Sans MS" charset="0"/>
                <a:sym typeface="Symbol" charset="0"/>
              </a:rPr>
              <a:t></a:t>
            </a:r>
            <a:r>
              <a:rPr lang="en-US" sz="2000">
                <a:latin typeface="Comic Sans MS" charset="0"/>
                <a:sym typeface="Symbol" charset="0"/>
              </a:rPr>
              <a:t>) for latitudes that exceed the maximum value of declination angle.</a:t>
            </a:r>
          </a:p>
          <a:p>
            <a:endParaRPr lang="en-US" sz="2000">
              <a:latin typeface="Comic Sans MS" charset="0"/>
              <a:sym typeface="Symbol" charset="0"/>
            </a:endParaRPr>
          </a:p>
          <a:p>
            <a:r>
              <a:rPr lang="en-US" sz="2000">
                <a:latin typeface="Comic Sans MS" charset="0"/>
                <a:sym typeface="Symbol" charset="0"/>
              </a:rPr>
              <a:t>These latitudinal limits define the Tropics of Cancer (north) and Capricorn (south), which define the northern and southern boundaries of the equatorial zone.</a:t>
            </a:r>
          </a:p>
        </p:txBody>
      </p:sp>
    </p:spTree>
    <p:extLst>
      <p:ext uri="{BB962C8B-B14F-4D97-AF65-F5344CB8AC3E}">
        <p14:creationId xmlns:p14="http://schemas.microsoft.com/office/powerpoint/2010/main" val="308051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06 at 9.27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43" y="976520"/>
            <a:ext cx="4902200" cy="558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5643" y="194699"/>
            <a:ext cx="625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Distribution of Earth’s Solar Insolation</a:t>
            </a:r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4994" y="1179504"/>
            <a:ext cx="106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Night</a:t>
            </a:r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265" y="1145411"/>
            <a:ext cx="106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Night</a:t>
            </a:r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4161" y="5611317"/>
            <a:ext cx="106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Night</a:t>
            </a:r>
            <a:endParaRPr lang="en-US" sz="24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73380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3635-8BE3-5A47-8949-2A9A52B998F4}" type="slidenum">
              <a:rPr lang="en-US"/>
              <a:pPr/>
              <a:t>2</a:t>
            </a:fld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066800" y="5410200"/>
            <a:ext cx="7178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omic Sans MS" charset="0"/>
              </a:rPr>
              <a:t>Radiant energy from the Sun accounts for practically all the energy received by Earth, and represents the basic driver of all atmospheric and ocean circulations.</a:t>
            </a:r>
          </a:p>
        </p:txBody>
      </p:sp>
      <p:pic>
        <p:nvPicPr>
          <p:cNvPr id="69639" name="Picture 7" descr="EARTH_RADIATION_BUD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9" t="48877"/>
          <a:stretch>
            <a:fillRect/>
          </a:stretch>
        </p:blipFill>
        <p:spPr bwMode="auto">
          <a:xfrm>
            <a:off x="1447800" y="1752600"/>
            <a:ext cx="5715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0" name="Oval 8"/>
          <p:cNvSpPr>
            <a:spLocks noChangeArrowheads="1"/>
          </p:cNvSpPr>
          <p:nvPr/>
        </p:nvSpPr>
        <p:spPr bwMode="auto">
          <a:xfrm rot="2820724">
            <a:off x="1071563" y="652463"/>
            <a:ext cx="3352800" cy="4267200"/>
          </a:xfrm>
          <a:prstGeom prst="ellipse">
            <a:avLst/>
          </a:prstGeom>
          <a:solidFill>
            <a:srgbClr val="FFFF00">
              <a:alpha val="3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1752600" y="3048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Comic Sans MS" charset="0"/>
              </a:rPr>
              <a:t>Back to the Big Picture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8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A64B-F3E4-9A44-B5DF-3A0F931B75AC}" type="slidenum">
              <a:rPr lang="en-US"/>
              <a:pPr/>
              <a:t>20</a:t>
            </a:fld>
            <a:endParaRPr lang="en-US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903458" y="295625"/>
            <a:ext cx="67117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Apple Casual"/>
                <a:cs typeface="Apple Casual"/>
              </a:rPr>
              <a:t>Mean Daily Insolation Over Zonal Bands</a:t>
            </a:r>
          </a:p>
        </p:txBody>
      </p:sp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32935" r="52078" b="34131"/>
          <a:stretch>
            <a:fillRect/>
          </a:stretch>
        </p:blipFill>
        <p:spPr bwMode="auto">
          <a:xfrm>
            <a:off x="1295400" y="1244605"/>
            <a:ext cx="64008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1562222" y="5654675"/>
            <a:ext cx="662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Comic Sans MS" charset="0"/>
                <a:sym typeface="Wingdings" charset="0"/>
              </a:rPr>
              <a:t>Asymmetry between the </a:t>
            </a:r>
            <a:r>
              <a:rPr lang="en-US" sz="2000" dirty="0" smtClean="0">
                <a:latin typeface="Comic Sans MS" charset="0"/>
                <a:sym typeface="Wingdings" charset="0"/>
              </a:rPr>
              <a:t>SH </a:t>
            </a:r>
            <a:r>
              <a:rPr lang="en-US" sz="2000" dirty="0">
                <a:latin typeface="Comic Sans MS" charset="0"/>
                <a:sym typeface="Wingdings" charset="0"/>
              </a:rPr>
              <a:t>and </a:t>
            </a:r>
            <a:r>
              <a:rPr lang="en-US" sz="2000" dirty="0" smtClean="0">
                <a:latin typeface="Comic Sans MS" charset="0"/>
                <a:sym typeface="Wingdings" charset="0"/>
              </a:rPr>
              <a:t>NH </a:t>
            </a:r>
            <a:r>
              <a:rPr lang="en-US" sz="2000" dirty="0">
                <a:latin typeface="Comic Sans MS" charset="0"/>
                <a:sym typeface="Wingdings" charset="0"/>
              </a:rPr>
              <a:t>summers is due to orbital </a:t>
            </a:r>
            <a:r>
              <a:rPr lang="en-US" sz="2000" dirty="0" smtClean="0">
                <a:latin typeface="Comic Sans MS" charset="0"/>
                <a:sym typeface="Wingdings" charset="0"/>
              </a:rPr>
              <a:t>eccentricity (&amp; position of perihelion)</a:t>
            </a:r>
            <a:endParaRPr lang="en-US" sz="20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6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F8D9-D235-A245-B225-156B8E707FBD}" type="slidenum">
              <a:rPr lang="en-US"/>
              <a:pPr/>
              <a:t>21</a:t>
            </a:fld>
            <a:endParaRPr lang="en-US"/>
          </a:p>
        </p:txBody>
      </p:sp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2868613" y="457200"/>
            <a:ext cx="345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Zonal Radiation Budget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 t="31291" r="24103" b="12386"/>
          <a:stretch>
            <a:fillRect/>
          </a:stretch>
        </p:blipFill>
        <p:spPr bwMode="auto">
          <a:xfrm>
            <a:off x="1143000" y="1447800"/>
            <a:ext cx="6705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55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9276" y="1632992"/>
            <a:ext cx="63038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pple Casual"/>
                <a:cs typeface="Apple Casual"/>
              </a:rPr>
              <a:t>Question: Is there any relationship between when the earth is CLOSEST to the sun (Perihelion) and northern hemisphere winter?</a:t>
            </a:r>
            <a:endParaRPr lang="en-US" sz="3200" dirty="0">
              <a:latin typeface="Apple Casual"/>
              <a:cs typeface="Apple Casual"/>
            </a:endParaRPr>
          </a:p>
          <a:p>
            <a:endParaRPr lang="en-US" sz="32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05887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25C62-0D12-6F4D-8674-597A8088EBF3}" type="slidenum">
              <a:rPr lang="en-US"/>
              <a:pPr/>
              <a:t>23</a:t>
            </a:fld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04800" y="395288"/>
            <a:ext cx="3563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Comic Sans MS" charset="0"/>
              </a:rPr>
              <a:t>Milankovitch</a:t>
            </a:r>
            <a:r>
              <a:rPr lang="en-US" sz="2800" dirty="0">
                <a:solidFill>
                  <a:srgbClr val="0000FF"/>
                </a:solidFill>
                <a:latin typeface="Comic Sans MS" charset="0"/>
              </a:rPr>
              <a:t> Theory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04799" y="1295400"/>
            <a:ext cx="394823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charset="0"/>
              </a:rPr>
              <a:t>Short term variability is</a:t>
            </a:r>
          </a:p>
          <a:p>
            <a:r>
              <a:rPr lang="en-US" sz="2000" dirty="0">
                <a:latin typeface="Comic Sans MS" charset="0"/>
              </a:rPr>
              <a:t>associated with activity </a:t>
            </a:r>
          </a:p>
          <a:p>
            <a:r>
              <a:rPr lang="en-US" sz="2000" dirty="0">
                <a:latin typeface="Comic Sans MS" charset="0"/>
              </a:rPr>
              <a:t>of the Sun (changing solar</a:t>
            </a:r>
          </a:p>
          <a:p>
            <a:r>
              <a:rPr lang="en-US" sz="2000" dirty="0">
                <a:latin typeface="Comic Sans MS" charset="0"/>
              </a:rPr>
              <a:t>constant</a:t>
            </a:r>
            <a:r>
              <a:rPr lang="en-US" sz="2000" dirty="0">
                <a:latin typeface="Comic Sans MS" charset="0"/>
                <a:sym typeface="Wingdings" charset="0"/>
              </a:rPr>
              <a:t> the solar cycle).</a:t>
            </a:r>
            <a:endParaRPr lang="en-US" sz="2000" dirty="0">
              <a:latin typeface="Comic Sans MS" charset="0"/>
            </a:endParaRPr>
          </a:p>
          <a:p>
            <a:endParaRPr lang="en-US" sz="2000" dirty="0">
              <a:latin typeface="Comic Sans MS" charset="0"/>
            </a:endParaRPr>
          </a:p>
          <a:p>
            <a:r>
              <a:rPr lang="en-US" sz="2000" dirty="0">
                <a:latin typeface="Comic Sans MS" charset="0"/>
              </a:rPr>
              <a:t>Longer term activity is</a:t>
            </a:r>
          </a:p>
          <a:p>
            <a:r>
              <a:rPr lang="en-US" sz="2000" dirty="0">
                <a:latin typeface="Comic Sans MS" charset="0"/>
              </a:rPr>
              <a:t>associated with </a:t>
            </a:r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changing </a:t>
            </a:r>
          </a:p>
          <a:p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eccentricity</a:t>
            </a:r>
            <a:r>
              <a:rPr lang="en-US" sz="2000" dirty="0">
                <a:latin typeface="Comic Sans MS" charset="0"/>
              </a:rPr>
              <a:t>, </a:t>
            </a:r>
            <a:r>
              <a:rPr lang="en-US" sz="2000" dirty="0" smtClean="0">
                <a:solidFill>
                  <a:schemeClr val="accent2"/>
                </a:solidFill>
                <a:latin typeface="Comic Sans MS" charset="0"/>
              </a:rPr>
              <a:t>obliquity</a:t>
            </a:r>
            <a:r>
              <a:rPr lang="en-US" sz="2000" dirty="0" smtClean="0">
                <a:latin typeface="Comic Sans MS" charset="0"/>
              </a:rPr>
              <a:t> </a:t>
            </a:r>
            <a:r>
              <a:rPr lang="en-US" sz="2000" dirty="0">
                <a:latin typeface="Comic Sans MS" charset="0"/>
              </a:rPr>
              <a:t>(+/- </a:t>
            </a:r>
            <a:r>
              <a:rPr lang="en-US" sz="2000" dirty="0" smtClean="0">
                <a:latin typeface="Comic Sans MS" charset="0"/>
              </a:rPr>
              <a:t>1.5</a:t>
            </a:r>
            <a:r>
              <a:rPr lang="en-US" sz="2000" baseline="30000" dirty="0" smtClean="0">
                <a:latin typeface="Comic Sans MS" charset="0"/>
              </a:rPr>
              <a:t>o</a:t>
            </a:r>
            <a:r>
              <a:rPr lang="en-US" sz="2000" dirty="0" smtClean="0">
                <a:latin typeface="Comic Sans MS" charset="0"/>
              </a:rPr>
              <a:t>) </a:t>
            </a:r>
            <a:r>
              <a:rPr lang="en-US" sz="2000" dirty="0">
                <a:latin typeface="Comic Sans MS" charset="0"/>
              </a:rPr>
              <a:t>and </a:t>
            </a:r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precession of </a:t>
            </a:r>
            <a:r>
              <a:rPr lang="en-US" sz="2000" dirty="0" smtClean="0">
                <a:solidFill>
                  <a:schemeClr val="accent2"/>
                </a:solidFill>
                <a:latin typeface="Comic Sans MS" charset="0"/>
              </a:rPr>
              <a:t>perihelion.</a:t>
            </a:r>
            <a:endParaRPr lang="en-US" sz="2000" dirty="0">
              <a:latin typeface="Comic Sans MS" charset="0"/>
            </a:endParaRPr>
          </a:p>
          <a:p>
            <a:endParaRPr lang="en-US" sz="2000" dirty="0">
              <a:latin typeface="Comic Sans MS" charset="0"/>
            </a:endParaRPr>
          </a:p>
          <a:p>
            <a:r>
              <a:rPr lang="en-US" sz="2000" dirty="0">
                <a:latin typeface="Comic Sans MS" charset="0"/>
              </a:rPr>
              <a:t>These do not affect</a:t>
            </a:r>
          </a:p>
          <a:p>
            <a:r>
              <a:rPr lang="en-US" sz="2000" dirty="0">
                <a:latin typeface="Comic Sans MS" charset="0"/>
              </a:rPr>
              <a:t>the </a:t>
            </a:r>
            <a:r>
              <a:rPr lang="en-US" sz="2000" i="1" dirty="0">
                <a:solidFill>
                  <a:schemeClr val="accent2"/>
                </a:solidFill>
                <a:latin typeface="Comic Sans MS" charset="0"/>
              </a:rPr>
              <a:t>averaged</a:t>
            </a:r>
            <a:r>
              <a:rPr lang="en-US" sz="2000" dirty="0">
                <a:latin typeface="Comic Sans MS" charset="0"/>
              </a:rPr>
              <a:t> net energy at </a:t>
            </a:r>
          </a:p>
          <a:p>
            <a:r>
              <a:rPr lang="en-US" sz="2000" dirty="0">
                <a:latin typeface="Comic Sans MS" charset="0"/>
              </a:rPr>
              <a:t>TOA over the year but do affect the </a:t>
            </a:r>
            <a:r>
              <a:rPr lang="en-US" sz="2000" i="1" dirty="0">
                <a:solidFill>
                  <a:schemeClr val="accent2"/>
                </a:solidFill>
                <a:latin typeface="Comic Sans MS" charset="0"/>
              </a:rPr>
              <a:t>distribution</a:t>
            </a:r>
            <a:r>
              <a:rPr lang="en-US" sz="2000" dirty="0">
                <a:solidFill>
                  <a:srgbClr val="CC0000"/>
                </a:solidFill>
                <a:latin typeface="Comic Sans MS" charset="0"/>
              </a:rPr>
              <a:t> </a:t>
            </a:r>
            <a:r>
              <a:rPr lang="en-US" sz="2000" dirty="0">
                <a:latin typeface="Comic Sans MS" charset="0"/>
              </a:rPr>
              <a:t>of that energy in latitude and time of year.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035" y="736358"/>
            <a:ext cx="4465577" cy="57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9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1 at 10.41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5" y="524271"/>
            <a:ext cx="8204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4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1 at 10.37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73" y="838226"/>
            <a:ext cx="9144000" cy="2311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2354" y="3634114"/>
            <a:ext cx="7926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“Trigger </a:t>
            </a:r>
            <a:r>
              <a:rPr lang="en-US" sz="2400" dirty="0" err="1" smtClean="0">
                <a:latin typeface="Apple Casual"/>
                <a:cs typeface="Apple Casual"/>
              </a:rPr>
              <a:t>Hypthesis</a:t>
            </a:r>
            <a:r>
              <a:rPr lang="en-US" sz="2400" dirty="0" smtClean="0">
                <a:latin typeface="Apple Casual"/>
                <a:cs typeface="Apple Casual"/>
              </a:rPr>
              <a:t>” for the Ice Ages.</a:t>
            </a:r>
          </a:p>
          <a:p>
            <a:r>
              <a:rPr lang="en-US" sz="2400" dirty="0" smtClean="0">
                <a:latin typeface="Apple Casual"/>
                <a:cs typeface="Apple Casual"/>
              </a:rPr>
              <a:t>Solar Insolation at ~ 65N is well correlated with the onset of ice ages.  </a:t>
            </a:r>
          </a:p>
          <a:p>
            <a:endParaRPr lang="en-US" sz="2400" dirty="0">
              <a:latin typeface="Apple Casual"/>
              <a:cs typeface="Apple Casual"/>
            </a:endParaRPr>
          </a:p>
          <a:p>
            <a:r>
              <a:rPr lang="en-US" sz="2400" dirty="0" smtClean="0">
                <a:latin typeface="Apple Casual"/>
                <a:cs typeface="Apple Casual"/>
              </a:rPr>
              <a:t>Gets low enough, ice sheets can grow in a positive feedback loop. Has approximately the correct periodicity to explain the ice ages.</a:t>
            </a:r>
            <a:endParaRPr lang="en-US" sz="24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8158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1F0F-5999-8D45-82BA-C19E83F27247}" type="slidenum">
              <a:rPr lang="en-US"/>
              <a:pPr/>
              <a:t>3</a:t>
            </a:fld>
            <a:endParaRPr lang="en-US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124200" y="304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  <a:latin typeface="Comic Sans MS" charset="0"/>
              </a:rPr>
              <a:t>Solar Factoids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33400" y="790575"/>
            <a:ext cx="7696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omic Sans MS" charset="0"/>
              </a:rPr>
              <a:t>Our Sun is one of about 100 billion in our galaxy (Milky Way); a normal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>
                <a:latin typeface="Comic Sans MS" charset="0"/>
              </a:rPr>
              <a:t>G2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>
                <a:latin typeface="Comic Sans MS" charset="0"/>
              </a:rPr>
              <a:t> star having average luminosity.</a:t>
            </a:r>
          </a:p>
          <a:p>
            <a:endParaRPr lang="en-US" sz="1800">
              <a:latin typeface="Comic Sans MS" charset="0"/>
            </a:endParaRPr>
          </a:p>
          <a:p>
            <a:r>
              <a:rPr lang="en-US" sz="1800">
                <a:latin typeface="Comic Sans MS" charset="0"/>
              </a:rPr>
              <a:t>Its average radius (696,000 km) is about 109 times that of Earth, and its mass is 1.989e+30 kg.</a:t>
            </a:r>
          </a:p>
        </p:txBody>
      </p:sp>
      <p:grpSp>
        <p:nvGrpSpPr>
          <p:cNvPr id="71695" name="Group 15"/>
          <p:cNvGrpSpPr>
            <a:grpSpLocks/>
          </p:cNvGrpSpPr>
          <p:nvPr/>
        </p:nvGrpSpPr>
        <p:grpSpPr bwMode="auto">
          <a:xfrm>
            <a:off x="177800" y="2500313"/>
            <a:ext cx="4343400" cy="3038475"/>
            <a:chOff x="112" y="1575"/>
            <a:chExt cx="2736" cy="1914"/>
          </a:xfrm>
        </p:grpSpPr>
        <p:pic>
          <p:nvPicPr>
            <p:cNvPr id="71686" name="Picture 6" descr="cid:image004.jpg@01C89197.43C1C24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1575"/>
              <a:ext cx="2736" cy="1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691" name="Text Box 11"/>
            <p:cNvSpPr txBox="1">
              <a:spLocks noChangeArrowheads="1"/>
            </p:cNvSpPr>
            <p:nvPr/>
          </p:nvSpPr>
          <p:spPr bwMode="auto">
            <a:xfrm>
              <a:off x="208" y="1815"/>
              <a:ext cx="8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charset="0"/>
                </a:rPr>
                <a:t>Our Sun</a:t>
              </a:r>
            </a:p>
          </p:txBody>
        </p:sp>
        <p:sp>
          <p:nvSpPr>
            <p:cNvPr id="71692" name="Line 12"/>
            <p:cNvSpPr>
              <a:spLocks noChangeShapeType="1"/>
            </p:cNvSpPr>
            <p:nvPr/>
          </p:nvSpPr>
          <p:spPr bwMode="auto">
            <a:xfrm flipH="1">
              <a:off x="408" y="2103"/>
              <a:ext cx="184" cy="7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1371600" y="5713413"/>
            <a:ext cx="64008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omic Sans MS" charset="0"/>
                <a:sym typeface="Wingdings" charset="0"/>
              </a:rPr>
              <a:t> </a:t>
            </a:r>
            <a:r>
              <a:rPr lang="en-US" sz="1800">
                <a:latin typeface="Comic Sans MS" charset="0"/>
              </a:rPr>
              <a:t>The Sun is by far the  largest object in the solar system. It contains more than 99.8% of the total mass of the Solar System (Jupiter contains most of the rest). </a:t>
            </a:r>
          </a:p>
        </p:txBody>
      </p:sp>
      <p:grpSp>
        <p:nvGrpSpPr>
          <p:cNvPr id="71693" name="Group 13"/>
          <p:cNvGrpSpPr>
            <a:grpSpLocks/>
          </p:cNvGrpSpPr>
          <p:nvPr/>
        </p:nvGrpSpPr>
        <p:grpSpPr bwMode="auto">
          <a:xfrm>
            <a:off x="4292600" y="2500313"/>
            <a:ext cx="4648200" cy="3038475"/>
            <a:chOff x="2704" y="1624"/>
            <a:chExt cx="2928" cy="1914"/>
          </a:xfrm>
        </p:grpSpPr>
        <p:pic>
          <p:nvPicPr>
            <p:cNvPr id="71688" name="Picture 8" descr="cid:image005.jpg@01C89197.43C1C240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1624"/>
              <a:ext cx="2736" cy="1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690" name="Line 10"/>
            <p:cNvSpPr>
              <a:spLocks noChangeShapeType="1"/>
            </p:cNvSpPr>
            <p:nvPr/>
          </p:nvSpPr>
          <p:spPr bwMode="auto">
            <a:xfrm>
              <a:off x="2704" y="2536"/>
              <a:ext cx="1104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194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06 at 9.26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95" y="192955"/>
            <a:ext cx="5969086" cy="5155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243" y="5538692"/>
            <a:ext cx="86343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Nuclear fusion happens in the hot dense core, burning hydrogen into helium. </a:t>
            </a:r>
          </a:p>
          <a:p>
            <a:r>
              <a:rPr lang="en-US" sz="2400" dirty="0" smtClean="0">
                <a:latin typeface="Apple Casual"/>
                <a:cs typeface="Apple Casual"/>
              </a:rPr>
              <a:t>Takes 1 million years for photons to escape to the surface!</a:t>
            </a:r>
            <a:endParaRPr lang="en-US" sz="24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73380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10 at 3.06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3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10 at 3.0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8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10 at 3.07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0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E:\Figures\Labeled\CH09\FG09_003.JPG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3055" r="16188" b="1778"/>
          <a:stretch>
            <a:fillRect/>
          </a:stretch>
        </p:blipFill>
        <p:spPr bwMode="auto">
          <a:xfrm>
            <a:off x="2003425" y="0"/>
            <a:ext cx="6773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31763" y="107950"/>
            <a:ext cx="379253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FF00"/>
                </a:solidFill>
                <a:latin typeface="Arial" charset="0"/>
              </a:rPr>
              <a:t>Luminosity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 of the Sun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 =  </a:t>
            </a:r>
            <a:r>
              <a:rPr lang="en-US">
                <a:solidFill>
                  <a:srgbClr val="00FF00"/>
                </a:solidFill>
                <a:latin typeface="Arial" charset="0"/>
              </a:rPr>
              <a:t>L</a:t>
            </a:r>
            <a:r>
              <a:rPr lang="en-US" baseline="-25000">
                <a:solidFill>
                  <a:srgbClr val="00FF00"/>
                </a:solidFill>
                <a:latin typeface="Arial" charset="0"/>
              </a:rPr>
              <a:t>SUN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74625" y="4087813"/>
            <a:ext cx="29305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FFFF00"/>
                </a:solidFill>
              </a:rPr>
              <a:t>Solar constant: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   L</a:t>
            </a:r>
            <a:r>
              <a:rPr lang="en-US" baseline="-25000">
                <a:solidFill>
                  <a:srgbClr val="FFFFFF"/>
                </a:solidFill>
              </a:rPr>
              <a:t>SUN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sz="2800">
                <a:solidFill>
                  <a:srgbClr val="FFFFFF"/>
                </a:solidFill>
                <a:latin typeface="Symbol" charset="0"/>
              </a:rPr>
              <a:t>/</a:t>
            </a:r>
            <a:r>
              <a:rPr lang="en-US">
                <a:solidFill>
                  <a:srgbClr val="FFFFFF"/>
                </a:solidFill>
              </a:rPr>
              <a:t> 4</a:t>
            </a:r>
            <a:r>
              <a:rPr lang="en-US">
                <a:solidFill>
                  <a:srgbClr val="FFFFFF"/>
                </a:solidFill>
                <a:sym typeface="Symbol" charset="0"/>
              </a:rPr>
              <a:t></a:t>
            </a:r>
            <a:r>
              <a:rPr lang="en-US">
                <a:solidFill>
                  <a:srgbClr val="FFFFFF"/>
                </a:solidFill>
              </a:rPr>
              <a:t>R</a:t>
            </a:r>
            <a:r>
              <a:rPr lang="en-US" baseline="36000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(energy/second/area  at the radius of Earth</a:t>
            </a:r>
            <a:r>
              <a:rPr lang="ja-JP" altLang="en-US">
                <a:solidFill>
                  <a:srgbClr val="FFFFFF"/>
                </a:solidFill>
              </a:rPr>
              <a:t>’</a:t>
            </a:r>
            <a:r>
              <a:rPr lang="en-US">
                <a:solidFill>
                  <a:srgbClr val="FFFFFF"/>
                </a:solidFill>
              </a:rPr>
              <a:t>s orbit)</a:t>
            </a:r>
            <a:endParaRPr lang="en-US" baseline="36000">
              <a:solidFill>
                <a:srgbClr val="FFFFFF"/>
              </a:solidFill>
            </a:endParaRP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65125" y="1412875"/>
            <a:ext cx="2378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hlink"/>
                </a:solidFill>
              </a:rPr>
              <a:t>(Total light energy emitted per second)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36525" y="2555875"/>
            <a:ext cx="2149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~ 4 x 10</a:t>
            </a:r>
            <a:r>
              <a:rPr lang="en-US" baseline="28000">
                <a:solidFill>
                  <a:schemeClr val="hlink"/>
                </a:solidFill>
              </a:rPr>
              <a:t>26</a:t>
            </a:r>
            <a:r>
              <a:rPr lang="en-US" baseline="10000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chemeClr val="hlink"/>
                </a:solidFill>
              </a:rPr>
              <a:t>W</a:t>
            </a:r>
          </a:p>
          <a:p>
            <a:pPr eaLnBrk="1" hangingPunct="1"/>
            <a:r>
              <a:rPr lang="en-US" sz="1600">
                <a:solidFill>
                  <a:schemeClr val="hlink"/>
                </a:solidFill>
              </a:rPr>
              <a:t>100 billion one-megaton nuclear bombs every second!</a:t>
            </a:r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1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06 at 9.37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478"/>
            <a:ext cx="9144000" cy="5956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5874" y="170750"/>
            <a:ext cx="7324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pple Casual"/>
                <a:cs typeface="Apple Casual"/>
              </a:rPr>
              <a:t>The “Solar Constant”, S0 ~ 1366 W/m</a:t>
            </a:r>
            <a:r>
              <a:rPr lang="en-US" sz="2800" baseline="30000" dirty="0" smtClean="0">
                <a:latin typeface="Apple Casual"/>
                <a:cs typeface="Apple Casual"/>
              </a:rPr>
              <a:t>2</a:t>
            </a:r>
          </a:p>
          <a:p>
            <a:pPr algn="ctr"/>
            <a:r>
              <a:rPr lang="en-US" sz="2000" dirty="0" smtClean="0">
                <a:latin typeface="Apple Casual"/>
                <a:cs typeface="Apple Casual"/>
              </a:rPr>
              <a:t>(at mean earth-sun distance = 1 AU)</a:t>
            </a:r>
            <a:endParaRPr lang="en-US" sz="20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73380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1048</Words>
  <Application>Microsoft Macintosh PowerPoint</Application>
  <PresentationFormat>On-screen Show (4:3)</PresentationFormat>
  <Paragraphs>149</Paragraphs>
  <Slides>25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Sol: The Sun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O'Dell</dc:creator>
  <cp:lastModifiedBy>Chris O'Dell</cp:lastModifiedBy>
  <cp:revision>21</cp:revision>
  <dcterms:created xsi:type="dcterms:W3CDTF">2013-02-07T22:19:26Z</dcterms:created>
  <dcterms:modified xsi:type="dcterms:W3CDTF">2015-02-11T16:50:53Z</dcterms:modified>
</cp:coreProperties>
</file>