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257" r:id="rId3"/>
    <p:sldId id="258" r:id="rId4"/>
    <p:sldId id="259" r:id="rId5"/>
    <p:sldId id="260" r:id="rId6"/>
    <p:sldId id="262" r:id="rId7"/>
    <p:sldId id="263" r:id="rId8"/>
    <p:sldId id="274" r:id="rId9"/>
    <p:sldId id="275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909" autoAdjust="0"/>
  </p:normalViewPr>
  <p:slideViewPr>
    <p:cSldViewPr snapToGrid="0" snapToObjects="1">
      <p:cViewPr varScale="1">
        <p:scale>
          <a:sx n="87" d="100"/>
          <a:sy n="8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FE886-149F-644C-8662-D3FCE189B39A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CAF68-E6D5-014E-8789-227DAFE68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4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CAF68-E6D5-014E-8789-227DAFE688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06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08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1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7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C4B48-A5EA-D647-9491-6DFCE350ADE8}" type="datetimeFigureOut">
              <a:rPr lang="en-US" smtClean="0"/>
              <a:t>5/5/15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AE0D7-4BFC-024C-9720-3D60A71E7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6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2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Radar Bands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1464733"/>
            <a:ext cx="47879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4495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Letters chosen during WWII.  X-band so-named b/c it was kept secret during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0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2-stream equations</a:t>
            </a:r>
            <a:endParaRPr lang="en-US" dirty="0"/>
          </a:p>
        </p:txBody>
      </p:sp>
      <p:pic>
        <p:nvPicPr>
          <p:cNvPr id="4" name="Picture 3" descr="Screen Shot 2013-05-08 at 9.57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8" y="1527205"/>
            <a:ext cx="4313345" cy="1245565"/>
          </a:xfrm>
          <a:prstGeom prst="rect">
            <a:avLst/>
          </a:prstGeom>
        </p:spPr>
      </p:pic>
      <p:pic>
        <p:nvPicPr>
          <p:cNvPr id="5" name="Picture 4" descr="Screen Shot 2013-05-08 at 9.57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93" y="1527205"/>
            <a:ext cx="4172037" cy="12455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985138"/>
            <a:ext cx="163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where</a:t>
            </a:r>
            <a:endParaRPr lang="en-US" i="1" dirty="0"/>
          </a:p>
        </p:txBody>
      </p:sp>
      <p:pic>
        <p:nvPicPr>
          <p:cNvPr id="7" name="Picture 6" descr="Screen Shot 2013-05-08 at 9.56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4470"/>
            <a:ext cx="3061774" cy="1092788"/>
          </a:xfrm>
          <a:prstGeom prst="rect">
            <a:avLst/>
          </a:prstGeom>
        </p:spPr>
      </p:pic>
      <p:pic>
        <p:nvPicPr>
          <p:cNvPr id="9" name="Picture 8" descr="Screen Shot 2013-05-08 at 9.56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08" y="3354470"/>
            <a:ext cx="3061774" cy="9063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6152" y="4925060"/>
            <a:ext cx="5911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Assumptions: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Incoming flux is diffuse.  Amazingly, works okay with solar illumination as well!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Initially do derivation </a:t>
            </a:r>
            <a:r>
              <a:rPr lang="en-US" dirty="0" err="1" smtClean="0"/>
              <a:t>assumng</a:t>
            </a:r>
            <a:r>
              <a:rPr lang="en-US" dirty="0" smtClean="0"/>
              <a:t> a black underlying surface.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Straightforward to </a:t>
            </a:r>
            <a:r>
              <a:rPr lang="en-US" dirty="0" smtClean="0"/>
              <a:t>add a nonzero surface albedo later.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40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Limiting Case: Semi-Infinite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5684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Limit when cloud is VERY optically thick (</a:t>
            </a:r>
            <a:r>
              <a:rPr lang="en-US" sz="2400" dirty="0" err="1" smtClean="0"/>
              <a:t>τ</a:t>
            </a:r>
            <a:r>
              <a:rPr lang="en-US" sz="2400" dirty="0" smtClean="0"/>
              <a:t>* &gt;~ 100)</a:t>
            </a:r>
          </a:p>
          <a:p>
            <a:r>
              <a:rPr lang="en-US" sz="2400" dirty="0" smtClean="0"/>
              <a:t>Transmittance t </a:t>
            </a:r>
            <a:r>
              <a:rPr lang="en-US" sz="2400" dirty="0" smtClean="0">
                <a:sym typeface="Wingdings"/>
              </a:rPr>
              <a:t> 0.  So only absorption and reflectance.</a:t>
            </a:r>
          </a:p>
          <a:p>
            <a:r>
              <a:rPr lang="en-US" sz="2400" dirty="0" smtClean="0">
                <a:sym typeface="Wingdings"/>
              </a:rPr>
              <a:t>Absorption = 1 – reflectance in this case</a:t>
            </a:r>
            <a:endParaRPr lang="en-US" sz="2400" dirty="0"/>
          </a:p>
        </p:txBody>
      </p:sp>
      <p:pic>
        <p:nvPicPr>
          <p:cNvPr id="4" name="Picture 3" descr="Screen Shot 2013-05-08 at 10.11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38" y="2653469"/>
            <a:ext cx="4566491" cy="19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6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Limiting Case: Semi-Infinite Cloud</a:t>
            </a:r>
            <a:endParaRPr lang="en-US" dirty="0"/>
          </a:p>
        </p:txBody>
      </p:sp>
      <p:pic>
        <p:nvPicPr>
          <p:cNvPr id="6" name="Picture 5" descr="Screen Shot 2013-05-08 at 10.1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05" y="1270790"/>
            <a:ext cx="4426685" cy="408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896" y="5254690"/>
            <a:ext cx="684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Asymmetry parameter g of 0.85 is harder to get back out, so reflectance is lower.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Note that reflectance is not super high even for </a:t>
            </a:r>
            <a:r>
              <a:rPr lang="en-US" dirty="0" err="1" smtClean="0"/>
              <a:t>ssa</a:t>
            </a:r>
            <a:r>
              <a:rPr lang="en-US" dirty="0" smtClean="0"/>
              <a:t> =0.999!  Implies that MANY scattering events are happening.  How many?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4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36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Limiting Case: Semi-Infinite Cloud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896" y="5254690"/>
            <a:ext cx="6844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Asymmetry parameter g of 0.85 is harder to get back out, so reflectance is lower.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Note that reflectance is not super high even for </a:t>
            </a:r>
            <a:r>
              <a:rPr lang="en-US" dirty="0" err="1" smtClean="0"/>
              <a:t>ssa</a:t>
            </a:r>
            <a:r>
              <a:rPr lang="en-US" dirty="0" smtClean="0"/>
              <a:t> =0.999!  Implies that MANY scattering events are happening.  How many?</a:t>
            </a:r>
            <a:endParaRPr lang="en-US" dirty="0"/>
          </a:p>
        </p:txBody>
      </p:sp>
      <p:pic>
        <p:nvPicPr>
          <p:cNvPr id="3" name="Picture 2" descr="Screen Shot 2013-05-08 at 10.24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1" y="1008279"/>
            <a:ext cx="6941006" cy="42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Case: Non-absorbing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048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Useful for clouds in the visible, where imaginary part of index of refraction of water &amp; ice is essentially 0 (pure scattering)</a:t>
            </a:r>
          </a:p>
          <a:p>
            <a:r>
              <a:rPr lang="en-US" sz="2400" dirty="0" smtClean="0"/>
              <a:t>Reflectance (r) &amp; </a:t>
            </a:r>
            <a:r>
              <a:rPr lang="en-US" sz="2400" dirty="0" err="1" smtClean="0"/>
              <a:t>tramittance</a:t>
            </a:r>
            <a:r>
              <a:rPr lang="en-US" sz="2400" dirty="0" smtClean="0"/>
              <a:t> (t) only. </a:t>
            </a:r>
          </a:p>
          <a:p>
            <a:r>
              <a:rPr lang="en-US" sz="2400" dirty="0" smtClean="0"/>
              <a:t>a=0 ;  t=1-r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3-05-08 at 10.27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27" y="3444600"/>
            <a:ext cx="5532677" cy="30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3"/>
            <a:ext cx="8229600" cy="6692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Limiting Case: Non-absorbing cloud</a:t>
            </a:r>
            <a:endParaRPr lang="en-US" dirty="0"/>
          </a:p>
        </p:txBody>
      </p:sp>
      <p:pic>
        <p:nvPicPr>
          <p:cNvPr id="6" name="Picture 5" descr="Screen Shot 2013-05-08 at 10.33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09" y="703605"/>
            <a:ext cx="5869807" cy="444472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192087" y="3601981"/>
            <a:ext cx="875250" cy="6778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5417" y="3232649"/>
            <a:ext cx="201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Typical Cirrus Cloud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45557" y="1122203"/>
            <a:ext cx="1456694" cy="154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23440" y="937537"/>
            <a:ext cx="201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Thicker water cloud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5277035"/>
            <a:ext cx="7883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As we saw in Cloud </a:t>
            </a:r>
            <a:r>
              <a:rPr lang="en-US" dirty="0" err="1" smtClean="0"/>
              <a:t>Radiative</a:t>
            </a:r>
            <a:r>
              <a:rPr lang="en-US" dirty="0" smtClean="0"/>
              <a:t> forcing, the cloud albedo ( = reflectance) is important in determining cloud </a:t>
            </a:r>
            <a:r>
              <a:rPr lang="en-US" dirty="0" err="1" smtClean="0"/>
              <a:t>radiative</a:t>
            </a:r>
            <a:r>
              <a:rPr lang="en-US" dirty="0" smtClean="0"/>
              <a:t> forcing.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Even optical depth of 1 still has low reflectance, due to high asymmetry parameter.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2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78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Case: Reflectance &amp; Transmittance</a:t>
            </a:r>
            <a:endParaRPr lang="en-US" sz="3600" dirty="0"/>
          </a:p>
        </p:txBody>
      </p:sp>
      <p:pic>
        <p:nvPicPr>
          <p:cNvPr id="4" name="Picture 3" descr="Screen Shot 2013-05-08 at 10.42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" y="1012504"/>
            <a:ext cx="3806113" cy="3906035"/>
          </a:xfrm>
          <a:prstGeom prst="rect">
            <a:avLst/>
          </a:prstGeom>
        </p:spPr>
      </p:pic>
      <p:pic>
        <p:nvPicPr>
          <p:cNvPr id="5" name="Picture 4" descr="Screen Shot 2013-05-08 at 10.42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814" y="1132633"/>
            <a:ext cx="3693567" cy="378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0499" y="2539841"/>
            <a:ext cx="11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=0.85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5978" y="3850615"/>
            <a:ext cx="11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=0.85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88" y="5131166"/>
            <a:ext cx="659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Reflectance not very high even for </a:t>
            </a:r>
            <a:r>
              <a:rPr lang="en-US" dirty="0" err="1" smtClean="0"/>
              <a:t>ssa</a:t>
            </a:r>
            <a:r>
              <a:rPr lang="en-US" dirty="0" smtClean="0"/>
              <a:t> =~ 0.9 </a:t>
            </a:r>
            <a:r>
              <a:rPr lang="en-US" dirty="0" smtClean="0"/>
              <a:t>(</a:t>
            </a:r>
            <a:r>
              <a:rPr lang="en-US" dirty="0" smtClean="0"/>
              <a:t>top</a:t>
            </a:r>
            <a:r>
              <a:rPr lang="en-US" dirty="0" smtClean="0"/>
              <a:t>s </a:t>
            </a:r>
            <a:r>
              <a:rPr lang="en-US" dirty="0" smtClean="0"/>
              <a:t>out due to strong absorption).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25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78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Case: Absorption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750499" y="2539841"/>
            <a:ext cx="1106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g</a:t>
            </a:r>
            <a:r>
              <a:rPr lang="en-US" dirty="0" smtClean="0">
                <a:solidFill>
                  <a:srgbClr val="008000"/>
                </a:solidFill>
              </a:rPr>
              <a:t>=0.85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1588" y="5131166"/>
            <a:ext cx="659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Strong absorption for </a:t>
            </a:r>
            <a:r>
              <a:rPr lang="en-US" dirty="0" err="1" smtClean="0"/>
              <a:t>ssa</a:t>
            </a:r>
            <a:r>
              <a:rPr lang="en-US" dirty="0" smtClean="0"/>
              <a:t> &lt;~ 0.99 !</a:t>
            </a:r>
            <a:endParaRPr lang="en-US" dirty="0"/>
          </a:p>
        </p:txBody>
      </p:sp>
      <p:pic>
        <p:nvPicPr>
          <p:cNvPr id="3" name="Picture 2" descr="Screen Shot 2013-05-08 at 10.44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6" y="1275770"/>
            <a:ext cx="3556812" cy="350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 calculate </a:t>
            </a:r>
            <a:r>
              <a:rPr lang="en-US" sz="2400" dirty="0" smtClean="0"/>
              <a:t>(monochromatic) fluxes </a:t>
            </a:r>
            <a:r>
              <a:rPr lang="en-US" sz="2400" dirty="0" smtClean="0"/>
              <a:t>&amp; heating rates using the fact that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Can add a non black surface.</a:t>
            </a:r>
          </a:p>
          <a:p>
            <a:r>
              <a:rPr lang="en-US" sz="2400" dirty="0" smtClean="0"/>
              <a:t>Can partition the flux transmittance into diffuse &amp; direct components, using</a:t>
            </a:r>
          </a:p>
        </p:txBody>
      </p:sp>
      <p:pic>
        <p:nvPicPr>
          <p:cNvPr id="4" name="Picture 3" descr="Screen Shot 2013-05-08 at 10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49" y="2193465"/>
            <a:ext cx="2311400" cy="520700"/>
          </a:xfrm>
          <a:prstGeom prst="rect">
            <a:avLst/>
          </a:prstGeom>
        </p:spPr>
      </p:pic>
      <p:pic>
        <p:nvPicPr>
          <p:cNvPr id="5" name="Picture 4" descr="Screen Shot 2013-05-08 at 10.49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16" y="2714165"/>
            <a:ext cx="2527300" cy="876300"/>
          </a:xfrm>
          <a:prstGeom prst="rect">
            <a:avLst/>
          </a:prstGeom>
        </p:spPr>
      </p:pic>
      <p:pic>
        <p:nvPicPr>
          <p:cNvPr id="6" name="Picture 5" descr="Screen Shot 2013-05-08 at 10.51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849" y="5813165"/>
            <a:ext cx="1549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9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5-05 at 11.0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14" y="1810309"/>
            <a:ext cx="7255347" cy="494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8"/>
            <a:ext cx="8229600" cy="849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Diffuse &amp; Direct Cloud Transmittance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277" y="1171106"/>
            <a:ext cx="6288651" cy="507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Non-Absorbing cloud (</a:t>
            </a:r>
            <a:r>
              <a:rPr lang="en-US" sz="2400" i="1" dirty="0" err="1" smtClean="0"/>
              <a:t>ie</a:t>
            </a:r>
            <a:r>
              <a:rPr lang="en-US" sz="2400" i="1" dirty="0" smtClean="0"/>
              <a:t> cloud in visible); g=0.85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861228" y="2292083"/>
            <a:ext cx="143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89595" y="2342288"/>
            <a:ext cx="94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32067" y="4742973"/>
            <a:ext cx="94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9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scattering in cloud or aerosol layers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19201" y="3635075"/>
            <a:ext cx="7652674" cy="93207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11115" y="2388431"/>
            <a:ext cx="1048691" cy="1153437"/>
          </a:xfrm>
          <a:prstGeom prst="straightConnector1">
            <a:avLst/>
          </a:prstGeom>
          <a:ln w="952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1" y="1048964"/>
            <a:ext cx="1047598" cy="1048964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4803440" y="4741910"/>
            <a:ext cx="230275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61770" y="4730258"/>
            <a:ext cx="152400" cy="722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14170" y="4730258"/>
            <a:ext cx="673978" cy="6174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66520" y="4718607"/>
            <a:ext cx="536920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70081" y="3518566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70081" y="4695305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363308" y="3287733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9916" y="4464472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baseline="30000" dirty="0" smtClean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39" name="Group 38"/>
          <p:cNvGrpSpPr/>
          <p:nvPr/>
        </p:nvGrpSpPr>
        <p:grpSpPr>
          <a:xfrm rot="11270322">
            <a:off x="3762180" y="2736546"/>
            <a:ext cx="1221628" cy="815564"/>
            <a:chOff x="4755909" y="3506915"/>
            <a:chExt cx="1221628" cy="815564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292829" y="3530218"/>
              <a:ext cx="230275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151159" y="3518566"/>
              <a:ext cx="152400" cy="722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303559" y="3518566"/>
              <a:ext cx="673978" cy="6174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755909" y="3506915"/>
              <a:ext cx="536920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450008" y="5960008"/>
            <a:ext cx="636205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Fraction absorbed + fraction transmitted + fraction reflected =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59806" y="2427489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REFLECTED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8241" y="3892216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ABSORBED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00999" y="5326202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TRANSMITTED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48655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47" y="0"/>
            <a:ext cx="8229600" cy="4991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Adding in a reflecting surface</a:t>
            </a:r>
            <a:endParaRPr lang="en-US" dirty="0"/>
          </a:p>
        </p:txBody>
      </p:sp>
      <p:pic>
        <p:nvPicPr>
          <p:cNvPr id="4" name="Picture 3" descr="Screen Shot 2015-05-05 at 11.1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04" y="5534706"/>
            <a:ext cx="2438400" cy="1206500"/>
          </a:xfrm>
          <a:prstGeom prst="rect">
            <a:avLst/>
          </a:prstGeom>
        </p:spPr>
      </p:pic>
      <p:pic>
        <p:nvPicPr>
          <p:cNvPr id="5" name="Picture 4" descr="Screen Shot 2015-05-05 at 11.11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46" y="5581559"/>
            <a:ext cx="1930400" cy="11049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68611" y="2704803"/>
            <a:ext cx="7652674" cy="93207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060525" y="1458159"/>
            <a:ext cx="1048691" cy="1153437"/>
          </a:xfrm>
          <a:prstGeom prst="straightConnector1">
            <a:avLst/>
          </a:prstGeom>
          <a:ln w="952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2927" y="643174"/>
            <a:ext cx="1047598" cy="104896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752850" y="3811638"/>
            <a:ext cx="230275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11180" y="3799986"/>
            <a:ext cx="152400" cy="722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63580" y="3799986"/>
            <a:ext cx="673978" cy="6174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215930" y="3788335"/>
            <a:ext cx="536920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491" y="2588294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491" y="3765033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2718" y="2357461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9326" y="3534200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baseline="30000" dirty="0" smtClean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17" name="Group 16"/>
          <p:cNvGrpSpPr/>
          <p:nvPr/>
        </p:nvGrpSpPr>
        <p:grpSpPr>
          <a:xfrm rot="11270322">
            <a:off x="3711590" y="1806274"/>
            <a:ext cx="1221628" cy="815564"/>
            <a:chOff x="4755909" y="3506915"/>
            <a:chExt cx="1221628" cy="81556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292829" y="3530218"/>
              <a:ext cx="230275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5151159" y="3518566"/>
              <a:ext cx="152400" cy="722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303559" y="3518566"/>
              <a:ext cx="673978" cy="6174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4755909" y="3506915"/>
              <a:ext cx="536920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4109216" y="1497217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REFLECTED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27651" y="2961944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ABSORBED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50409" y="4395930"/>
            <a:ext cx="24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TRANSMITTED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726" y="5073699"/>
            <a:ext cx="8229600" cy="691883"/>
          </a:xfrm>
        </p:spPr>
        <p:txBody>
          <a:bodyPr/>
          <a:lstStyle/>
          <a:p>
            <a:r>
              <a:rPr lang="en-US" dirty="0" smtClean="0"/>
              <a:t>We already did this!!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198954" y="4732098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91200" y="4765262"/>
            <a:ext cx="1068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r</a:t>
            </a:r>
            <a:r>
              <a:rPr lang="en-US" sz="2400" b="1" i="1" baseline="-25000" dirty="0" err="1" smtClean="0"/>
              <a:t>sfc</a:t>
            </a:r>
            <a:endParaRPr lang="en-US" sz="2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8363308" y="4534429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surf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689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&amp; diffuse transmission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757242" y="2743318"/>
            <a:ext cx="7652674" cy="932070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101308" y="1565591"/>
            <a:ext cx="1048691" cy="1153437"/>
          </a:xfrm>
          <a:prstGeom prst="straightConnector1">
            <a:avLst/>
          </a:prstGeom>
          <a:ln w="95250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93633" y="3919070"/>
            <a:ext cx="230275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651963" y="3907418"/>
            <a:ext cx="152400" cy="722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4363" y="3907418"/>
            <a:ext cx="673978" cy="6174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256713" y="3895767"/>
            <a:ext cx="536920" cy="7922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60274" y="2695726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60274" y="3872465"/>
            <a:ext cx="7107792" cy="23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409916" y="3365645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=0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9916" y="4464472"/>
            <a:ext cx="780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dirty="0" smtClean="0">
                <a:latin typeface="Times New Roman"/>
                <a:cs typeface="Times New Roman"/>
              </a:rPr>
              <a:t>=</a:t>
            </a:r>
            <a:r>
              <a:rPr lang="en-US" sz="2400" dirty="0" err="1" smtClean="0">
                <a:latin typeface="Times New Roman"/>
                <a:cs typeface="Times New Roman"/>
              </a:rPr>
              <a:t>τ</a:t>
            </a:r>
            <a:r>
              <a:rPr lang="en-US" sz="2400" baseline="30000" dirty="0" smtClean="0">
                <a:latin typeface="Times New Roman"/>
                <a:cs typeface="Times New Roman"/>
              </a:rPr>
              <a:t>*</a:t>
            </a:r>
            <a:endParaRPr lang="en-US" sz="2400" dirty="0">
              <a:latin typeface="Times New Roman"/>
              <a:cs typeface="Times New Roman"/>
            </a:endParaRPr>
          </a:p>
        </p:txBody>
      </p:sp>
      <p:grpSp>
        <p:nvGrpSpPr>
          <p:cNvPr id="39" name="Group 38"/>
          <p:cNvGrpSpPr/>
          <p:nvPr/>
        </p:nvGrpSpPr>
        <p:grpSpPr>
          <a:xfrm rot="11270322">
            <a:off x="3752373" y="1913706"/>
            <a:ext cx="1221628" cy="815564"/>
            <a:chOff x="4755909" y="3506915"/>
            <a:chExt cx="1221628" cy="815564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292829" y="3530218"/>
              <a:ext cx="230275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151159" y="3518566"/>
              <a:ext cx="152400" cy="7223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303559" y="3518566"/>
              <a:ext cx="673978" cy="6174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4755909" y="3506915"/>
              <a:ext cx="536920" cy="792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450008" y="5960008"/>
            <a:ext cx="6362057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Fraction absorbed + fraction transmitted + fraction reflected = 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9999" y="1604649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REFLECTED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68434" y="3069376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ABSORBED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51710" y="4629774"/>
            <a:ext cx="281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pple Casual"/>
                <a:cs typeface="Apple Casual"/>
              </a:rPr>
              <a:t>DIFFUSE Transmission:</a:t>
            </a:r>
          </a:p>
          <a:p>
            <a:r>
              <a:rPr lang="en-US" dirty="0" smtClean="0">
                <a:latin typeface="Apple Casual"/>
                <a:cs typeface="Apple Casual"/>
              </a:rPr>
              <a:t>Scattered at least once</a:t>
            </a:r>
            <a:endParaRPr lang="en-US" dirty="0">
              <a:latin typeface="Apple Casual"/>
              <a:cs typeface="Apple Casual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45230" y="3827310"/>
            <a:ext cx="613872" cy="637162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27904" y="4458135"/>
            <a:ext cx="238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pple Casual"/>
                <a:cs typeface="Apple Casual"/>
              </a:rPr>
              <a:t>DIRECT Transmission:</a:t>
            </a:r>
          </a:p>
          <a:p>
            <a:r>
              <a:rPr lang="en-US" dirty="0" smtClean="0">
                <a:latin typeface="Apple Casual"/>
                <a:cs typeface="Apple Casual"/>
              </a:rPr>
              <a:t>Not scattered at all</a:t>
            </a:r>
            <a:endParaRPr lang="en-US" dirty="0"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199151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4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Monte-Carlo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simulate each individual photon from sun.</a:t>
            </a:r>
          </a:p>
          <a:p>
            <a:r>
              <a:rPr lang="en-US" dirty="0" smtClean="0"/>
              <a:t>Chance of making it through cloud: t*=e</a:t>
            </a:r>
            <a:r>
              <a:rPr lang="en-US" baseline="30000" dirty="0" smtClean="0"/>
              <a:t>–</a:t>
            </a:r>
            <a:r>
              <a:rPr lang="en-US" baseline="30000" dirty="0" err="1" smtClean="0">
                <a:latin typeface="Times New Roman"/>
                <a:cs typeface="Times New Roman"/>
              </a:rPr>
              <a:t>τ</a:t>
            </a:r>
            <a:r>
              <a:rPr lang="en-US" baseline="30000" dirty="0" smtClean="0">
                <a:latin typeface="Times New Roman"/>
                <a:cs typeface="Times New Roman"/>
              </a:rPr>
              <a:t>*/μ</a:t>
            </a:r>
            <a:r>
              <a:rPr lang="en-US" baseline="30000" dirty="0" smtClean="0"/>
              <a:t> </a:t>
            </a:r>
            <a:endParaRPr lang="en-US" dirty="0" smtClean="0"/>
          </a:p>
          <a:p>
            <a:r>
              <a:rPr lang="en-US" dirty="0" smtClean="0">
                <a:cs typeface="Times New Roman"/>
              </a:rPr>
              <a:t>Chance of being scattered or absorbed: 1-t*</a:t>
            </a:r>
          </a:p>
          <a:p>
            <a:r>
              <a:rPr lang="en-US" dirty="0" smtClean="0">
                <a:cs typeface="Times New Roman"/>
              </a:rPr>
              <a:t>Chance of being scattered:</a:t>
            </a:r>
          </a:p>
          <a:p>
            <a:r>
              <a:rPr lang="en-US" dirty="0" smtClean="0">
                <a:cs typeface="Times New Roman"/>
              </a:rPr>
              <a:t>Chance of being absorbed: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8738"/>
              </p:ext>
            </p:extLst>
          </p:nvPr>
        </p:nvGraphicFramePr>
        <p:xfrm>
          <a:off x="5398416" y="3395663"/>
          <a:ext cx="16986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596900" imgH="215900" progId="Equation.3">
                  <p:embed/>
                </p:oleObj>
              </mc:Choice>
              <mc:Fallback>
                <p:oleObj name="Equation" r:id="rId3" imgW="596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8416" y="3395663"/>
                        <a:ext cx="169862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8821"/>
              </p:ext>
            </p:extLst>
          </p:nvPr>
        </p:nvGraphicFramePr>
        <p:xfrm>
          <a:off x="5398416" y="4010025"/>
          <a:ext cx="25257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889000" imgH="215900" progId="Equation.3">
                  <p:embed/>
                </p:oleObj>
              </mc:Choice>
              <mc:Fallback>
                <p:oleObj name="Equation" r:id="rId5" imgW="889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8416" y="4010025"/>
                        <a:ext cx="2525713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05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5-07 at 4.38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47" y="0"/>
            <a:ext cx="4534058" cy="6023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537" y="1025278"/>
            <a:ext cx="35189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Low SSA: most absorbed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Higher SSA: many still absorbed (multiple scattering means many chances to be absorbed!)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Many photons reflected than transmitted (optically thick)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 bit unrealistic because g=0 (would be the case for smaller particles or longer wavelengths)</a:t>
            </a:r>
            <a:endParaRPr lang="en-US" dirty="0"/>
          </a:p>
        </p:txBody>
      </p:sp>
      <p:pic>
        <p:nvPicPr>
          <p:cNvPr id="2" name="Picture 1" descr="Screen Shot 2015-05-03 at 10.4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77" y="6023506"/>
            <a:ext cx="5380030" cy="8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26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537" y="1025278"/>
            <a:ext cx="389779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Now SSA = 1 (conservative scattering). No photon absorption.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Higher g, more photons make it through rather than being reflected back.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g=0.99 is quite unrealistic.  g=0.8 to 0.9 for most clouds in the visible.</a:t>
            </a:r>
          </a:p>
          <a:p>
            <a:endParaRPr lang="en-US" dirty="0"/>
          </a:p>
        </p:txBody>
      </p:sp>
      <p:pic>
        <p:nvPicPr>
          <p:cNvPr id="2" name="Picture 1" descr="Screen Shot 2013-05-07 at 4.56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307" y="0"/>
            <a:ext cx="4251788" cy="6246964"/>
          </a:xfrm>
          <a:prstGeom prst="rect">
            <a:avLst/>
          </a:prstGeom>
        </p:spPr>
      </p:pic>
      <p:pic>
        <p:nvPicPr>
          <p:cNvPr id="3" name="Picture 2" descr="Screen Shot 2015-05-03 at 10.43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6246964"/>
            <a:ext cx="65786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5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Two-Stream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129"/>
            <a:ext cx="8229600" cy="540134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Azimuthally averaged radiance field</a:t>
            </a:r>
          </a:p>
          <a:p>
            <a:r>
              <a:rPr lang="en-US" sz="2800" dirty="0" smtClean="0"/>
              <a:t>Radiance </a:t>
            </a:r>
            <a:r>
              <a:rPr lang="en-US" sz="2800" dirty="0" smtClean="0"/>
              <a:t>is constant within a hemisphere.  Can be different between upward &amp; downward hemispheres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Phase function is parameterized by g only.</a:t>
            </a:r>
          </a:p>
          <a:p>
            <a:endParaRPr lang="en-US" sz="2800" dirty="0"/>
          </a:p>
          <a:p>
            <a:r>
              <a:rPr lang="en-US" sz="2800" dirty="0" smtClean="0"/>
              <a:t>Can determine </a:t>
            </a:r>
            <a:r>
              <a:rPr lang="en-US" sz="2800" i="1" dirty="0" smtClean="0"/>
              <a:t>r, t, a </a:t>
            </a:r>
            <a:r>
              <a:rPr lang="en-US" sz="2800" dirty="0" smtClean="0"/>
              <a:t>from three variables: 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418582"/>
              </p:ext>
            </p:extLst>
          </p:nvPr>
        </p:nvGraphicFramePr>
        <p:xfrm>
          <a:off x="2972635" y="5510211"/>
          <a:ext cx="2309046" cy="757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660400" imgH="215900" progId="Equation.3">
                  <p:embed/>
                </p:oleObj>
              </mc:Choice>
              <mc:Fallback>
                <p:oleObj name="Equation" r:id="rId3" imgW="66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2635" y="5510211"/>
                        <a:ext cx="2309046" cy="757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3-05-08 at 9.55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59" y="2447495"/>
            <a:ext cx="2757746" cy="16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8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649"/>
            <a:ext cx="8229600" cy="1143000"/>
          </a:xfrm>
        </p:spPr>
        <p:txBody>
          <a:bodyPr/>
          <a:lstStyle/>
          <a:p>
            <a:r>
              <a:rPr lang="en-US" dirty="0" smtClean="0"/>
              <a:t>Solving these equations:</a:t>
            </a:r>
            <a:endParaRPr lang="en-US" dirty="0"/>
          </a:p>
        </p:txBody>
      </p:sp>
      <p:pic>
        <p:nvPicPr>
          <p:cNvPr id="4" name="Picture 3" descr="Screen Shot 2015-05-05 at 10.34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7" y="1268857"/>
            <a:ext cx="6235700" cy="2730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6322" y="35583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…leads to the general solution:</a:t>
            </a:r>
            <a:endParaRPr lang="en-US" dirty="0"/>
          </a:p>
        </p:txBody>
      </p:sp>
      <p:pic>
        <p:nvPicPr>
          <p:cNvPr id="6" name="Picture 5" descr="Screen Shot 2015-05-05 at 10.3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09" y="5124761"/>
            <a:ext cx="48006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9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apply boundary conditions</a:t>
            </a:r>
            <a:endParaRPr lang="en-US" dirty="0"/>
          </a:p>
        </p:txBody>
      </p:sp>
      <p:pic>
        <p:nvPicPr>
          <p:cNvPr id="4" name="Picture 3" descr="Screen Shot 2015-05-05 at 10.3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2" y="1046522"/>
            <a:ext cx="5702741" cy="947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5897" y="1993690"/>
            <a:ext cx="76932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err="1" smtClean="0"/>
              <a:t>ie</a:t>
            </a:r>
            <a:r>
              <a:rPr lang="en-US" sz="2400" dirty="0" smtClean="0"/>
              <a:t>., the underlying surface is black.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/>
              <a:t>A known intensity is </a:t>
            </a:r>
            <a:r>
              <a:rPr lang="en-US" sz="2400" dirty="0" err="1" smtClean="0"/>
              <a:t>downwelling</a:t>
            </a:r>
            <a:r>
              <a:rPr lang="en-US" sz="2400" dirty="0" smtClean="0"/>
              <a:t> upon the TOA (e.g., from the sun)</a:t>
            </a:r>
            <a:endParaRPr lang="en-US" sz="2400" dirty="0"/>
          </a:p>
        </p:txBody>
      </p:sp>
      <p:pic>
        <p:nvPicPr>
          <p:cNvPr id="6" name="Picture 5" descr="Screen Shot 2015-05-05 at 10.37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2" y="3232787"/>
            <a:ext cx="6756400" cy="233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417369"/>
            <a:ext cx="163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where</a:t>
            </a:r>
            <a:endParaRPr lang="en-US" i="1" dirty="0"/>
          </a:p>
        </p:txBody>
      </p:sp>
      <p:pic>
        <p:nvPicPr>
          <p:cNvPr id="8" name="Picture 7" descr="Screen Shot 2013-05-08 at 9.56.5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86701"/>
            <a:ext cx="3061774" cy="1092788"/>
          </a:xfrm>
          <a:prstGeom prst="rect">
            <a:avLst/>
          </a:prstGeom>
        </p:spPr>
      </p:pic>
      <p:pic>
        <p:nvPicPr>
          <p:cNvPr id="9" name="Picture 8" descr="Screen Shot 2013-05-08 at 9.56.4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08" y="5786701"/>
            <a:ext cx="3061774" cy="9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723</Words>
  <Application>Microsoft Macintosh PowerPoint</Application>
  <PresentationFormat>On-screen Show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Radar Bands</vt:lpstr>
      <vt:lpstr>Multiple scattering in cloud or aerosol layers</vt:lpstr>
      <vt:lpstr>Direct &amp; diffuse transmission</vt:lpstr>
      <vt:lpstr>Monte-Carlo</vt:lpstr>
      <vt:lpstr>PowerPoint Presentation</vt:lpstr>
      <vt:lpstr>PowerPoint Presentation</vt:lpstr>
      <vt:lpstr>Two-Stream Approximation</vt:lpstr>
      <vt:lpstr>Solving these equations:</vt:lpstr>
      <vt:lpstr>Next apply boundary conditions</vt:lpstr>
      <vt:lpstr>General 2-stream equations</vt:lpstr>
      <vt:lpstr>Limiting Case: Semi-Infinite Cloud</vt:lpstr>
      <vt:lpstr>Limiting Case: Semi-Infinite Cloud</vt:lpstr>
      <vt:lpstr>Limiting Case: Semi-Infinite Cloud</vt:lpstr>
      <vt:lpstr>Limiting Case: Non-absorbing cloud</vt:lpstr>
      <vt:lpstr>Limiting Case: Non-absorbing cloud</vt:lpstr>
      <vt:lpstr>General Case: Reflectance &amp; Transmittance</vt:lpstr>
      <vt:lpstr>General Case: Absorption</vt:lpstr>
      <vt:lpstr>Final notes</vt:lpstr>
      <vt:lpstr>Diffuse &amp; Direct Cloud Transmittance</vt:lpstr>
      <vt:lpstr>Adding in a reflecting surface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O'Dell</dc:creator>
  <cp:lastModifiedBy>Chris O'Dell</cp:lastModifiedBy>
  <cp:revision>21</cp:revision>
  <dcterms:created xsi:type="dcterms:W3CDTF">2013-05-07T21:43:55Z</dcterms:created>
  <dcterms:modified xsi:type="dcterms:W3CDTF">2015-05-06T05:22:37Z</dcterms:modified>
</cp:coreProperties>
</file>