
<file path=[Content_Types].xml><?xml version="1.0" encoding="utf-8"?>
<Types xmlns="http://schemas.openxmlformats.org/package/2006/content-types">
  <Default Extension="xml" ContentType="application/xml"/>
  <Default Extension="wmf" ContentType="image/x-wmf"/>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97" r:id="rId2"/>
    <p:sldId id="298" r:id="rId3"/>
    <p:sldId id="300" r:id="rId4"/>
    <p:sldId id="301" r:id="rId5"/>
    <p:sldId id="302" r:id="rId6"/>
    <p:sldId id="303" r:id="rId7"/>
    <p:sldId id="269" r:id="rId8"/>
    <p:sldId id="261" r:id="rId9"/>
    <p:sldId id="267" r:id="rId10"/>
    <p:sldId id="265" r:id="rId11"/>
    <p:sldId id="264" r:id="rId12"/>
    <p:sldId id="270" r:id="rId13"/>
    <p:sldId id="271" r:id="rId14"/>
    <p:sldId id="272" r:id="rId15"/>
    <p:sldId id="273" r:id="rId16"/>
    <p:sldId id="274" r:id="rId17"/>
    <p:sldId id="276" r:id="rId18"/>
    <p:sldId id="277" r:id="rId19"/>
    <p:sldId id="278" r:id="rId20"/>
    <p:sldId id="279" r:id="rId21"/>
    <p:sldId id="280" r:id="rId22"/>
    <p:sldId id="281" r:id="rId23"/>
    <p:sldId id="282" r:id="rId24"/>
    <p:sldId id="283" r:id="rId25"/>
    <p:sldId id="284" r:id="rId26"/>
    <p:sldId id="304" r:id="rId27"/>
    <p:sldId id="275" r:id="rId28"/>
    <p:sldId id="295" r:id="rId29"/>
    <p:sldId id="285" r:id="rId30"/>
    <p:sldId id="29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64" autoAdjust="0"/>
  </p:normalViewPr>
  <p:slideViewPr>
    <p:cSldViewPr snapToGrid="0" snapToObjects="1">
      <p:cViewPr>
        <p:scale>
          <a:sx n="75" d="100"/>
          <a:sy n="75" d="100"/>
        </p:scale>
        <p:origin x="-568" y="-1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wmf"/><Relationship Id="rId5" Type="http://schemas.openxmlformats.org/officeDocument/2006/relationships/image" Target="../media/image17.wmf"/><Relationship Id="rId6" Type="http://schemas.openxmlformats.org/officeDocument/2006/relationships/image" Target="../media/image18.wmf"/><Relationship Id="rId7" Type="http://schemas.openxmlformats.org/officeDocument/2006/relationships/image" Target="../media/image19.wmf"/><Relationship Id="rId8" Type="http://schemas.openxmlformats.org/officeDocument/2006/relationships/image" Target="../media/image20.wmf"/><Relationship Id="rId1" Type="http://schemas.openxmlformats.org/officeDocument/2006/relationships/image" Target="../media/image13.emf"/><Relationship Id="rId2"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 Id="rId2"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6" Type="http://schemas.openxmlformats.org/officeDocument/2006/relationships/image" Target="../media/image28.emf"/><Relationship Id="rId1" Type="http://schemas.openxmlformats.org/officeDocument/2006/relationships/image" Target="../media/image23.emf"/><Relationship Id="rId2"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 Id="rId2" Type="http://schemas.openxmlformats.org/officeDocument/2006/relationships/image" Target="../media/image30.emf"/><Relationship Id="rId3"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44FC5D-5705-644E-914A-AF4F52498CE5}" type="datetimeFigureOut">
              <a:rPr lang="en-US" smtClean="0"/>
              <a:t>3/27/15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A17273-C886-044C-A1BA-F40DD4CF265A}" type="slidenum">
              <a:rPr lang="en-US" smtClean="0"/>
              <a:t>‹#›</a:t>
            </a:fld>
            <a:endParaRPr lang="en-US"/>
          </a:p>
        </p:txBody>
      </p:sp>
    </p:spTree>
    <p:extLst>
      <p:ext uri="{BB962C8B-B14F-4D97-AF65-F5344CB8AC3E}">
        <p14:creationId xmlns:p14="http://schemas.microsoft.com/office/powerpoint/2010/main" val="19886829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76DCFA1-8D7A-0F44-BBBF-3D8380D6FC34}" type="slidenum">
              <a:rPr lang="en-US" sz="1200"/>
              <a:pPr eaLnBrk="1" hangingPunct="1"/>
              <a:t>17</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687A915-80F3-E64F-B1A2-FD303E3F96BA}" type="slidenum">
              <a:rPr lang="en-US" sz="1200"/>
              <a:pPr eaLnBrk="1" hangingPunct="1"/>
              <a:t>18</a:t>
            </a:fld>
            <a:endParaRPr lang="en-US"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AC3A7F3-8C99-FE4F-96DC-15E7B25CCC89}" type="slidenum">
              <a:rPr lang="en-US" sz="1200"/>
              <a:pPr eaLnBrk="1" hangingPunct="1"/>
              <a:t>19</a:t>
            </a:fld>
            <a:endParaRPr 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rPr>
              <a:t>Remember, this is for surface CRF, not TOA CRF</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903941A-2AA5-5D48-BBBA-58C184F4839B}" type="slidenum">
              <a:rPr lang="en-US" sz="1200"/>
              <a:pPr eaLnBrk="1" hangingPunct="1"/>
              <a:t>20</a:t>
            </a:fld>
            <a:endParaRPr lang="en-US" sz="12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Clouds and the Earth’s Radiant Energy</a:t>
            </a:r>
            <a:r>
              <a:rPr lang="en-US" baseline="0" dirty="0" smtClean="0"/>
              <a:t> System (CERES) dataset </a:t>
            </a:r>
            <a:r>
              <a:rPr lang="en-US" dirty="0" smtClean="0"/>
              <a:t> for clouds; GPCP</a:t>
            </a:r>
            <a:r>
              <a:rPr lang="en-US" baseline="0" dirty="0" smtClean="0"/>
              <a:t> for </a:t>
            </a:r>
            <a:r>
              <a:rPr lang="en-US" baseline="0" dirty="0" err="1" smtClean="0"/>
              <a:t>precip</a:t>
            </a:r>
            <a:r>
              <a:rPr lang="en-US" baseline="0" dirty="0" smtClean="0"/>
              <a:t>.  See 2013sept_odellgroup_presentation.pptx, </a:t>
            </a:r>
            <a:r>
              <a:rPr lang="en-US" baseline="0" dirty="0" err="1" smtClean="0"/>
              <a:t>Odell_microwave_LWP.ppt</a:t>
            </a:r>
            <a:r>
              <a:rPr lang="en-US" baseline="0" dirty="0" smtClean="0"/>
              <a:t> and MEASURES_2012_technical.pdf for text/talking points. </a:t>
            </a:r>
            <a:endParaRPr lang="en-US" dirty="0"/>
          </a:p>
        </p:txBody>
      </p:sp>
      <p:sp>
        <p:nvSpPr>
          <p:cNvPr id="4" name="Slide Number Placeholder 3"/>
          <p:cNvSpPr>
            <a:spLocks noGrp="1"/>
          </p:cNvSpPr>
          <p:nvPr>
            <p:ph type="sldNum" sz="quarter" idx="5"/>
          </p:nvPr>
        </p:nvSpPr>
        <p:spPr/>
        <p:txBody>
          <a:bodyPr/>
          <a:lstStyle/>
          <a:p>
            <a:pPr>
              <a:defRPr/>
            </a:pPr>
            <a:fld id="{9EEC3598-FBED-B346-B98B-9836A64B10B0}" type="slidenum">
              <a:rPr lang="en-US" smtClean="0"/>
              <a:pPr>
                <a:defRPr/>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254A30-D175-BE44-9EAA-06163D22C456}" type="datetimeFigureOut">
              <a:rPr lang="en-US" smtClean="0"/>
              <a:t>3/27/15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C27E8-D7AC-2540-8F27-1EF73D4DC597}" type="slidenum">
              <a:rPr lang="en-US" smtClean="0"/>
              <a:t>‹#›</a:t>
            </a:fld>
            <a:endParaRPr lang="en-US"/>
          </a:p>
        </p:txBody>
      </p:sp>
    </p:spTree>
    <p:extLst>
      <p:ext uri="{BB962C8B-B14F-4D97-AF65-F5344CB8AC3E}">
        <p14:creationId xmlns:p14="http://schemas.microsoft.com/office/powerpoint/2010/main" val="2249240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254A30-D175-BE44-9EAA-06163D22C456}" type="datetimeFigureOut">
              <a:rPr lang="en-US" smtClean="0"/>
              <a:t>3/27/15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C27E8-D7AC-2540-8F27-1EF73D4DC597}" type="slidenum">
              <a:rPr lang="en-US" smtClean="0"/>
              <a:t>‹#›</a:t>
            </a:fld>
            <a:endParaRPr lang="en-US"/>
          </a:p>
        </p:txBody>
      </p:sp>
    </p:spTree>
    <p:extLst>
      <p:ext uri="{BB962C8B-B14F-4D97-AF65-F5344CB8AC3E}">
        <p14:creationId xmlns:p14="http://schemas.microsoft.com/office/powerpoint/2010/main" val="1536640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254A30-D175-BE44-9EAA-06163D22C456}" type="datetimeFigureOut">
              <a:rPr lang="en-US" smtClean="0"/>
              <a:t>3/27/15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C27E8-D7AC-2540-8F27-1EF73D4DC597}" type="slidenum">
              <a:rPr lang="en-US" smtClean="0"/>
              <a:t>‹#›</a:t>
            </a:fld>
            <a:endParaRPr lang="en-US"/>
          </a:p>
        </p:txBody>
      </p:sp>
    </p:spTree>
    <p:extLst>
      <p:ext uri="{BB962C8B-B14F-4D97-AF65-F5344CB8AC3E}">
        <p14:creationId xmlns:p14="http://schemas.microsoft.com/office/powerpoint/2010/main" val="1815368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254A30-D175-BE44-9EAA-06163D22C456}" type="datetimeFigureOut">
              <a:rPr lang="en-US" smtClean="0"/>
              <a:t>3/27/15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C27E8-D7AC-2540-8F27-1EF73D4DC597}" type="slidenum">
              <a:rPr lang="en-US" smtClean="0"/>
              <a:t>‹#›</a:t>
            </a:fld>
            <a:endParaRPr lang="en-US"/>
          </a:p>
        </p:txBody>
      </p:sp>
    </p:spTree>
    <p:extLst>
      <p:ext uri="{BB962C8B-B14F-4D97-AF65-F5344CB8AC3E}">
        <p14:creationId xmlns:p14="http://schemas.microsoft.com/office/powerpoint/2010/main" val="1583563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254A30-D175-BE44-9EAA-06163D22C456}" type="datetimeFigureOut">
              <a:rPr lang="en-US" smtClean="0"/>
              <a:t>3/27/15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C27E8-D7AC-2540-8F27-1EF73D4DC597}" type="slidenum">
              <a:rPr lang="en-US" smtClean="0"/>
              <a:t>‹#›</a:t>
            </a:fld>
            <a:endParaRPr lang="en-US"/>
          </a:p>
        </p:txBody>
      </p:sp>
    </p:spTree>
    <p:extLst>
      <p:ext uri="{BB962C8B-B14F-4D97-AF65-F5344CB8AC3E}">
        <p14:creationId xmlns:p14="http://schemas.microsoft.com/office/powerpoint/2010/main" val="57088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254A30-D175-BE44-9EAA-06163D22C456}" type="datetimeFigureOut">
              <a:rPr lang="en-US" smtClean="0"/>
              <a:t>3/27/15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C27E8-D7AC-2540-8F27-1EF73D4DC597}" type="slidenum">
              <a:rPr lang="en-US" smtClean="0"/>
              <a:t>‹#›</a:t>
            </a:fld>
            <a:endParaRPr lang="en-US"/>
          </a:p>
        </p:txBody>
      </p:sp>
    </p:spTree>
    <p:extLst>
      <p:ext uri="{BB962C8B-B14F-4D97-AF65-F5344CB8AC3E}">
        <p14:creationId xmlns:p14="http://schemas.microsoft.com/office/powerpoint/2010/main" val="1614618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254A30-D175-BE44-9EAA-06163D22C456}" type="datetimeFigureOut">
              <a:rPr lang="en-US" smtClean="0"/>
              <a:t>3/27/15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2C27E8-D7AC-2540-8F27-1EF73D4DC597}" type="slidenum">
              <a:rPr lang="en-US" smtClean="0"/>
              <a:t>‹#›</a:t>
            </a:fld>
            <a:endParaRPr lang="en-US"/>
          </a:p>
        </p:txBody>
      </p:sp>
    </p:spTree>
    <p:extLst>
      <p:ext uri="{BB962C8B-B14F-4D97-AF65-F5344CB8AC3E}">
        <p14:creationId xmlns:p14="http://schemas.microsoft.com/office/powerpoint/2010/main" val="2859542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254A30-D175-BE44-9EAA-06163D22C456}" type="datetimeFigureOut">
              <a:rPr lang="en-US" smtClean="0"/>
              <a:t>3/27/15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C27E8-D7AC-2540-8F27-1EF73D4DC597}" type="slidenum">
              <a:rPr lang="en-US" smtClean="0"/>
              <a:t>‹#›</a:t>
            </a:fld>
            <a:endParaRPr lang="en-US"/>
          </a:p>
        </p:txBody>
      </p:sp>
    </p:spTree>
    <p:extLst>
      <p:ext uri="{BB962C8B-B14F-4D97-AF65-F5344CB8AC3E}">
        <p14:creationId xmlns:p14="http://schemas.microsoft.com/office/powerpoint/2010/main" val="375846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254A30-D175-BE44-9EAA-06163D22C456}" type="datetimeFigureOut">
              <a:rPr lang="en-US" smtClean="0"/>
              <a:t>3/27/15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2C27E8-D7AC-2540-8F27-1EF73D4DC597}" type="slidenum">
              <a:rPr lang="en-US" smtClean="0"/>
              <a:t>‹#›</a:t>
            </a:fld>
            <a:endParaRPr lang="en-US"/>
          </a:p>
        </p:txBody>
      </p:sp>
    </p:spTree>
    <p:extLst>
      <p:ext uri="{BB962C8B-B14F-4D97-AF65-F5344CB8AC3E}">
        <p14:creationId xmlns:p14="http://schemas.microsoft.com/office/powerpoint/2010/main" val="524945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254A30-D175-BE44-9EAA-06163D22C456}" type="datetimeFigureOut">
              <a:rPr lang="en-US" smtClean="0"/>
              <a:t>3/27/15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C27E8-D7AC-2540-8F27-1EF73D4DC597}" type="slidenum">
              <a:rPr lang="en-US" smtClean="0"/>
              <a:t>‹#›</a:t>
            </a:fld>
            <a:endParaRPr lang="en-US"/>
          </a:p>
        </p:txBody>
      </p:sp>
    </p:spTree>
    <p:extLst>
      <p:ext uri="{BB962C8B-B14F-4D97-AF65-F5344CB8AC3E}">
        <p14:creationId xmlns:p14="http://schemas.microsoft.com/office/powerpoint/2010/main" val="1987840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254A30-D175-BE44-9EAA-06163D22C456}" type="datetimeFigureOut">
              <a:rPr lang="en-US" smtClean="0"/>
              <a:t>3/27/15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C27E8-D7AC-2540-8F27-1EF73D4DC597}" type="slidenum">
              <a:rPr lang="en-US" smtClean="0"/>
              <a:t>‹#›</a:t>
            </a:fld>
            <a:endParaRPr lang="en-US"/>
          </a:p>
        </p:txBody>
      </p:sp>
    </p:spTree>
    <p:extLst>
      <p:ext uri="{BB962C8B-B14F-4D97-AF65-F5344CB8AC3E}">
        <p14:creationId xmlns:p14="http://schemas.microsoft.com/office/powerpoint/2010/main" val="37658281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254A30-D175-BE44-9EAA-06163D22C456}" type="datetimeFigureOut">
              <a:rPr lang="en-US" smtClean="0"/>
              <a:t>3/27/15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C27E8-D7AC-2540-8F27-1EF73D4DC597}" type="slidenum">
              <a:rPr lang="en-US" smtClean="0"/>
              <a:t>‹#›</a:t>
            </a:fld>
            <a:endParaRPr lang="en-US"/>
          </a:p>
        </p:txBody>
      </p:sp>
    </p:spTree>
    <p:extLst>
      <p:ext uri="{BB962C8B-B14F-4D97-AF65-F5344CB8AC3E}">
        <p14:creationId xmlns:p14="http://schemas.microsoft.com/office/powerpoint/2010/main" val="4217680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emf"/><Relationship Id="rId3" Type="http://schemas.openxmlformats.org/officeDocument/2006/relationships/image" Target="../media/image12.emf"/></Relationships>
</file>

<file path=ppt/slides/_rels/slide12.xml.rels><?xml version="1.0" encoding="UTF-8" standalone="yes"?>
<Relationships xmlns="http://schemas.openxmlformats.org/package/2006/relationships"><Relationship Id="rId11" Type="http://schemas.openxmlformats.org/officeDocument/2006/relationships/image" Target="../media/image16.wmf"/><Relationship Id="rId12" Type="http://schemas.openxmlformats.org/officeDocument/2006/relationships/oleObject" Target="../embeddings/oleObject6.bin"/><Relationship Id="rId13" Type="http://schemas.openxmlformats.org/officeDocument/2006/relationships/image" Target="../media/image17.wmf"/><Relationship Id="rId14" Type="http://schemas.openxmlformats.org/officeDocument/2006/relationships/oleObject" Target="../embeddings/oleObject7.bin"/><Relationship Id="rId15" Type="http://schemas.openxmlformats.org/officeDocument/2006/relationships/image" Target="../media/image18.wmf"/><Relationship Id="rId16" Type="http://schemas.openxmlformats.org/officeDocument/2006/relationships/oleObject" Target="../embeddings/oleObject8.bin"/><Relationship Id="rId17" Type="http://schemas.openxmlformats.org/officeDocument/2006/relationships/image" Target="../media/image19.wmf"/><Relationship Id="rId18" Type="http://schemas.openxmlformats.org/officeDocument/2006/relationships/oleObject" Target="../embeddings/oleObject9.bin"/><Relationship Id="rId19" Type="http://schemas.openxmlformats.org/officeDocument/2006/relationships/image" Target="../media/image20.wmf"/><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oleObject" Target="../embeddings/oleObject1.bin"/><Relationship Id="rId4" Type="http://schemas.openxmlformats.org/officeDocument/2006/relationships/image" Target="../media/image13.emf"/><Relationship Id="rId5" Type="http://schemas.openxmlformats.org/officeDocument/2006/relationships/oleObject" Target="../embeddings/oleObject2.bin"/><Relationship Id="rId6" Type="http://schemas.openxmlformats.org/officeDocument/2006/relationships/oleObject" Target="../embeddings/oleObject3.bin"/><Relationship Id="rId7" Type="http://schemas.openxmlformats.org/officeDocument/2006/relationships/image" Target="../media/image14.wmf"/><Relationship Id="rId8" Type="http://schemas.openxmlformats.org/officeDocument/2006/relationships/oleObject" Target="../embeddings/oleObject4.bin"/><Relationship Id="rId9" Type="http://schemas.openxmlformats.org/officeDocument/2006/relationships/image" Target="../media/image15.emf"/><Relationship Id="rId10"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21.wmf"/><Relationship Id="rId5" Type="http://schemas.openxmlformats.org/officeDocument/2006/relationships/oleObject" Target="../embeddings/Microsoft_Word_97_-_2004_Document1.doc"/><Relationship Id="rId6" Type="http://schemas.openxmlformats.org/officeDocument/2006/relationships/image" Target="../media/image22.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15.bin"/><Relationship Id="rId12" Type="http://schemas.openxmlformats.org/officeDocument/2006/relationships/image" Target="../media/image27.emf"/><Relationship Id="rId13" Type="http://schemas.openxmlformats.org/officeDocument/2006/relationships/oleObject" Target="../embeddings/oleObject16.bin"/><Relationship Id="rId14" Type="http://schemas.openxmlformats.org/officeDocument/2006/relationships/image" Target="../media/image28.emf"/><Relationship Id="rId1" Type="http://schemas.openxmlformats.org/officeDocument/2006/relationships/vmlDrawing" Target="../drawings/vmlDrawing3.vml"/><Relationship Id="rId2" Type="http://schemas.openxmlformats.org/officeDocument/2006/relationships/slideLayout" Target="../slideLayouts/slideLayout7.xml"/><Relationship Id="rId3" Type="http://schemas.openxmlformats.org/officeDocument/2006/relationships/oleObject" Target="../embeddings/oleObject11.bin"/><Relationship Id="rId4" Type="http://schemas.openxmlformats.org/officeDocument/2006/relationships/image" Target="../media/image23.emf"/><Relationship Id="rId5" Type="http://schemas.openxmlformats.org/officeDocument/2006/relationships/oleObject" Target="../embeddings/oleObject12.bin"/><Relationship Id="rId6" Type="http://schemas.openxmlformats.org/officeDocument/2006/relationships/image" Target="../media/image24.emf"/><Relationship Id="rId7" Type="http://schemas.openxmlformats.org/officeDocument/2006/relationships/oleObject" Target="../embeddings/oleObject13.bin"/><Relationship Id="rId8" Type="http://schemas.openxmlformats.org/officeDocument/2006/relationships/image" Target="../media/image25.emf"/><Relationship Id="rId9" Type="http://schemas.openxmlformats.org/officeDocument/2006/relationships/oleObject" Target="../embeddings/oleObject14.bin"/><Relationship Id="rId10" Type="http://schemas.openxmlformats.org/officeDocument/2006/relationships/image" Target="../media/image26.emf"/></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oleObject" Target="../embeddings/oleObject17.bin"/><Relationship Id="rId5" Type="http://schemas.openxmlformats.org/officeDocument/2006/relationships/image" Target="../media/image29.emf"/><Relationship Id="rId6" Type="http://schemas.openxmlformats.org/officeDocument/2006/relationships/oleObject" Target="../embeddings/oleObject18.bin"/><Relationship Id="rId7" Type="http://schemas.openxmlformats.org/officeDocument/2006/relationships/image" Target="../media/image30.emf"/><Relationship Id="rId8" Type="http://schemas.openxmlformats.org/officeDocument/2006/relationships/oleObject" Target="../embeddings/oleObject19.bin"/><Relationship Id="rId9" Type="http://schemas.openxmlformats.org/officeDocument/2006/relationships/image" Target="../media/image31.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1.xml"/><Relationship Id="rId2"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514350" y="304800"/>
            <a:ext cx="75622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dirty="0">
                <a:solidFill>
                  <a:srgbClr val="FF0000"/>
                </a:solidFill>
                <a:latin typeface="Apple Casual"/>
                <a:cs typeface="Apple Casual"/>
              </a:rPr>
              <a:t>Example for a Satellite: </a:t>
            </a:r>
            <a:r>
              <a:rPr lang="en-US" sz="2400" dirty="0" err="1">
                <a:solidFill>
                  <a:srgbClr val="FF0000"/>
                </a:solidFill>
                <a:latin typeface="Apple Casual"/>
                <a:cs typeface="Apple Casual"/>
              </a:rPr>
              <a:t>Meteosat</a:t>
            </a:r>
            <a:r>
              <a:rPr lang="en-US" sz="2400" dirty="0">
                <a:solidFill>
                  <a:srgbClr val="FF0000"/>
                </a:solidFill>
                <a:latin typeface="Apple Casual"/>
                <a:cs typeface="Apple Casual"/>
              </a:rPr>
              <a:t> Second Generation</a:t>
            </a:r>
          </a:p>
        </p:txBody>
      </p:sp>
      <p:sp>
        <p:nvSpPr>
          <p:cNvPr id="91146" name="Text Box 10"/>
          <p:cNvSpPr txBox="1">
            <a:spLocks noChangeArrowheads="1"/>
          </p:cNvSpPr>
          <p:nvPr/>
        </p:nvSpPr>
        <p:spPr bwMode="auto">
          <a:xfrm>
            <a:off x="838200" y="1066800"/>
            <a:ext cx="7620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dirty="0">
                <a:latin typeface="Comic Sans MS" charset="0"/>
              </a:rPr>
              <a:t>The combination of these two </a:t>
            </a:r>
            <a:r>
              <a:rPr lang="ja-JP" altLang="en-US" sz="1800" dirty="0">
                <a:latin typeface="Arial"/>
              </a:rPr>
              <a:t>“</a:t>
            </a:r>
            <a:r>
              <a:rPr lang="en-US" sz="1800" dirty="0">
                <a:latin typeface="Comic Sans MS" charset="0"/>
              </a:rPr>
              <a:t>competing effects</a:t>
            </a:r>
            <a:r>
              <a:rPr lang="ja-JP" altLang="en-US" sz="1800" dirty="0">
                <a:latin typeface="Arial"/>
              </a:rPr>
              <a:t>”</a:t>
            </a:r>
            <a:r>
              <a:rPr lang="en-US" sz="1800" dirty="0">
                <a:latin typeface="Comic Sans MS" charset="0"/>
              </a:rPr>
              <a:t> results in a profile that peaks at some level in the atmosphere, depending on the strength of the absorbing gases at the current wavelength.</a:t>
            </a:r>
          </a:p>
        </p:txBody>
      </p:sp>
      <p:sp>
        <p:nvSpPr>
          <p:cNvPr id="91147" name="Text Box 11"/>
          <p:cNvSpPr txBox="1">
            <a:spLocks noChangeArrowheads="1"/>
          </p:cNvSpPr>
          <p:nvPr/>
        </p:nvSpPr>
        <p:spPr bwMode="auto">
          <a:xfrm>
            <a:off x="914400" y="5729288"/>
            <a:ext cx="7620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dirty="0">
                <a:latin typeface="Comic Sans MS" charset="0"/>
              </a:rPr>
              <a:t>This forms the physical basis for our ability to derive temperature and moisture soundings from satellite observations, using measurements in the various atmospheric absorption bands.</a:t>
            </a:r>
          </a:p>
        </p:txBody>
      </p:sp>
      <p:pic>
        <p:nvPicPr>
          <p:cNvPr id="91149" name="Picture 13" descr="msg1-wf-mls-nad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176463"/>
            <a:ext cx="4953000" cy="3462337"/>
          </a:xfrm>
          <a:prstGeom prst="rect">
            <a:avLst/>
          </a:prstGeom>
          <a:noFill/>
          <a:extLst>
            <a:ext uri="{909E8E84-426E-40dd-AFC4-6F175D3DCCD1}">
              <a14:hiddenFill xmlns:a14="http://schemas.microsoft.com/office/drawing/2010/main">
                <a:solidFill>
                  <a:srgbClr val="FFFFFF"/>
                </a:solidFill>
              </a14:hiddenFill>
            </a:ext>
          </a:extLst>
        </p:spPr>
      </p:pic>
      <p:sp>
        <p:nvSpPr>
          <p:cNvPr id="91150" name="Text Box 14"/>
          <p:cNvSpPr txBox="1">
            <a:spLocks noChangeArrowheads="1"/>
          </p:cNvSpPr>
          <p:nvPr/>
        </p:nvSpPr>
        <p:spPr bwMode="auto">
          <a:xfrm>
            <a:off x="8020050" y="6553200"/>
            <a:ext cx="1130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400"/>
              <a:t>EUMETSAT</a:t>
            </a:r>
            <a:endParaRPr lang="en-US"/>
          </a:p>
        </p:txBody>
      </p:sp>
    </p:spTree>
    <p:extLst>
      <p:ext uri="{BB962C8B-B14F-4D97-AF65-F5344CB8AC3E}">
        <p14:creationId xmlns:p14="http://schemas.microsoft.com/office/powerpoint/2010/main" val="21550245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p_down20km_tobin-eps-converted-t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033" y="0"/>
            <a:ext cx="5079588" cy="6858000"/>
          </a:xfrm>
          <a:prstGeom prst="rect">
            <a:avLst/>
          </a:prstGeom>
        </p:spPr>
      </p:pic>
      <p:sp>
        <p:nvSpPr>
          <p:cNvPr id="4" name="TextBox 3"/>
          <p:cNvSpPr txBox="1"/>
          <p:nvPr/>
        </p:nvSpPr>
        <p:spPr>
          <a:xfrm>
            <a:off x="-1" y="551793"/>
            <a:ext cx="3381033" cy="646331"/>
          </a:xfrm>
          <a:prstGeom prst="rect">
            <a:avLst/>
          </a:prstGeom>
          <a:noFill/>
        </p:spPr>
        <p:txBody>
          <a:bodyPr wrap="square" rtlCol="0">
            <a:spAutoFit/>
          </a:bodyPr>
          <a:lstStyle/>
          <a:p>
            <a:r>
              <a:rPr lang="en-US" dirty="0" smtClean="0"/>
              <a:t>Polar Ice Sheet Observations</a:t>
            </a:r>
          </a:p>
          <a:p>
            <a:r>
              <a:rPr lang="en-US" dirty="0" smtClean="0"/>
              <a:t>(Dave Tobin, UW-Madison/CIMSS)</a:t>
            </a:r>
            <a:endParaRPr lang="en-US" dirty="0"/>
          </a:p>
        </p:txBody>
      </p:sp>
    </p:spTree>
    <p:extLst>
      <p:ext uri="{BB962C8B-B14F-4D97-AF65-F5344CB8AC3E}">
        <p14:creationId xmlns:p14="http://schemas.microsoft.com/office/powerpoint/2010/main" val="1717642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ris1-eps-converted-t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80" y="512693"/>
            <a:ext cx="4264610" cy="5561724"/>
          </a:xfrm>
          <a:prstGeom prst="rect">
            <a:avLst/>
          </a:prstGeom>
        </p:spPr>
      </p:pic>
      <p:pic>
        <p:nvPicPr>
          <p:cNvPr id="3" name="Picture 2" descr="iris2-eps-converted-t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415" y="525518"/>
            <a:ext cx="4254776" cy="5548899"/>
          </a:xfrm>
          <a:prstGeom prst="rect">
            <a:avLst/>
          </a:prstGeom>
        </p:spPr>
      </p:pic>
    </p:spTree>
    <p:extLst>
      <p:ext uri="{BB962C8B-B14F-4D97-AF65-F5344CB8AC3E}">
        <p14:creationId xmlns:p14="http://schemas.microsoft.com/office/powerpoint/2010/main" val="1717642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133" name="Group 61"/>
          <p:cNvGrpSpPr>
            <a:grpSpLocks/>
          </p:cNvGrpSpPr>
          <p:nvPr/>
        </p:nvGrpSpPr>
        <p:grpSpPr bwMode="auto">
          <a:xfrm>
            <a:off x="4603750" y="1481138"/>
            <a:ext cx="4097338" cy="1408112"/>
            <a:chOff x="-1632" y="0"/>
            <a:chExt cx="2581" cy="887"/>
          </a:xfrm>
        </p:grpSpPr>
        <p:grpSp>
          <p:nvGrpSpPr>
            <p:cNvPr id="3117" name="Group 45"/>
            <p:cNvGrpSpPr>
              <a:grpSpLocks/>
            </p:cNvGrpSpPr>
            <p:nvPr/>
          </p:nvGrpSpPr>
          <p:grpSpPr bwMode="auto">
            <a:xfrm>
              <a:off x="-1632" y="0"/>
              <a:ext cx="720" cy="720"/>
              <a:chOff x="2880" y="929"/>
              <a:chExt cx="720" cy="720"/>
            </a:xfrm>
          </p:grpSpPr>
          <p:sp>
            <p:nvSpPr>
              <p:cNvPr id="3081" name="Oval 9"/>
              <p:cNvSpPr>
                <a:spLocks noChangeArrowheads="1"/>
              </p:cNvSpPr>
              <p:nvPr/>
            </p:nvSpPr>
            <p:spPr bwMode="auto">
              <a:xfrm>
                <a:off x="3456" y="1169"/>
                <a:ext cx="144" cy="48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3085" name="Object 13"/>
              <p:cNvGraphicFramePr>
                <a:graphicFrameLocks noChangeAspect="1"/>
              </p:cNvGraphicFramePr>
              <p:nvPr/>
            </p:nvGraphicFramePr>
            <p:xfrm>
              <a:off x="2880" y="929"/>
              <a:ext cx="480" cy="319"/>
            </p:xfrm>
            <a:graphic>
              <a:graphicData uri="http://schemas.openxmlformats.org/presentationml/2006/ole">
                <mc:AlternateContent xmlns:mc="http://schemas.openxmlformats.org/markup-compatibility/2006">
                  <mc:Choice xmlns:v="urn:schemas-microsoft-com:vml" Requires="v">
                    <p:oleObj spid="_x0000_s1321" name="Equation" r:id="rId3" imgW="304932" imgH="203420" progId="Equation.3">
                      <p:embed/>
                    </p:oleObj>
                  </mc:Choice>
                  <mc:Fallback>
                    <p:oleObj name="Equation" r:id="rId3" imgW="304932" imgH="2034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929"/>
                            <a:ext cx="480" cy="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01" name="Line 29"/>
              <p:cNvSpPr>
                <a:spLocks noChangeShapeType="1"/>
              </p:cNvSpPr>
              <p:nvPr/>
            </p:nvSpPr>
            <p:spPr bwMode="auto">
              <a:xfrm>
                <a:off x="3264" y="1217"/>
                <a:ext cx="240"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3110" name="Oval 38"/>
            <p:cNvSpPr>
              <a:spLocks noChangeArrowheads="1"/>
            </p:cNvSpPr>
            <p:nvPr/>
          </p:nvSpPr>
          <p:spPr bwMode="auto">
            <a:xfrm>
              <a:off x="192" y="240"/>
              <a:ext cx="144" cy="48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11" name="Line 39"/>
            <p:cNvSpPr>
              <a:spLocks noChangeShapeType="1"/>
            </p:cNvSpPr>
            <p:nvPr/>
          </p:nvSpPr>
          <p:spPr bwMode="auto">
            <a:xfrm>
              <a:off x="-480" y="240"/>
              <a:ext cx="7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12" name="Line 40"/>
            <p:cNvSpPr>
              <a:spLocks noChangeShapeType="1"/>
            </p:cNvSpPr>
            <p:nvPr/>
          </p:nvSpPr>
          <p:spPr bwMode="auto">
            <a:xfrm>
              <a:off x="-480" y="720"/>
              <a:ext cx="7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3113" name="Object 41"/>
            <p:cNvGraphicFramePr>
              <a:graphicFrameLocks noChangeAspect="1"/>
            </p:cNvGraphicFramePr>
            <p:nvPr/>
          </p:nvGraphicFramePr>
          <p:xfrm>
            <a:off x="288" y="192"/>
            <a:ext cx="480" cy="319"/>
          </p:xfrm>
          <a:graphic>
            <a:graphicData uri="http://schemas.openxmlformats.org/presentationml/2006/ole">
              <mc:AlternateContent xmlns:mc="http://schemas.openxmlformats.org/markup-compatibility/2006">
                <mc:Choice xmlns:v="urn:schemas-microsoft-com:vml" Requires="v">
                  <p:oleObj spid="_x0000_s1322" name="Equation" r:id="rId5" imgW="304932" imgH="203420" progId="Equation.3">
                    <p:embed/>
                  </p:oleObj>
                </mc:Choice>
                <mc:Fallback>
                  <p:oleObj name="Equation" r:id="rId5" imgW="304932" imgH="2034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92"/>
                          <a:ext cx="480" cy="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14" name="Text Box 42"/>
            <p:cNvSpPr txBox="1">
              <a:spLocks noChangeArrowheads="1"/>
            </p:cNvSpPr>
            <p:nvPr/>
          </p:nvSpPr>
          <p:spPr bwMode="auto">
            <a:xfrm>
              <a:off x="374" y="521"/>
              <a:ext cx="5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latin typeface="Comic Sans MS" charset="0"/>
                </a:rPr>
                <a:t>Earth</a:t>
              </a:r>
              <a:r>
                <a:rPr lang="ja-JP" altLang="en-US" sz="1600">
                  <a:latin typeface="Arial"/>
                </a:rPr>
                <a:t>’</a:t>
              </a:r>
              <a:r>
                <a:rPr lang="en-US" sz="1600">
                  <a:latin typeface="Comic Sans MS" charset="0"/>
                </a:rPr>
                <a:t>s</a:t>
              </a:r>
            </a:p>
            <a:p>
              <a:r>
                <a:rPr lang="en-US" sz="1600">
                  <a:latin typeface="Comic Sans MS" charset="0"/>
                </a:rPr>
                <a:t>Shadow</a:t>
              </a:r>
              <a:endParaRPr lang="en-US"/>
            </a:p>
          </p:txBody>
        </p:sp>
      </p:grpSp>
      <p:sp>
        <p:nvSpPr>
          <p:cNvPr id="3074" name="Text Box 2"/>
          <p:cNvSpPr txBox="1">
            <a:spLocks noChangeArrowheads="1"/>
          </p:cNvSpPr>
          <p:nvPr/>
        </p:nvSpPr>
        <p:spPr bwMode="auto">
          <a:xfrm>
            <a:off x="1828800" y="381000"/>
            <a:ext cx="522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accent2"/>
                </a:solidFill>
                <a:latin typeface="Comic Sans MS" charset="0"/>
              </a:rPr>
              <a:t>The Earth</a:t>
            </a:r>
            <a:r>
              <a:rPr lang="ja-JP" altLang="en-US">
                <a:solidFill>
                  <a:schemeClr val="accent2"/>
                </a:solidFill>
                <a:latin typeface="Arial"/>
              </a:rPr>
              <a:t>’</a:t>
            </a:r>
            <a:r>
              <a:rPr lang="en-US">
                <a:solidFill>
                  <a:schemeClr val="accent2"/>
                </a:solidFill>
                <a:latin typeface="Comic Sans MS" charset="0"/>
              </a:rPr>
              <a:t>s Radiation Budget (ERB)</a:t>
            </a:r>
            <a:endParaRPr lang="en-US">
              <a:solidFill>
                <a:schemeClr val="accent2"/>
              </a:solidFill>
            </a:endParaRPr>
          </a:p>
        </p:txBody>
      </p:sp>
      <p:sp>
        <p:nvSpPr>
          <p:cNvPr id="3075" name="AutoShape 3"/>
          <p:cNvSpPr>
            <a:spLocks noChangeArrowheads="1"/>
          </p:cNvSpPr>
          <p:nvPr/>
        </p:nvSpPr>
        <p:spPr bwMode="auto">
          <a:xfrm>
            <a:off x="1143000" y="1219200"/>
            <a:ext cx="1143000" cy="1295400"/>
          </a:xfrm>
          <a:prstGeom prst="irregularSeal2">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6" name="Oval 4"/>
          <p:cNvSpPr>
            <a:spLocks noChangeArrowheads="1"/>
          </p:cNvSpPr>
          <p:nvPr/>
        </p:nvSpPr>
        <p:spPr bwMode="auto">
          <a:xfrm>
            <a:off x="1371600" y="1524000"/>
            <a:ext cx="685800" cy="609600"/>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7" name="Line 5"/>
          <p:cNvSpPr>
            <a:spLocks noChangeShapeType="1"/>
          </p:cNvSpPr>
          <p:nvPr/>
        </p:nvSpPr>
        <p:spPr bwMode="auto">
          <a:xfrm>
            <a:off x="2667000" y="2057400"/>
            <a:ext cx="1600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8" name="Line 6"/>
          <p:cNvSpPr>
            <a:spLocks noChangeShapeType="1"/>
          </p:cNvSpPr>
          <p:nvPr/>
        </p:nvSpPr>
        <p:spPr bwMode="auto">
          <a:xfrm>
            <a:off x="2667000" y="2514600"/>
            <a:ext cx="1600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0" name="Line 8"/>
          <p:cNvSpPr>
            <a:spLocks noChangeShapeType="1"/>
          </p:cNvSpPr>
          <p:nvPr/>
        </p:nvSpPr>
        <p:spPr bwMode="auto">
          <a:xfrm>
            <a:off x="2667000" y="1600200"/>
            <a:ext cx="1600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2" name="Oval 10" descr="Zig zag"/>
          <p:cNvSpPr>
            <a:spLocks noChangeArrowheads="1"/>
          </p:cNvSpPr>
          <p:nvPr/>
        </p:nvSpPr>
        <p:spPr bwMode="auto">
          <a:xfrm>
            <a:off x="6096000" y="1855788"/>
            <a:ext cx="762000" cy="762000"/>
          </a:xfrm>
          <a:prstGeom prst="ellipse">
            <a:avLst/>
          </a:prstGeom>
          <a:pattFill prst="zigZag">
            <a:fgClr>
              <a:schemeClr val="accent2"/>
            </a:fgClr>
            <a:bgClr>
              <a:schemeClr val="hlink"/>
            </a:bgClr>
          </a:patt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3084" name="Object 12"/>
          <p:cNvGraphicFramePr>
            <a:graphicFrameLocks noChangeAspect="1"/>
          </p:cNvGraphicFramePr>
          <p:nvPr/>
        </p:nvGraphicFramePr>
        <p:xfrm>
          <a:off x="1411288" y="2514600"/>
          <a:ext cx="420687" cy="477838"/>
        </p:xfrm>
        <a:graphic>
          <a:graphicData uri="http://schemas.openxmlformats.org/presentationml/2006/ole">
            <mc:AlternateContent xmlns:mc="http://schemas.openxmlformats.org/markup-compatibility/2006">
              <mc:Choice xmlns:v="urn:schemas-microsoft-com:vml" Requires="v">
                <p:oleObj spid="_x0000_s1323" name="Equation" r:id="rId6" imgW="203040" imgH="228600" progId="Equation.3">
                  <p:embed/>
                </p:oleObj>
              </mc:Choice>
              <mc:Fallback>
                <p:oleObj name="Equation" r:id="rId6" imgW="20304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1288" y="2514600"/>
                        <a:ext cx="42068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3132" name="Group 60"/>
          <p:cNvGrpSpPr>
            <a:grpSpLocks/>
          </p:cNvGrpSpPr>
          <p:nvPr/>
        </p:nvGrpSpPr>
        <p:grpSpPr bwMode="auto">
          <a:xfrm>
            <a:off x="5410200" y="866775"/>
            <a:ext cx="2617788" cy="2541588"/>
            <a:chOff x="3408" y="551"/>
            <a:chExt cx="1649" cy="1601"/>
          </a:xfrm>
        </p:grpSpPr>
        <p:graphicFrame>
          <p:nvGraphicFramePr>
            <p:cNvPr id="3092" name="Object 20"/>
            <p:cNvGraphicFramePr>
              <a:graphicFrameLocks noChangeAspect="1"/>
            </p:cNvGraphicFramePr>
            <p:nvPr/>
          </p:nvGraphicFramePr>
          <p:xfrm>
            <a:off x="4272" y="551"/>
            <a:ext cx="785" cy="361"/>
          </p:xfrm>
          <a:graphic>
            <a:graphicData uri="http://schemas.openxmlformats.org/presentationml/2006/ole">
              <mc:AlternateContent xmlns:mc="http://schemas.openxmlformats.org/markup-compatibility/2006">
                <mc:Choice xmlns:v="urn:schemas-microsoft-com:vml" Requires="v">
                  <p:oleObj spid="_x0000_s1324" name="Equation" r:id="rId8" imgW="609997" imgH="279797" progId="Equation.3">
                    <p:embed/>
                  </p:oleObj>
                </mc:Choice>
                <mc:Fallback>
                  <p:oleObj name="Equation" r:id="rId8" imgW="609997" imgH="279797"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72" y="551"/>
                          <a:ext cx="785" cy="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3131" name="Group 59"/>
            <p:cNvGrpSpPr>
              <a:grpSpLocks/>
            </p:cNvGrpSpPr>
            <p:nvPr/>
          </p:nvGrpSpPr>
          <p:grpSpPr bwMode="auto">
            <a:xfrm>
              <a:off x="3408" y="720"/>
              <a:ext cx="1344" cy="1432"/>
              <a:chOff x="3408" y="724"/>
              <a:chExt cx="1344" cy="1432"/>
            </a:xfrm>
          </p:grpSpPr>
          <p:sp>
            <p:nvSpPr>
              <p:cNvPr id="3090" name="Line 18"/>
              <p:cNvSpPr>
                <a:spLocks noChangeShapeType="1"/>
              </p:cNvSpPr>
              <p:nvPr/>
            </p:nvSpPr>
            <p:spPr bwMode="auto">
              <a:xfrm rot="5400000" flipV="1">
                <a:off x="4535" y="1177"/>
                <a:ext cx="1" cy="432"/>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7" name="Line 15"/>
              <p:cNvSpPr>
                <a:spLocks noChangeShapeType="1"/>
              </p:cNvSpPr>
              <p:nvPr/>
            </p:nvSpPr>
            <p:spPr bwMode="auto">
              <a:xfrm flipV="1">
                <a:off x="4080" y="724"/>
                <a:ext cx="0" cy="432"/>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8" name="Line 16"/>
              <p:cNvSpPr>
                <a:spLocks noChangeShapeType="1"/>
              </p:cNvSpPr>
              <p:nvPr/>
            </p:nvSpPr>
            <p:spPr bwMode="auto">
              <a:xfrm rot="16200000" flipV="1">
                <a:off x="3623" y="1199"/>
                <a:ext cx="1" cy="432"/>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9" name="Line 17"/>
              <p:cNvSpPr>
                <a:spLocks noChangeShapeType="1"/>
              </p:cNvSpPr>
              <p:nvPr/>
            </p:nvSpPr>
            <p:spPr bwMode="auto">
              <a:xfrm rot="10895912" flipV="1">
                <a:off x="4080" y="1724"/>
                <a:ext cx="1" cy="432"/>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93" name="Line 21"/>
              <p:cNvSpPr>
                <a:spLocks noChangeShapeType="1"/>
              </p:cNvSpPr>
              <p:nvPr/>
            </p:nvSpPr>
            <p:spPr bwMode="auto">
              <a:xfrm rot="7794588" flipV="1">
                <a:off x="4421" y="1576"/>
                <a:ext cx="1" cy="432"/>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94" name="Line 22"/>
              <p:cNvSpPr>
                <a:spLocks noChangeShapeType="1"/>
              </p:cNvSpPr>
              <p:nvPr/>
            </p:nvSpPr>
            <p:spPr bwMode="auto">
              <a:xfrm rot="2779997" flipV="1">
                <a:off x="4439" y="842"/>
                <a:ext cx="1" cy="432"/>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95" name="Line 23"/>
              <p:cNvSpPr>
                <a:spLocks noChangeShapeType="1"/>
              </p:cNvSpPr>
              <p:nvPr/>
            </p:nvSpPr>
            <p:spPr bwMode="auto">
              <a:xfrm rot="12830712" flipV="1">
                <a:off x="3744" y="1559"/>
                <a:ext cx="1" cy="432"/>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96" name="Line 24"/>
              <p:cNvSpPr>
                <a:spLocks noChangeShapeType="1"/>
              </p:cNvSpPr>
              <p:nvPr/>
            </p:nvSpPr>
            <p:spPr bwMode="auto">
              <a:xfrm rot="18653266" flipV="1">
                <a:off x="3719" y="845"/>
                <a:ext cx="1" cy="432"/>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3097" name="Text Box 25"/>
          <p:cNvSpPr txBox="1">
            <a:spLocks noChangeArrowheads="1"/>
          </p:cNvSpPr>
          <p:nvPr/>
        </p:nvSpPr>
        <p:spPr bwMode="auto">
          <a:xfrm>
            <a:off x="304800" y="3276600"/>
            <a:ext cx="4148138"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dirty="0">
                <a:latin typeface="Comic Sans MS" charset="0"/>
              </a:rPr>
              <a:t>Sunlight intercepted by the Earth =  </a:t>
            </a:r>
          </a:p>
          <a:p>
            <a:endParaRPr lang="en-US" sz="1800" dirty="0">
              <a:latin typeface="Comic Sans MS" charset="0"/>
            </a:endParaRPr>
          </a:p>
          <a:p>
            <a:r>
              <a:rPr lang="en-US" sz="1800" dirty="0">
                <a:latin typeface="Comic Sans MS" charset="0"/>
              </a:rPr>
              <a:t>Energy reflected back to space     =</a:t>
            </a:r>
          </a:p>
          <a:p>
            <a:endParaRPr lang="en-US" sz="1800" dirty="0">
              <a:latin typeface="Comic Sans MS" charset="0"/>
            </a:endParaRPr>
          </a:p>
          <a:p>
            <a:r>
              <a:rPr lang="en-US" sz="1800" dirty="0">
                <a:latin typeface="Comic Sans MS" charset="0"/>
              </a:rPr>
              <a:t>Net solar energy absorbed by the  =</a:t>
            </a:r>
          </a:p>
          <a:p>
            <a:r>
              <a:rPr lang="en-US" sz="1800" dirty="0">
                <a:latin typeface="Comic Sans MS" charset="0"/>
              </a:rPr>
              <a:t>planet</a:t>
            </a:r>
          </a:p>
          <a:p>
            <a:endParaRPr lang="en-US" sz="1800" dirty="0">
              <a:latin typeface="Comic Sans MS" charset="0"/>
            </a:endParaRPr>
          </a:p>
          <a:p>
            <a:r>
              <a:rPr lang="en-US" sz="1800" dirty="0">
                <a:latin typeface="Comic Sans MS" charset="0"/>
              </a:rPr>
              <a:t>Radiation emitted from the planet =</a:t>
            </a:r>
          </a:p>
        </p:txBody>
      </p:sp>
      <p:graphicFrame>
        <p:nvGraphicFramePr>
          <p:cNvPr id="3098" name="Object 26"/>
          <p:cNvGraphicFramePr>
            <a:graphicFrameLocks noChangeAspect="1"/>
          </p:cNvGraphicFramePr>
          <p:nvPr/>
        </p:nvGraphicFramePr>
        <p:xfrm>
          <a:off x="4498975" y="3200400"/>
          <a:ext cx="871538" cy="501650"/>
        </p:xfrm>
        <a:graphic>
          <a:graphicData uri="http://schemas.openxmlformats.org/presentationml/2006/ole">
            <mc:AlternateContent xmlns:mc="http://schemas.openxmlformats.org/markup-compatibility/2006">
              <mc:Choice xmlns:v="urn:schemas-microsoft-com:vml" Requires="v">
                <p:oleObj spid="_x0000_s1325" name="Equation" r:id="rId10" imgW="419040" imgH="241200" progId="Equation.3">
                  <p:embed/>
                </p:oleObj>
              </mc:Choice>
              <mc:Fallback>
                <p:oleObj name="Equation" r:id="rId10" imgW="419040" imgH="241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98975" y="3200400"/>
                        <a:ext cx="87153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99" name="Object 27"/>
          <p:cNvGraphicFramePr>
            <a:graphicFrameLocks noChangeAspect="1"/>
          </p:cNvGraphicFramePr>
          <p:nvPr/>
        </p:nvGraphicFramePr>
        <p:xfrm>
          <a:off x="4498975" y="3810000"/>
          <a:ext cx="1377950" cy="501650"/>
        </p:xfrm>
        <a:graphic>
          <a:graphicData uri="http://schemas.openxmlformats.org/presentationml/2006/ole">
            <mc:AlternateContent xmlns:mc="http://schemas.openxmlformats.org/markup-compatibility/2006">
              <mc:Choice xmlns:v="urn:schemas-microsoft-com:vml" Requires="v">
                <p:oleObj spid="_x0000_s1326" name="Equation" r:id="rId12" imgW="660240" imgH="241200" progId="Equation.3">
                  <p:embed/>
                </p:oleObj>
              </mc:Choice>
              <mc:Fallback>
                <p:oleObj name="Equation" r:id="rId12" imgW="660240" imgH="241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8975" y="3810000"/>
                        <a:ext cx="13779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0" name="Object 28"/>
          <p:cNvGraphicFramePr>
            <a:graphicFrameLocks noChangeAspect="1"/>
          </p:cNvGraphicFramePr>
          <p:nvPr/>
        </p:nvGraphicFramePr>
        <p:xfrm>
          <a:off x="4511675" y="4343400"/>
          <a:ext cx="1962150" cy="501650"/>
        </p:xfrm>
        <a:graphic>
          <a:graphicData uri="http://schemas.openxmlformats.org/presentationml/2006/ole">
            <mc:AlternateContent xmlns:mc="http://schemas.openxmlformats.org/markup-compatibility/2006">
              <mc:Choice xmlns:v="urn:schemas-microsoft-com:vml" Requires="v">
                <p:oleObj spid="_x0000_s1327" name="Equation" r:id="rId14" imgW="939600" imgH="241200" progId="Equation.3">
                  <p:embed/>
                </p:oleObj>
              </mc:Choice>
              <mc:Fallback>
                <p:oleObj name="Equation" r:id="rId14" imgW="939600" imgH="2412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11675" y="4343400"/>
                        <a:ext cx="19621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02" name="Object 30"/>
          <p:cNvGraphicFramePr>
            <a:graphicFrameLocks noChangeAspect="1"/>
          </p:cNvGraphicFramePr>
          <p:nvPr/>
        </p:nvGraphicFramePr>
        <p:xfrm>
          <a:off x="4445000" y="5029200"/>
          <a:ext cx="1193800" cy="573088"/>
        </p:xfrm>
        <a:graphic>
          <a:graphicData uri="http://schemas.openxmlformats.org/presentationml/2006/ole">
            <mc:AlternateContent xmlns:mc="http://schemas.openxmlformats.org/markup-compatibility/2006">
              <mc:Choice xmlns:v="urn:schemas-microsoft-com:vml" Requires="v">
                <p:oleObj spid="_x0000_s1328" name="Equation" r:id="rId16" imgW="583920" imgH="279360" progId="Equation.3">
                  <p:embed/>
                </p:oleObj>
              </mc:Choice>
              <mc:Fallback>
                <p:oleObj name="Equation" r:id="rId16" imgW="583920" imgH="27936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45000" y="5029200"/>
                        <a:ext cx="1193800" cy="57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03" name="Text Box 31"/>
          <p:cNvSpPr txBox="1">
            <a:spLocks noChangeArrowheads="1"/>
          </p:cNvSpPr>
          <p:nvPr/>
        </p:nvSpPr>
        <p:spPr bwMode="auto">
          <a:xfrm>
            <a:off x="6507163" y="3671888"/>
            <a:ext cx="2222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chemeClr val="accent2"/>
                </a:solidFill>
                <a:latin typeface="Comic Sans MS" charset="0"/>
              </a:rPr>
              <a:t>Planetary albedo</a:t>
            </a:r>
          </a:p>
        </p:txBody>
      </p:sp>
      <p:sp>
        <p:nvSpPr>
          <p:cNvPr id="3104" name="Line 32"/>
          <p:cNvSpPr>
            <a:spLocks noChangeShapeType="1"/>
          </p:cNvSpPr>
          <p:nvPr/>
        </p:nvSpPr>
        <p:spPr bwMode="auto">
          <a:xfrm flipH="1">
            <a:off x="5943600" y="3886200"/>
            <a:ext cx="533400" cy="1524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05" name="Text Box 33"/>
          <p:cNvSpPr txBox="1">
            <a:spLocks noChangeArrowheads="1"/>
          </p:cNvSpPr>
          <p:nvPr/>
        </p:nvSpPr>
        <p:spPr bwMode="auto">
          <a:xfrm>
            <a:off x="6234113" y="5029200"/>
            <a:ext cx="2406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chemeClr val="accent2"/>
                </a:solidFill>
                <a:latin typeface="Comic Sans MS" charset="0"/>
              </a:rPr>
              <a:t>Outgoing longwave</a:t>
            </a:r>
          </a:p>
          <a:p>
            <a:r>
              <a:rPr lang="en-US" sz="2000" b="1">
                <a:solidFill>
                  <a:schemeClr val="accent2"/>
                </a:solidFill>
                <a:latin typeface="Comic Sans MS" charset="0"/>
              </a:rPr>
              <a:t>radiation (OLR)</a:t>
            </a:r>
          </a:p>
        </p:txBody>
      </p:sp>
      <p:sp>
        <p:nvSpPr>
          <p:cNvPr id="3106" name="Line 34"/>
          <p:cNvSpPr>
            <a:spLocks noChangeShapeType="1"/>
          </p:cNvSpPr>
          <p:nvPr/>
        </p:nvSpPr>
        <p:spPr bwMode="auto">
          <a:xfrm flipH="1" flipV="1">
            <a:off x="5638800" y="5334000"/>
            <a:ext cx="609600"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3116" name="Group 44"/>
          <p:cNvGrpSpPr>
            <a:grpSpLocks/>
          </p:cNvGrpSpPr>
          <p:nvPr/>
        </p:nvGrpSpPr>
        <p:grpSpPr bwMode="auto">
          <a:xfrm>
            <a:off x="409575" y="5791200"/>
            <a:ext cx="6981825" cy="876300"/>
            <a:chOff x="258" y="3648"/>
            <a:chExt cx="4398" cy="552"/>
          </a:xfrm>
        </p:grpSpPr>
        <p:graphicFrame>
          <p:nvGraphicFramePr>
            <p:cNvPr id="3109" name="Object 37"/>
            <p:cNvGraphicFramePr>
              <a:graphicFrameLocks noChangeAspect="1"/>
            </p:cNvGraphicFramePr>
            <p:nvPr/>
          </p:nvGraphicFramePr>
          <p:xfrm>
            <a:off x="2867" y="3648"/>
            <a:ext cx="1789" cy="552"/>
          </p:xfrm>
          <a:graphic>
            <a:graphicData uri="http://schemas.openxmlformats.org/presentationml/2006/ole">
              <mc:AlternateContent xmlns:mc="http://schemas.openxmlformats.org/markup-compatibility/2006">
                <mc:Choice xmlns:v="urn:schemas-microsoft-com:vml" Requires="v">
                  <p:oleObj spid="_x0000_s1329" name="Equation" r:id="rId18" imgW="1269720" imgH="393480" progId="Equation.3">
                    <p:embed/>
                  </p:oleObj>
                </mc:Choice>
                <mc:Fallback>
                  <p:oleObj name="Equation" r:id="rId18" imgW="1269720" imgH="39348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67" y="3648"/>
                          <a:ext cx="1789" cy="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15" name="Text Box 43"/>
            <p:cNvSpPr txBox="1">
              <a:spLocks noChangeArrowheads="1"/>
            </p:cNvSpPr>
            <p:nvPr/>
          </p:nvSpPr>
          <p:spPr bwMode="auto">
            <a:xfrm>
              <a:off x="258" y="3696"/>
              <a:ext cx="244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a:latin typeface="Comic Sans MS" charset="0"/>
                </a:rPr>
                <a:t>So, the balance between incoming and outgoing radiation is:</a:t>
              </a:r>
            </a:p>
          </p:txBody>
        </p:sp>
      </p:grpSp>
    </p:spTree>
    <p:extLst>
      <p:ext uri="{BB962C8B-B14F-4D97-AF65-F5344CB8AC3E}">
        <p14:creationId xmlns:p14="http://schemas.microsoft.com/office/powerpoint/2010/main" val="15569142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863850" y="228600"/>
            <a:ext cx="3460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accent2"/>
                </a:solidFill>
                <a:latin typeface="Comic Sans MS" charset="0"/>
              </a:rPr>
              <a:t>Planetary Temperature</a:t>
            </a:r>
          </a:p>
        </p:txBody>
      </p:sp>
      <p:graphicFrame>
        <p:nvGraphicFramePr>
          <p:cNvPr id="4099" name="Object 3"/>
          <p:cNvGraphicFramePr>
            <a:graphicFrameLocks noChangeAspect="1"/>
          </p:cNvGraphicFramePr>
          <p:nvPr/>
        </p:nvGraphicFramePr>
        <p:xfrm>
          <a:off x="276225" y="2478088"/>
          <a:ext cx="3086100" cy="2932112"/>
        </p:xfrm>
        <a:graphic>
          <a:graphicData uri="http://schemas.openxmlformats.org/presentationml/2006/ole">
            <mc:AlternateContent xmlns:mc="http://schemas.openxmlformats.org/markup-compatibility/2006">
              <mc:Choice xmlns:v="urn:schemas-microsoft-com:vml" Requires="v">
                <p:oleObj spid="_x0000_s3145" name="Equation" r:id="rId3" imgW="1587240" imgH="1523880" progId="Equation.3">
                  <p:embed/>
                </p:oleObj>
              </mc:Choice>
              <mc:Fallback>
                <p:oleObj name="Equation" r:id="rId3" imgW="1587240" imgH="1523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5" y="2478088"/>
                        <a:ext cx="3086100" cy="293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100" name="Text Box 4"/>
          <p:cNvSpPr txBox="1">
            <a:spLocks noChangeArrowheads="1"/>
          </p:cNvSpPr>
          <p:nvPr/>
        </p:nvSpPr>
        <p:spPr bwMode="auto">
          <a:xfrm>
            <a:off x="304800" y="685800"/>
            <a:ext cx="8534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a:latin typeface="Comic Sans MS" charset="0"/>
              </a:rPr>
              <a:t>Suppose the radiation budget </a:t>
            </a:r>
            <a:r>
              <a:rPr lang="en-US" sz="2000" i="1">
                <a:latin typeface="Comic Sans MS" charset="0"/>
              </a:rPr>
              <a:t>R </a:t>
            </a:r>
            <a:r>
              <a:rPr lang="en-US" sz="2000">
                <a:latin typeface="Comic Sans MS" charset="0"/>
              </a:rPr>
              <a:t>=0, (annual, global mean) and that we can represent the radiation emitted to space in terms of equivalent blackbody radiation and a characteristic planetary temperature.</a:t>
            </a:r>
          </a:p>
        </p:txBody>
      </p:sp>
      <p:sp>
        <p:nvSpPr>
          <p:cNvPr id="4102" name="Text Box 6"/>
          <p:cNvSpPr txBox="1">
            <a:spLocks noChangeArrowheads="1"/>
          </p:cNvSpPr>
          <p:nvPr/>
        </p:nvSpPr>
        <p:spPr bwMode="auto">
          <a:xfrm>
            <a:off x="200025" y="1905000"/>
            <a:ext cx="3051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latin typeface="Comic Sans MS" charset="0"/>
              </a:rPr>
              <a:t>(Overbar -global/annual mean)</a:t>
            </a:r>
            <a:endParaRPr lang="en-US"/>
          </a:p>
        </p:txBody>
      </p:sp>
      <p:grpSp>
        <p:nvGrpSpPr>
          <p:cNvPr id="4108" name="Group 12"/>
          <p:cNvGrpSpPr>
            <a:grpSpLocks/>
          </p:cNvGrpSpPr>
          <p:nvPr/>
        </p:nvGrpSpPr>
        <p:grpSpPr bwMode="auto">
          <a:xfrm>
            <a:off x="3684588" y="1676400"/>
            <a:ext cx="5230812" cy="4184650"/>
            <a:chOff x="2352" y="1152"/>
            <a:chExt cx="3264" cy="2636"/>
          </a:xfrm>
        </p:grpSpPr>
        <p:graphicFrame>
          <p:nvGraphicFramePr>
            <p:cNvPr id="4104" name="Object 8"/>
            <p:cNvGraphicFramePr>
              <a:graphicFrameLocks noChangeAspect="1"/>
            </p:cNvGraphicFramePr>
            <p:nvPr/>
          </p:nvGraphicFramePr>
          <p:xfrm>
            <a:off x="2400" y="1584"/>
            <a:ext cx="3098" cy="2204"/>
          </p:xfrm>
          <a:graphic>
            <a:graphicData uri="http://schemas.openxmlformats.org/presentationml/2006/ole">
              <mc:AlternateContent xmlns:mc="http://schemas.openxmlformats.org/markup-compatibility/2006">
                <mc:Choice xmlns:v="urn:schemas-microsoft-com:vml" Requires="v">
                  <p:oleObj spid="_x0000_s3146" name="Document" r:id="rId5" imgW="6104673" imgH="4351329" progId="Word.Document.8">
                    <p:embed/>
                  </p:oleObj>
                </mc:Choice>
                <mc:Fallback>
                  <p:oleObj name="Document" r:id="rId5" imgW="6104673" imgH="4351329"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1584"/>
                          <a:ext cx="3098" cy="2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105" name="Line 9"/>
            <p:cNvSpPr>
              <a:spLocks noChangeShapeType="1"/>
            </p:cNvSpPr>
            <p:nvPr/>
          </p:nvSpPr>
          <p:spPr bwMode="auto">
            <a:xfrm>
              <a:off x="2352" y="2256"/>
              <a:ext cx="32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6" name="Text Box 10"/>
            <p:cNvSpPr txBox="1">
              <a:spLocks noChangeArrowheads="1"/>
            </p:cNvSpPr>
            <p:nvPr/>
          </p:nvSpPr>
          <p:spPr bwMode="auto">
            <a:xfrm>
              <a:off x="3024" y="1152"/>
              <a:ext cx="206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solidFill>
                    <a:schemeClr val="accent2"/>
                  </a:solidFill>
                  <a:latin typeface="Comic Sans MS" charset="0"/>
                </a:rPr>
                <a:t>Note: T</a:t>
              </a:r>
              <a:r>
                <a:rPr lang="en-US" sz="1600" baseline="-25000">
                  <a:solidFill>
                    <a:schemeClr val="accent2"/>
                  </a:solidFill>
                  <a:latin typeface="Comic Sans MS" charset="0"/>
                </a:rPr>
                <a:t>p</a:t>
              </a:r>
              <a:r>
                <a:rPr lang="en-US" sz="1600" baseline="30000">
                  <a:solidFill>
                    <a:schemeClr val="accent2"/>
                  </a:solidFill>
                  <a:latin typeface="Comic Sans MS" charset="0"/>
                </a:rPr>
                <a:t> </a:t>
              </a:r>
              <a:r>
                <a:rPr lang="en-US" sz="1600">
                  <a:solidFill>
                    <a:schemeClr val="accent2"/>
                  </a:solidFill>
                  <a:latin typeface="Comic Sans MS" charset="0"/>
                </a:rPr>
                <a:t>depends</a:t>
              </a:r>
              <a:r>
                <a:rPr lang="en-US" sz="1600">
                  <a:solidFill>
                    <a:schemeClr val="accent2"/>
                  </a:solidFill>
                </a:rPr>
                <a:t> </a:t>
              </a:r>
              <a:r>
                <a:rPr lang="en-US" sz="1600">
                  <a:solidFill>
                    <a:schemeClr val="accent2"/>
                  </a:solidFill>
                  <a:latin typeface="Comic Sans MS" charset="0"/>
                </a:rPr>
                <a:t>on </a:t>
              </a:r>
              <a:r>
                <a:rPr lang="en-US" sz="1600">
                  <a:solidFill>
                    <a:schemeClr val="accent2"/>
                  </a:solidFill>
                  <a:latin typeface="Comic Sans MS" charset="0"/>
                  <a:sym typeface="Symbol" charset="0"/>
                </a:rPr>
                <a:t> - compare </a:t>
              </a:r>
            </a:p>
            <a:p>
              <a:r>
                <a:rPr lang="en-US" sz="1600">
                  <a:solidFill>
                    <a:schemeClr val="accent2"/>
                  </a:solidFill>
                  <a:latin typeface="Comic Sans MS" charset="0"/>
                  <a:sym typeface="Symbol" charset="0"/>
                </a:rPr>
                <a:t>the values of Venus and Earth</a:t>
              </a:r>
              <a:endParaRPr lang="en-US" sz="1600">
                <a:solidFill>
                  <a:schemeClr val="accent2"/>
                </a:solidFill>
              </a:endParaRPr>
            </a:p>
          </p:txBody>
        </p:sp>
        <p:sp>
          <p:nvSpPr>
            <p:cNvPr id="4107" name="Rectangle 11"/>
            <p:cNvSpPr>
              <a:spLocks noChangeArrowheads="1"/>
            </p:cNvSpPr>
            <p:nvPr/>
          </p:nvSpPr>
          <p:spPr bwMode="auto">
            <a:xfrm>
              <a:off x="2352" y="1584"/>
              <a:ext cx="3264" cy="21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109" name="Text Box 13"/>
          <p:cNvSpPr txBox="1">
            <a:spLocks noChangeArrowheads="1"/>
          </p:cNvSpPr>
          <p:nvPr/>
        </p:nvSpPr>
        <p:spPr bwMode="auto">
          <a:xfrm>
            <a:off x="762000" y="5715000"/>
            <a:ext cx="807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i="1" u="sng">
                <a:solidFill>
                  <a:schemeClr val="accent2"/>
                </a:solidFill>
                <a:latin typeface="Comic Sans MS" charset="0"/>
              </a:rPr>
              <a:t>Important Point</a:t>
            </a:r>
            <a:r>
              <a:rPr lang="en-US" sz="2000">
                <a:latin typeface="Comic Sans MS" charset="0"/>
              </a:rPr>
              <a:t>: the surface temperatures of Venus and Earth are much greater than their blackbody-equivalent planetary temperatures….why is this?</a:t>
            </a:r>
          </a:p>
        </p:txBody>
      </p:sp>
    </p:spTree>
    <p:extLst>
      <p:ext uri="{BB962C8B-B14F-4D97-AF65-F5344CB8AC3E}">
        <p14:creationId xmlns:p14="http://schemas.microsoft.com/office/powerpoint/2010/main" val="3873443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9"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80" name="Rectangle 4"/>
          <p:cNvSpPr>
            <a:spLocks noChangeArrowheads="1"/>
          </p:cNvSpPr>
          <p:nvPr/>
        </p:nvSpPr>
        <p:spPr bwMode="auto">
          <a:xfrm>
            <a:off x="1066800" y="4895850"/>
            <a:ext cx="6858000" cy="3048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381" name="Rectangle 5"/>
          <p:cNvSpPr>
            <a:spLocks noChangeArrowheads="1"/>
          </p:cNvSpPr>
          <p:nvPr/>
        </p:nvSpPr>
        <p:spPr bwMode="auto">
          <a:xfrm>
            <a:off x="2359025" y="3752850"/>
            <a:ext cx="2286000" cy="685800"/>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382" name="Rectangle 6"/>
          <p:cNvSpPr>
            <a:spLocks noChangeArrowheads="1"/>
          </p:cNvSpPr>
          <p:nvPr/>
        </p:nvSpPr>
        <p:spPr bwMode="auto">
          <a:xfrm>
            <a:off x="3578225" y="3067050"/>
            <a:ext cx="2286000" cy="6858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383" name="Rectangle 7"/>
          <p:cNvSpPr>
            <a:spLocks noChangeArrowheads="1"/>
          </p:cNvSpPr>
          <p:nvPr/>
        </p:nvSpPr>
        <p:spPr bwMode="auto">
          <a:xfrm>
            <a:off x="4721225" y="2381250"/>
            <a:ext cx="2286000" cy="6858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384" name="Line 8"/>
          <p:cNvSpPr>
            <a:spLocks noChangeShapeType="1"/>
          </p:cNvSpPr>
          <p:nvPr/>
        </p:nvSpPr>
        <p:spPr bwMode="auto">
          <a:xfrm flipV="1">
            <a:off x="3578225" y="4057650"/>
            <a:ext cx="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385" name="Line 9"/>
          <p:cNvSpPr>
            <a:spLocks noChangeShapeType="1"/>
          </p:cNvSpPr>
          <p:nvPr/>
        </p:nvSpPr>
        <p:spPr bwMode="auto">
          <a:xfrm>
            <a:off x="914400" y="2000250"/>
            <a:ext cx="61722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386" name="Line 10"/>
          <p:cNvSpPr>
            <a:spLocks noChangeShapeType="1"/>
          </p:cNvSpPr>
          <p:nvPr/>
        </p:nvSpPr>
        <p:spPr bwMode="auto">
          <a:xfrm flipV="1">
            <a:off x="2816225" y="1965325"/>
            <a:ext cx="0" cy="2057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387" name="Line 11"/>
          <p:cNvSpPr>
            <a:spLocks noChangeShapeType="1"/>
          </p:cNvSpPr>
          <p:nvPr/>
        </p:nvSpPr>
        <p:spPr bwMode="auto">
          <a:xfrm flipV="1">
            <a:off x="3959225" y="1965325"/>
            <a:ext cx="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388" name="Line 12"/>
          <p:cNvSpPr>
            <a:spLocks noChangeShapeType="1"/>
          </p:cNvSpPr>
          <p:nvPr/>
        </p:nvSpPr>
        <p:spPr bwMode="auto">
          <a:xfrm flipV="1">
            <a:off x="5254625" y="1965325"/>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389" name="Text Box 13"/>
          <p:cNvSpPr txBox="1">
            <a:spLocks noChangeArrowheads="1"/>
          </p:cNvSpPr>
          <p:nvPr/>
        </p:nvSpPr>
        <p:spPr bwMode="auto">
          <a:xfrm>
            <a:off x="4492625" y="321945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t>T</a:t>
            </a:r>
            <a:r>
              <a:rPr lang="en-US" baseline="-25000"/>
              <a:t>2</a:t>
            </a:r>
          </a:p>
        </p:txBody>
      </p:sp>
      <p:sp>
        <p:nvSpPr>
          <p:cNvPr id="101390" name="Rectangle 14"/>
          <p:cNvSpPr>
            <a:spLocks noChangeArrowheads="1"/>
          </p:cNvSpPr>
          <p:nvPr/>
        </p:nvSpPr>
        <p:spPr bwMode="auto">
          <a:xfrm>
            <a:off x="5483225" y="253365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t>T</a:t>
            </a:r>
            <a:r>
              <a:rPr lang="en-US" baseline="-25000"/>
              <a:t>1</a:t>
            </a:r>
          </a:p>
        </p:txBody>
      </p:sp>
      <p:sp>
        <p:nvSpPr>
          <p:cNvPr id="101391" name="Rectangle 15"/>
          <p:cNvSpPr>
            <a:spLocks noChangeArrowheads="1"/>
          </p:cNvSpPr>
          <p:nvPr/>
        </p:nvSpPr>
        <p:spPr bwMode="auto">
          <a:xfrm>
            <a:off x="3121025" y="382905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t>T</a:t>
            </a:r>
            <a:r>
              <a:rPr lang="en-US" baseline="-25000"/>
              <a:t>3</a:t>
            </a:r>
          </a:p>
        </p:txBody>
      </p:sp>
      <p:sp>
        <p:nvSpPr>
          <p:cNvPr id="101392" name="Rectangle 16"/>
          <p:cNvSpPr>
            <a:spLocks noChangeArrowheads="1"/>
          </p:cNvSpPr>
          <p:nvPr/>
        </p:nvSpPr>
        <p:spPr bwMode="auto">
          <a:xfrm>
            <a:off x="7848600" y="4819650"/>
            <a:ext cx="449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t>T</a:t>
            </a:r>
            <a:r>
              <a:rPr lang="en-US" baseline="-25000"/>
              <a:t>s</a:t>
            </a:r>
          </a:p>
        </p:txBody>
      </p:sp>
      <p:sp>
        <p:nvSpPr>
          <p:cNvPr id="101393" name="Line 17"/>
          <p:cNvSpPr>
            <a:spLocks noChangeShapeType="1"/>
          </p:cNvSpPr>
          <p:nvPr/>
        </p:nvSpPr>
        <p:spPr bwMode="auto">
          <a:xfrm>
            <a:off x="2816225" y="4098925"/>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394" name="Line 18"/>
          <p:cNvSpPr>
            <a:spLocks noChangeShapeType="1"/>
          </p:cNvSpPr>
          <p:nvPr/>
        </p:nvSpPr>
        <p:spPr bwMode="auto">
          <a:xfrm>
            <a:off x="3959225" y="3489325"/>
            <a:ext cx="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395" name="Line 19"/>
          <p:cNvSpPr>
            <a:spLocks noChangeShapeType="1"/>
          </p:cNvSpPr>
          <p:nvPr/>
        </p:nvSpPr>
        <p:spPr bwMode="auto">
          <a:xfrm>
            <a:off x="5254625" y="2803525"/>
            <a:ext cx="0" cy="2057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396" name="Line 20"/>
          <p:cNvSpPr>
            <a:spLocks noChangeShapeType="1"/>
          </p:cNvSpPr>
          <p:nvPr/>
        </p:nvSpPr>
        <p:spPr bwMode="auto">
          <a:xfrm flipV="1">
            <a:off x="2130425" y="1965325"/>
            <a:ext cx="0" cy="3048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397" name="Line 21"/>
          <p:cNvSpPr>
            <a:spLocks noChangeShapeType="1"/>
          </p:cNvSpPr>
          <p:nvPr/>
        </p:nvSpPr>
        <p:spPr bwMode="auto">
          <a:xfrm flipV="1">
            <a:off x="4949825" y="3600450"/>
            <a:ext cx="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398" name="Line 22"/>
          <p:cNvSpPr>
            <a:spLocks noChangeShapeType="1"/>
          </p:cNvSpPr>
          <p:nvPr/>
        </p:nvSpPr>
        <p:spPr bwMode="auto">
          <a:xfrm flipV="1">
            <a:off x="6169025" y="2838450"/>
            <a:ext cx="0" cy="2286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399" name="AutoShape 23"/>
          <p:cNvSpPr>
            <a:spLocks noChangeArrowheads="1"/>
          </p:cNvSpPr>
          <p:nvPr/>
        </p:nvSpPr>
        <p:spPr bwMode="auto">
          <a:xfrm>
            <a:off x="990600" y="1584325"/>
            <a:ext cx="304800" cy="3352800"/>
          </a:xfrm>
          <a:prstGeom prst="downArrow">
            <a:avLst>
              <a:gd name="adj1" fmla="val 31250"/>
              <a:gd name="adj2" fmla="val 125023"/>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400" name="AutoShape 24"/>
          <p:cNvSpPr>
            <a:spLocks/>
          </p:cNvSpPr>
          <p:nvPr/>
        </p:nvSpPr>
        <p:spPr bwMode="auto">
          <a:xfrm rot="-16168418">
            <a:off x="4113213" y="-414337"/>
            <a:ext cx="304800" cy="4267200"/>
          </a:xfrm>
          <a:prstGeom prst="leftBrace">
            <a:avLst>
              <a:gd name="adj1" fmla="val 116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401" name="Text Box 25"/>
          <p:cNvSpPr txBox="1">
            <a:spLocks noChangeArrowheads="1"/>
          </p:cNvSpPr>
          <p:nvPr/>
        </p:nvSpPr>
        <p:spPr bwMode="auto">
          <a:xfrm>
            <a:off x="3870325" y="1066800"/>
            <a:ext cx="1158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latin typeface="Comic Sans MS" charset="0"/>
              </a:rPr>
              <a:t>F</a:t>
            </a:r>
            <a:r>
              <a:rPr lang="en-US" baseline="-25000">
                <a:latin typeface="Comic Sans MS" charset="0"/>
                <a:sym typeface="Symbol" charset="0"/>
              </a:rPr>
              <a:t></a:t>
            </a:r>
          </a:p>
          <a:p>
            <a:pPr eaLnBrk="1" hangingPunct="1"/>
            <a:endParaRPr lang="en-US"/>
          </a:p>
        </p:txBody>
      </p:sp>
      <p:sp>
        <p:nvSpPr>
          <p:cNvPr id="101402" name="Text Box 26"/>
          <p:cNvSpPr txBox="1">
            <a:spLocks noChangeArrowheads="1"/>
          </p:cNvSpPr>
          <p:nvPr/>
        </p:nvSpPr>
        <p:spPr bwMode="auto">
          <a:xfrm>
            <a:off x="304800" y="1127125"/>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latin typeface="Comic Sans MS" charset="0"/>
              </a:rPr>
              <a:t>Q</a:t>
            </a:r>
            <a:r>
              <a:rPr lang="en-US" baseline="-25000">
                <a:latin typeface="Comic Sans MS" charset="0"/>
              </a:rPr>
              <a:t>o</a:t>
            </a:r>
            <a:r>
              <a:rPr lang="en-US">
                <a:latin typeface="Comic Sans MS" charset="0"/>
              </a:rPr>
              <a:t> (1-</a:t>
            </a:r>
            <a:r>
              <a:rPr lang="en-US">
                <a:latin typeface="Comic Sans MS" charset="0"/>
                <a:sym typeface="Symbol" charset="0"/>
              </a:rPr>
              <a:t></a:t>
            </a:r>
            <a:r>
              <a:rPr lang="en-US">
                <a:latin typeface="Comic Sans MS" charset="0"/>
              </a:rPr>
              <a:t>)/4</a:t>
            </a:r>
            <a:endParaRPr lang="en-US"/>
          </a:p>
        </p:txBody>
      </p:sp>
      <p:sp>
        <p:nvSpPr>
          <p:cNvPr id="101403" name="Line 27"/>
          <p:cNvSpPr>
            <a:spLocks noChangeShapeType="1"/>
          </p:cNvSpPr>
          <p:nvPr/>
        </p:nvSpPr>
        <p:spPr bwMode="auto">
          <a:xfrm flipV="1">
            <a:off x="1752600" y="4327525"/>
            <a:ext cx="0" cy="685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404" name="Text Box 28"/>
          <p:cNvSpPr txBox="1">
            <a:spLocks noChangeArrowheads="1"/>
          </p:cNvSpPr>
          <p:nvPr/>
        </p:nvSpPr>
        <p:spPr bwMode="auto">
          <a:xfrm>
            <a:off x="762000" y="5470525"/>
            <a:ext cx="7848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sz="2000" i="1">
                <a:solidFill>
                  <a:schemeClr val="accent2"/>
                </a:solidFill>
                <a:latin typeface="Comic Sans MS" charset="0"/>
              </a:rPr>
              <a:t>Basic Question</a:t>
            </a:r>
            <a:r>
              <a:rPr lang="en-US" sz="2000">
                <a:latin typeface="Comic Sans MS" charset="0"/>
              </a:rPr>
              <a:t>: what temperature profile is required to sustain </a:t>
            </a:r>
          </a:p>
          <a:p>
            <a:pPr eaLnBrk="1" hangingPunct="1"/>
            <a:r>
              <a:rPr lang="en-US" sz="2000">
                <a:latin typeface="Comic Sans MS" charset="0"/>
              </a:rPr>
              <a:t>an energy balance (i.e. a radiative equilibrium) at the TOA, surface and for each layer of atmosphere)?</a:t>
            </a:r>
          </a:p>
        </p:txBody>
      </p:sp>
      <p:sp>
        <p:nvSpPr>
          <p:cNvPr id="101406" name="Rectangle 30"/>
          <p:cNvSpPr>
            <a:spLocks noChangeArrowheads="1"/>
          </p:cNvSpPr>
          <p:nvPr/>
        </p:nvSpPr>
        <p:spPr bwMode="auto">
          <a:xfrm>
            <a:off x="1443038" y="3946525"/>
            <a:ext cx="690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000">
                <a:latin typeface="Comic Sans MS" charset="0"/>
                <a:sym typeface="Symbol" charset="0"/>
              </a:rPr>
              <a:t>T</a:t>
            </a:r>
            <a:r>
              <a:rPr lang="en-US" sz="2000" baseline="-25000">
                <a:latin typeface="Comic Sans MS" charset="0"/>
                <a:sym typeface="Symbol" charset="0"/>
              </a:rPr>
              <a:t>s</a:t>
            </a:r>
            <a:r>
              <a:rPr lang="en-US" sz="2000" baseline="30000">
                <a:latin typeface="Comic Sans MS" charset="0"/>
                <a:sym typeface="Symbol" charset="0"/>
              </a:rPr>
              <a:t>4</a:t>
            </a:r>
          </a:p>
        </p:txBody>
      </p:sp>
      <p:sp>
        <p:nvSpPr>
          <p:cNvPr id="101407" name="AutoShape 31"/>
          <p:cNvSpPr>
            <a:spLocks/>
          </p:cNvSpPr>
          <p:nvPr/>
        </p:nvSpPr>
        <p:spPr bwMode="auto">
          <a:xfrm>
            <a:off x="7391400" y="2422525"/>
            <a:ext cx="533400" cy="1981200"/>
          </a:xfrm>
          <a:prstGeom prst="rightBrace">
            <a:avLst>
              <a:gd name="adj1" fmla="val 30952"/>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408" name="Text Box 32"/>
          <p:cNvSpPr txBox="1">
            <a:spLocks noChangeArrowheads="1"/>
          </p:cNvSpPr>
          <p:nvPr/>
        </p:nvSpPr>
        <p:spPr bwMode="auto">
          <a:xfrm>
            <a:off x="7997825" y="3168650"/>
            <a:ext cx="460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800">
                <a:sym typeface="Symbol" charset="0"/>
              </a:rPr>
              <a:t></a:t>
            </a:r>
            <a:r>
              <a:rPr lang="en-US" sz="2800" baseline="30000">
                <a:sym typeface="Symbol" charset="0"/>
              </a:rPr>
              <a:t>*</a:t>
            </a:r>
            <a:endParaRPr lang="en-US" sz="2800"/>
          </a:p>
        </p:txBody>
      </p:sp>
      <p:sp>
        <p:nvSpPr>
          <p:cNvPr id="101409" name="Rectangle 33"/>
          <p:cNvSpPr>
            <a:spLocks noChangeArrowheads="1"/>
          </p:cNvSpPr>
          <p:nvPr/>
        </p:nvSpPr>
        <p:spPr bwMode="auto">
          <a:xfrm>
            <a:off x="1633538" y="304800"/>
            <a:ext cx="6218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accent2"/>
                </a:solidFill>
                <a:latin typeface="Comic Sans MS" charset="0"/>
              </a:rPr>
              <a:t>Revisiting the Radiative Transfer Equation</a:t>
            </a:r>
          </a:p>
        </p:txBody>
      </p:sp>
    </p:spTree>
    <p:extLst>
      <p:ext uri="{BB962C8B-B14F-4D97-AF65-F5344CB8AC3E}">
        <p14:creationId xmlns:p14="http://schemas.microsoft.com/office/powerpoint/2010/main" val="6667918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5" name="Text Box 3"/>
          <p:cNvSpPr txBox="1">
            <a:spLocks noChangeArrowheads="1"/>
          </p:cNvSpPr>
          <p:nvPr/>
        </p:nvSpPr>
        <p:spPr bwMode="auto">
          <a:xfrm>
            <a:off x="1623402" y="189332"/>
            <a:ext cx="54659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tabLst>
                <a:tab pos="857250" algn="l"/>
              </a:tabLst>
            </a:pPr>
            <a:r>
              <a:rPr lang="en-US" sz="2800" dirty="0" smtClean="0">
                <a:solidFill>
                  <a:srgbClr val="0000FF"/>
                </a:solidFill>
                <a:latin typeface="Comic Sans MS" charset="0"/>
              </a:rPr>
              <a:t>Solution </a:t>
            </a:r>
            <a:r>
              <a:rPr lang="en-US" sz="2800" dirty="0">
                <a:solidFill>
                  <a:srgbClr val="0000FF"/>
                </a:solidFill>
                <a:latin typeface="Comic Sans MS" charset="0"/>
              </a:rPr>
              <a:t>to the </a:t>
            </a:r>
            <a:r>
              <a:rPr lang="en-US" sz="2800" dirty="0" smtClean="0">
                <a:solidFill>
                  <a:srgbClr val="0000FF"/>
                </a:solidFill>
                <a:latin typeface="Comic Sans MS" charset="0"/>
              </a:rPr>
              <a:t>Gray-Gas Model</a:t>
            </a:r>
            <a:endParaRPr lang="en-US" sz="2800" dirty="0">
              <a:solidFill>
                <a:srgbClr val="0000FF"/>
              </a:solidFill>
              <a:latin typeface="Comic Sans MS" charset="0"/>
            </a:endParaRPr>
          </a:p>
        </p:txBody>
      </p:sp>
      <p:sp>
        <p:nvSpPr>
          <p:cNvPr id="95236" name="Text Box 4"/>
          <p:cNvSpPr txBox="1">
            <a:spLocks noChangeArrowheads="1"/>
          </p:cNvSpPr>
          <p:nvPr/>
        </p:nvSpPr>
        <p:spPr bwMode="auto">
          <a:xfrm>
            <a:off x="4022725" y="5197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endParaRPr lang="en-US"/>
          </a:p>
        </p:txBody>
      </p:sp>
      <p:sp>
        <p:nvSpPr>
          <p:cNvPr id="95237" name="Line 5"/>
          <p:cNvSpPr>
            <a:spLocks noChangeShapeType="1"/>
          </p:cNvSpPr>
          <p:nvPr/>
        </p:nvSpPr>
        <p:spPr bwMode="auto">
          <a:xfrm>
            <a:off x="2397125" y="1552575"/>
            <a:ext cx="0" cy="2286000"/>
          </a:xfrm>
          <a:prstGeom prst="line">
            <a:avLst/>
          </a:prstGeom>
          <a:noFill/>
          <a:ln w="9525">
            <a:solidFill>
              <a:srgbClr val="3DD828"/>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240" name="Line 8"/>
          <p:cNvSpPr>
            <a:spLocks noChangeShapeType="1"/>
          </p:cNvSpPr>
          <p:nvPr/>
        </p:nvSpPr>
        <p:spPr bwMode="auto">
          <a:xfrm>
            <a:off x="1905000" y="3849688"/>
            <a:ext cx="3352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241" name="Text Box 9"/>
          <p:cNvSpPr txBox="1">
            <a:spLocks noChangeArrowheads="1"/>
          </p:cNvSpPr>
          <p:nvPr/>
        </p:nvSpPr>
        <p:spPr bwMode="auto">
          <a:xfrm rot="-5409506">
            <a:off x="559594" y="2505869"/>
            <a:ext cx="2138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000">
                <a:latin typeface="Comic Sans MS" charset="0"/>
              </a:rPr>
              <a:t>Optical depth </a:t>
            </a:r>
            <a:r>
              <a:rPr lang="en-US" sz="2000">
                <a:latin typeface="Comic Sans MS" charset="0"/>
                <a:sym typeface="Symbol" charset="0"/>
              </a:rPr>
              <a:t></a:t>
            </a:r>
            <a:endParaRPr lang="en-US" sz="2000">
              <a:latin typeface="Comic Sans MS" charset="0"/>
            </a:endParaRPr>
          </a:p>
        </p:txBody>
      </p:sp>
      <p:sp>
        <p:nvSpPr>
          <p:cNvPr id="95242" name="Text Box 10"/>
          <p:cNvSpPr txBox="1">
            <a:spLocks noChangeArrowheads="1"/>
          </p:cNvSpPr>
          <p:nvPr/>
        </p:nvSpPr>
        <p:spPr bwMode="auto">
          <a:xfrm>
            <a:off x="1371600" y="3635375"/>
            <a:ext cx="460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800">
                <a:sym typeface="Symbol" charset="0"/>
              </a:rPr>
              <a:t></a:t>
            </a:r>
            <a:r>
              <a:rPr lang="en-US" sz="2800" baseline="30000">
                <a:sym typeface="Symbol" charset="0"/>
              </a:rPr>
              <a:t>*</a:t>
            </a:r>
            <a:endParaRPr lang="en-US"/>
          </a:p>
        </p:txBody>
      </p:sp>
      <p:sp>
        <p:nvSpPr>
          <p:cNvPr id="95243" name="Line 11"/>
          <p:cNvSpPr>
            <a:spLocks noChangeShapeType="1"/>
          </p:cNvSpPr>
          <p:nvPr/>
        </p:nvSpPr>
        <p:spPr bwMode="auto">
          <a:xfrm>
            <a:off x="1905000" y="1563688"/>
            <a:ext cx="32004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244" name="Text Box 12"/>
          <p:cNvSpPr txBox="1">
            <a:spLocks noChangeArrowheads="1"/>
          </p:cNvSpPr>
          <p:nvPr/>
        </p:nvSpPr>
        <p:spPr bwMode="auto">
          <a:xfrm>
            <a:off x="1371600" y="12731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t>0</a:t>
            </a:r>
          </a:p>
        </p:txBody>
      </p:sp>
      <p:sp>
        <p:nvSpPr>
          <p:cNvPr id="95245" name="Text Box 13"/>
          <p:cNvSpPr txBox="1">
            <a:spLocks noChangeArrowheads="1"/>
          </p:cNvSpPr>
          <p:nvPr/>
        </p:nvSpPr>
        <p:spPr bwMode="auto">
          <a:xfrm>
            <a:off x="4876800" y="3835400"/>
            <a:ext cx="73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sz="2800">
                <a:sym typeface="Symbol" charset="0"/>
              </a:rPr>
              <a:t>T</a:t>
            </a:r>
            <a:r>
              <a:rPr lang="en-US" sz="2800" baseline="30000">
                <a:sym typeface="Symbol" charset="0"/>
              </a:rPr>
              <a:t>4</a:t>
            </a:r>
            <a:endParaRPr lang="en-US" sz="2800"/>
          </a:p>
        </p:txBody>
      </p:sp>
      <p:sp>
        <p:nvSpPr>
          <p:cNvPr id="95246" name="Line 14"/>
          <p:cNvSpPr>
            <a:spLocks noChangeShapeType="1"/>
          </p:cNvSpPr>
          <p:nvPr/>
        </p:nvSpPr>
        <p:spPr bwMode="auto">
          <a:xfrm>
            <a:off x="2413000" y="1555750"/>
            <a:ext cx="1219200" cy="228600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248" name="Line 16"/>
          <p:cNvSpPr>
            <a:spLocks noChangeShapeType="1"/>
          </p:cNvSpPr>
          <p:nvPr/>
        </p:nvSpPr>
        <p:spPr bwMode="auto">
          <a:xfrm flipV="1">
            <a:off x="3632200" y="1552575"/>
            <a:ext cx="0" cy="2286000"/>
          </a:xfrm>
          <a:prstGeom prst="line">
            <a:avLst/>
          </a:prstGeom>
          <a:noFill/>
          <a:ln w="9525">
            <a:solidFill>
              <a:srgbClr val="3DD828"/>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249" name="Line 17"/>
          <p:cNvSpPr>
            <a:spLocks noChangeShapeType="1"/>
          </p:cNvSpPr>
          <p:nvPr/>
        </p:nvSpPr>
        <p:spPr bwMode="auto">
          <a:xfrm flipV="1">
            <a:off x="4114800" y="1563688"/>
            <a:ext cx="0" cy="2286000"/>
          </a:xfrm>
          <a:prstGeom prst="line">
            <a:avLst/>
          </a:prstGeom>
          <a:noFill/>
          <a:ln w="952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253" name="Line 21"/>
          <p:cNvSpPr>
            <a:spLocks noChangeShapeType="1"/>
          </p:cNvSpPr>
          <p:nvPr/>
        </p:nvSpPr>
        <p:spPr bwMode="auto">
          <a:xfrm flipV="1">
            <a:off x="2057400" y="4038600"/>
            <a:ext cx="76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95267" name="Object 35"/>
          <p:cNvGraphicFramePr>
            <a:graphicFrameLocks noChangeAspect="1"/>
          </p:cNvGraphicFramePr>
          <p:nvPr>
            <p:extLst>
              <p:ext uri="{D42A27DB-BD31-4B8C-83A1-F6EECF244321}">
                <p14:modId xmlns:p14="http://schemas.microsoft.com/office/powerpoint/2010/main" val="3918257172"/>
              </p:ext>
            </p:extLst>
          </p:nvPr>
        </p:nvGraphicFramePr>
        <p:xfrm>
          <a:off x="1670050" y="4521200"/>
          <a:ext cx="609600" cy="728663"/>
        </p:xfrm>
        <a:graphic>
          <a:graphicData uri="http://schemas.openxmlformats.org/presentationml/2006/ole">
            <mc:AlternateContent xmlns:mc="http://schemas.openxmlformats.org/markup-compatibility/2006">
              <mc:Choice xmlns:v="urn:schemas-microsoft-com:vml" Requires="v">
                <p:oleObj spid="_x0000_s5321" name="Equation" r:id="rId3" imgW="330200" imgH="393700" progId="Equation.3">
                  <p:embed/>
                </p:oleObj>
              </mc:Choice>
              <mc:Fallback>
                <p:oleObj name="Equation" r:id="rId3" imgW="330200" imgH="393700" progId="Equation.3">
                  <p:embed/>
                  <p:pic>
                    <p:nvPicPr>
                      <p:cNvPr id="0" name=""/>
                      <p:cNvPicPr>
                        <a:picLocks noChangeAspect="1" noChangeArrowheads="1"/>
                      </p:cNvPicPr>
                      <p:nvPr/>
                    </p:nvPicPr>
                    <p:blipFill>
                      <a:blip r:embed="rId4"/>
                      <a:srcRect/>
                      <a:stretch>
                        <a:fillRect/>
                      </a:stretch>
                    </p:blipFill>
                    <p:spPr bwMode="auto">
                      <a:xfrm>
                        <a:off x="1670050" y="4521200"/>
                        <a:ext cx="609600" cy="72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5268" name="Line 36"/>
          <p:cNvSpPr>
            <a:spLocks noChangeShapeType="1"/>
          </p:cNvSpPr>
          <p:nvPr/>
        </p:nvSpPr>
        <p:spPr bwMode="auto">
          <a:xfrm flipV="1">
            <a:off x="3513138" y="3895725"/>
            <a:ext cx="76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95269" name="Object 37"/>
          <p:cNvGraphicFramePr>
            <a:graphicFrameLocks noChangeAspect="1"/>
          </p:cNvGraphicFramePr>
          <p:nvPr>
            <p:extLst>
              <p:ext uri="{D42A27DB-BD31-4B8C-83A1-F6EECF244321}">
                <p14:modId xmlns:p14="http://schemas.microsoft.com/office/powerpoint/2010/main" val="1395991941"/>
              </p:ext>
            </p:extLst>
          </p:nvPr>
        </p:nvGraphicFramePr>
        <p:xfrm>
          <a:off x="2820988" y="4479925"/>
          <a:ext cx="1404937" cy="730250"/>
        </p:xfrm>
        <a:graphic>
          <a:graphicData uri="http://schemas.openxmlformats.org/presentationml/2006/ole">
            <mc:AlternateContent xmlns:mc="http://schemas.openxmlformats.org/markup-compatibility/2006">
              <mc:Choice xmlns:v="urn:schemas-microsoft-com:vml" Requires="v">
                <p:oleObj spid="_x0000_s5322" name="Equation" r:id="rId5" imgW="762000" imgH="393700" progId="Equation.3">
                  <p:embed/>
                </p:oleObj>
              </mc:Choice>
              <mc:Fallback>
                <p:oleObj name="Equation" r:id="rId5" imgW="762000" imgH="393700" progId="Equation.3">
                  <p:embed/>
                  <p:pic>
                    <p:nvPicPr>
                      <p:cNvPr id="0" name=""/>
                      <p:cNvPicPr>
                        <a:picLocks noChangeAspect="1" noChangeArrowheads="1"/>
                      </p:cNvPicPr>
                      <p:nvPr/>
                    </p:nvPicPr>
                    <p:blipFill>
                      <a:blip r:embed="rId6"/>
                      <a:srcRect/>
                      <a:stretch>
                        <a:fillRect/>
                      </a:stretch>
                    </p:blipFill>
                    <p:spPr bwMode="auto">
                      <a:xfrm>
                        <a:off x="2820988" y="4479925"/>
                        <a:ext cx="1404937"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5270" name="Line 38"/>
          <p:cNvSpPr>
            <a:spLocks noChangeShapeType="1"/>
          </p:cNvSpPr>
          <p:nvPr/>
        </p:nvSpPr>
        <p:spPr bwMode="auto">
          <a:xfrm flipH="1" flipV="1">
            <a:off x="4191000" y="3911600"/>
            <a:ext cx="533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95271" name="Object 39"/>
          <p:cNvGraphicFramePr>
            <a:graphicFrameLocks noChangeAspect="1"/>
          </p:cNvGraphicFramePr>
          <p:nvPr>
            <p:extLst>
              <p:ext uri="{D42A27DB-BD31-4B8C-83A1-F6EECF244321}">
                <p14:modId xmlns:p14="http://schemas.microsoft.com/office/powerpoint/2010/main" val="2851357447"/>
              </p:ext>
            </p:extLst>
          </p:nvPr>
        </p:nvGraphicFramePr>
        <p:xfrm>
          <a:off x="4414838" y="4521200"/>
          <a:ext cx="1447800" cy="730250"/>
        </p:xfrm>
        <a:graphic>
          <a:graphicData uri="http://schemas.openxmlformats.org/presentationml/2006/ole">
            <mc:AlternateContent xmlns:mc="http://schemas.openxmlformats.org/markup-compatibility/2006">
              <mc:Choice xmlns:v="urn:schemas-microsoft-com:vml" Requires="v">
                <p:oleObj spid="_x0000_s5323" name="Equation" r:id="rId7" imgW="787400" imgH="393700" progId="Equation.3">
                  <p:embed/>
                </p:oleObj>
              </mc:Choice>
              <mc:Fallback>
                <p:oleObj name="Equation" r:id="rId7" imgW="787400" imgH="393700" progId="Equation.3">
                  <p:embed/>
                  <p:pic>
                    <p:nvPicPr>
                      <p:cNvPr id="0" name=""/>
                      <p:cNvPicPr>
                        <a:picLocks noChangeAspect="1" noChangeArrowheads="1"/>
                      </p:cNvPicPr>
                      <p:nvPr/>
                    </p:nvPicPr>
                    <p:blipFill>
                      <a:blip r:embed="rId8"/>
                      <a:srcRect/>
                      <a:stretch>
                        <a:fillRect/>
                      </a:stretch>
                    </p:blipFill>
                    <p:spPr bwMode="auto">
                      <a:xfrm>
                        <a:off x="4414838" y="4521200"/>
                        <a:ext cx="144780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95301" name="Group 69"/>
          <p:cNvGrpSpPr>
            <a:grpSpLocks/>
          </p:cNvGrpSpPr>
          <p:nvPr/>
        </p:nvGrpSpPr>
        <p:grpSpPr bwMode="auto">
          <a:xfrm>
            <a:off x="3124200" y="838200"/>
            <a:ext cx="1752600" cy="660400"/>
            <a:chOff x="1968" y="528"/>
            <a:chExt cx="1104" cy="416"/>
          </a:xfrm>
        </p:grpSpPr>
        <p:sp>
          <p:nvSpPr>
            <p:cNvPr id="95251" name="Text Box 19"/>
            <p:cNvSpPr txBox="1">
              <a:spLocks noChangeArrowheads="1"/>
            </p:cNvSpPr>
            <p:nvPr/>
          </p:nvSpPr>
          <p:spPr bwMode="auto">
            <a:xfrm>
              <a:off x="1968" y="528"/>
              <a:ext cx="110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sz="1400" dirty="0">
                  <a:latin typeface="Comic Sans MS" charset="0"/>
                </a:rPr>
                <a:t>Discontinuity at surface, </a:t>
              </a:r>
              <a:r>
                <a:rPr lang="en-US" sz="1400" dirty="0" smtClean="0">
                  <a:latin typeface="Comic Sans MS" charset="0"/>
                </a:rPr>
                <a:t>F</a:t>
              </a:r>
              <a:r>
                <a:rPr lang="en-US" sz="1400" baseline="-25000" dirty="0" smtClean="0">
                  <a:latin typeface="Comic Sans MS" charset="0"/>
                  <a:sym typeface="Symbol" charset="0"/>
                </a:rPr>
                <a:t>SOL</a:t>
              </a:r>
              <a:r>
                <a:rPr lang="en-US" sz="1400" dirty="0" smtClean="0">
                  <a:latin typeface="Comic Sans MS" charset="0"/>
                  <a:sym typeface="Symbol" charset="0"/>
                </a:rPr>
                <a:t>/</a:t>
              </a:r>
              <a:r>
                <a:rPr lang="en-US" sz="1400" dirty="0">
                  <a:latin typeface="Comic Sans MS" charset="0"/>
                  <a:sym typeface="Symbol" charset="0"/>
                </a:rPr>
                <a:t>2</a:t>
              </a:r>
              <a:endParaRPr lang="en-US" sz="1400" dirty="0">
                <a:latin typeface="Comic Sans MS" charset="0"/>
              </a:endParaRPr>
            </a:p>
          </p:txBody>
        </p:sp>
        <p:sp>
          <p:nvSpPr>
            <p:cNvPr id="95273" name="AutoShape 41"/>
            <p:cNvSpPr>
              <a:spLocks/>
            </p:cNvSpPr>
            <p:nvPr/>
          </p:nvSpPr>
          <p:spPr bwMode="auto">
            <a:xfrm rot="5400000">
              <a:off x="2400" y="752"/>
              <a:ext cx="96" cy="288"/>
            </a:xfrm>
            <a:prstGeom prst="leftBrace">
              <a:avLst>
                <a:gd name="adj1" fmla="val 2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95274" name="Line 42"/>
          <p:cNvSpPr>
            <a:spLocks noChangeShapeType="1"/>
          </p:cNvSpPr>
          <p:nvPr/>
        </p:nvSpPr>
        <p:spPr bwMode="auto">
          <a:xfrm flipV="1">
            <a:off x="1905000" y="1168400"/>
            <a:ext cx="0" cy="2667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280" name="Line 48"/>
          <p:cNvSpPr>
            <a:spLocks noChangeShapeType="1"/>
          </p:cNvSpPr>
          <p:nvPr/>
        </p:nvSpPr>
        <p:spPr bwMode="auto">
          <a:xfrm>
            <a:off x="2895600" y="1600200"/>
            <a:ext cx="1219200" cy="228600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281" name="Line 49"/>
          <p:cNvSpPr>
            <a:spLocks noChangeShapeType="1"/>
          </p:cNvSpPr>
          <p:nvPr/>
        </p:nvSpPr>
        <p:spPr bwMode="auto">
          <a:xfrm>
            <a:off x="1905000" y="1555750"/>
            <a:ext cx="1219200" cy="2286000"/>
          </a:xfrm>
          <a:prstGeom prst="line">
            <a:avLst/>
          </a:prstGeom>
          <a:noFill/>
          <a:ln w="19050">
            <a:solidFill>
              <a:srgbClr val="800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282" name="AutoShape 50"/>
          <p:cNvSpPr>
            <a:spLocks/>
          </p:cNvSpPr>
          <p:nvPr/>
        </p:nvSpPr>
        <p:spPr bwMode="auto">
          <a:xfrm rot="5400000">
            <a:off x="2324100" y="952500"/>
            <a:ext cx="152400" cy="990600"/>
          </a:xfrm>
          <a:prstGeom prst="leftBrace">
            <a:avLst>
              <a:gd name="adj1" fmla="val 541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283" name="Text Box 51"/>
          <p:cNvSpPr txBox="1">
            <a:spLocks noChangeArrowheads="1"/>
          </p:cNvSpPr>
          <p:nvPr/>
        </p:nvSpPr>
        <p:spPr bwMode="auto">
          <a:xfrm>
            <a:off x="2209800" y="1066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sz="1400" dirty="0" smtClean="0">
                <a:latin typeface="Comic Sans MS" charset="0"/>
              </a:rPr>
              <a:t>F</a:t>
            </a:r>
            <a:r>
              <a:rPr lang="en-US" sz="1400" baseline="-25000" dirty="0" smtClean="0">
                <a:latin typeface="Comic Sans MS" charset="0"/>
                <a:sym typeface="Symbol" charset="0"/>
              </a:rPr>
              <a:t>SOL</a:t>
            </a:r>
            <a:endParaRPr lang="en-US" sz="1400" dirty="0">
              <a:latin typeface="Comic Sans MS" charset="0"/>
            </a:endParaRPr>
          </a:p>
        </p:txBody>
      </p:sp>
      <p:sp>
        <p:nvSpPr>
          <p:cNvPr id="95284" name="Text Box 52"/>
          <p:cNvSpPr txBox="1">
            <a:spLocks noChangeArrowheads="1"/>
          </p:cNvSpPr>
          <p:nvPr/>
        </p:nvSpPr>
        <p:spPr bwMode="auto">
          <a:xfrm>
            <a:off x="3136900" y="186055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sz="1800" dirty="0" smtClean="0">
                <a:solidFill>
                  <a:srgbClr val="FF0000"/>
                </a:solidFill>
                <a:latin typeface="Comic Sans MS" charset="0"/>
              </a:rPr>
              <a:t>F</a:t>
            </a:r>
            <a:r>
              <a:rPr lang="en-US" sz="1600" baseline="30000" dirty="0" smtClean="0">
                <a:solidFill>
                  <a:srgbClr val="FF0000"/>
                </a:solidFill>
                <a:latin typeface="Wingdings"/>
                <a:ea typeface="Wingdings"/>
                <a:cs typeface="Wingdings"/>
                <a:sym typeface="Wingdings"/>
              </a:rPr>
              <a:t></a:t>
            </a:r>
            <a:endParaRPr lang="en-US" sz="1600" baseline="30000" dirty="0">
              <a:solidFill>
                <a:srgbClr val="FF0000"/>
              </a:solidFill>
              <a:latin typeface="Comic Sans MS" charset="0"/>
            </a:endParaRPr>
          </a:p>
        </p:txBody>
      </p:sp>
      <p:sp>
        <p:nvSpPr>
          <p:cNvPr id="95285" name="Text Box 53"/>
          <p:cNvSpPr txBox="1">
            <a:spLocks noChangeArrowheads="1"/>
          </p:cNvSpPr>
          <p:nvPr/>
        </p:nvSpPr>
        <p:spPr bwMode="auto">
          <a:xfrm>
            <a:off x="2438400" y="3219450"/>
            <a:ext cx="45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r>
              <a:rPr lang="en-US" sz="1800" dirty="0" smtClean="0">
                <a:solidFill>
                  <a:srgbClr val="800000"/>
                </a:solidFill>
                <a:latin typeface="Comic Sans MS" charset="0"/>
              </a:rPr>
              <a:t>F</a:t>
            </a:r>
            <a:r>
              <a:rPr lang="en-US" sz="1600" baseline="30000" dirty="0" smtClean="0">
                <a:solidFill>
                  <a:srgbClr val="800000"/>
                </a:solidFill>
                <a:latin typeface="Wingdings"/>
                <a:ea typeface="Wingdings"/>
                <a:cs typeface="Wingdings"/>
                <a:sym typeface="Wingdings"/>
              </a:rPr>
              <a:t></a:t>
            </a:r>
            <a:endParaRPr lang="en-US" sz="1800" dirty="0">
              <a:solidFill>
                <a:srgbClr val="800000"/>
              </a:solidFill>
              <a:latin typeface="Comic Sans MS" charset="0"/>
            </a:endParaRPr>
          </a:p>
        </p:txBody>
      </p:sp>
      <p:sp>
        <p:nvSpPr>
          <p:cNvPr id="95286" name="AutoShape 54"/>
          <p:cNvSpPr>
            <a:spLocks/>
          </p:cNvSpPr>
          <p:nvPr/>
        </p:nvSpPr>
        <p:spPr bwMode="auto">
          <a:xfrm rot="16200000" flipV="1">
            <a:off x="2089150" y="3733800"/>
            <a:ext cx="152400" cy="457200"/>
          </a:xfrm>
          <a:prstGeom prst="leftBrace">
            <a:avLst>
              <a:gd name="adj1" fmla="val 2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287" name="Line 55"/>
          <p:cNvSpPr>
            <a:spLocks noChangeShapeType="1"/>
          </p:cNvSpPr>
          <p:nvPr/>
        </p:nvSpPr>
        <p:spPr bwMode="auto">
          <a:xfrm>
            <a:off x="3657600" y="3838575"/>
            <a:ext cx="457200"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95290" name="Object 58"/>
          <p:cNvGraphicFramePr>
            <a:graphicFrameLocks noChangeAspect="1"/>
          </p:cNvGraphicFramePr>
          <p:nvPr>
            <p:extLst>
              <p:ext uri="{D42A27DB-BD31-4B8C-83A1-F6EECF244321}">
                <p14:modId xmlns:p14="http://schemas.microsoft.com/office/powerpoint/2010/main" val="2044947840"/>
              </p:ext>
            </p:extLst>
          </p:nvPr>
        </p:nvGraphicFramePr>
        <p:xfrm>
          <a:off x="6154738" y="1752600"/>
          <a:ext cx="2433637" cy="727075"/>
        </p:xfrm>
        <a:graphic>
          <a:graphicData uri="http://schemas.openxmlformats.org/presentationml/2006/ole">
            <mc:AlternateContent xmlns:mc="http://schemas.openxmlformats.org/markup-compatibility/2006">
              <mc:Choice xmlns:v="urn:schemas-microsoft-com:vml" Requires="v">
                <p:oleObj spid="_x0000_s5324" name="Equation" r:id="rId9" imgW="1320800" imgH="393700" progId="Equation.3">
                  <p:embed/>
                </p:oleObj>
              </mc:Choice>
              <mc:Fallback>
                <p:oleObj name="Equation" r:id="rId9" imgW="1320800" imgH="393700" progId="Equation.3">
                  <p:embed/>
                  <p:pic>
                    <p:nvPicPr>
                      <p:cNvPr id="0" name=""/>
                      <p:cNvPicPr>
                        <a:picLocks noChangeAspect="1" noChangeArrowheads="1"/>
                      </p:cNvPicPr>
                      <p:nvPr/>
                    </p:nvPicPr>
                    <p:blipFill>
                      <a:blip r:embed="rId10"/>
                      <a:srcRect/>
                      <a:stretch>
                        <a:fillRect/>
                      </a:stretch>
                    </p:blipFill>
                    <p:spPr bwMode="auto">
                      <a:xfrm>
                        <a:off x="6154738" y="1752600"/>
                        <a:ext cx="2433637" cy="72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5295" name="Object 63"/>
          <p:cNvGraphicFramePr>
            <a:graphicFrameLocks noChangeAspect="1"/>
          </p:cNvGraphicFramePr>
          <p:nvPr>
            <p:extLst>
              <p:ext uri="{D42A27DB-BD31-4B8C-83A1-F6EECF244321}">
                <p14:modId xmlns:p14="http://schemas.microsoft.com/office/powerpoint/2010/main" val="887271184"/>
              </p:ext>
            </p:extLst>
          </p:nvPr>
        </p:nvGraphicFramePr>
        <p:xfrm>
          <a:off x="6165850" y="2514600"/>
          <a:ext cx="2197100" cy="725488"/>
        </p:xfrm>
        <a:graphic>
          <a:graphicData uri="http://schemas.openxmlformats.org/presentationml/2006/ole">
            <mc:AlternateContent xmlns:mc="http://schemas.openxmlformats.org/markup-compatibility/2006">
              <mc:Choice xmlns:v="urn:schemas-microsoft-com:vml" Requires="v">
                <p:oleObj spid="_x0000_s5325" name="Equation" r:id="rId11" imgW="1193800" imgH="393700" progId="Equation.3">
                  <p:embed/>
                </p:oleObj>
              </mc:Choice>
              <mc:Fallback>
                <p:oleObj name="Equation" r:id="rId11" imgW="1193800" imgH="393700" progId="Equation.3">
                  <p:embed/>
                  <p:pic>
                    <p:nvPicPr>
                      <p:cNvPr id="0" name=""/>
                      <p:cNvPicPr>
                        <a:picLocks noChangeAspect="1" noChangeArrowheads="1"/>
                      </p:cNvPicPr>
                      <p:nvPr/>
                    </p:nvPicPr>
                    <p:blipFill>
                      <a:blip r:embed="rId12"/>
                      <a:srcRect/>
                      <a:stretch>
                        <a:fillRect/>
                      </a:stretch>
                    </p:blipFill>
                    <p:spPr bwMode="auto">
                      <a:xfrm>
                        <a:off x="6165850" y="2514600"/>
                        <a:ext cx="2197100" cy="72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5297" name="Rectangle 65"/>
          <p:cNvSpPr>
            <a:spLocks noChangeArrowheads="1"/>
          </p:cNvSpPr>
          <p:nvPr/>
        </p:nvSpPr>
        <p:spPr bwMode="auto">
          <a:xfrm>
            <a:off x="6172200" y="1752600"/>
            <a:ext cx="2362200" cy="1524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95299" name="Group 67"/>
          <p:cNvGrpSpPr>
            <a:grpSpLocks/>
          </p:cNvGrpSpPr>
          <p:nvPr/>
        </p:nvGrpSpPr>
        <p:grpSpPr bwMode="auto">
          <a:xfrm>
            <a:off x="1295400" y="4495800"/>
            <a:ext cx="5676900" cy="2133600"/>
            <a:chOff x="816" y="2832"/>
            <a:chExt cx="3576" cy="1344"/>
          </a:xfrm>
        </p:grpSpPr>
        <p:sp>
          <p:nvSpPr>
            <p:cNvPr id="95275" name="Text Box 43"/>
            <p:cNvSpPr txBox="1">
              <a:spLocks noChangeArrowheads="1"/>
            </p:cNvSpPr>
            <p:nvPr/>
          </p:nvSpPr>
          <p:spPr bwMode="auto">
            <a:xfrm>
              <a:off x="816" y="3520"/>
              <a:ext cx="357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r>
                <a:rPr lang="en-US" sz="1600" dirty="0">
                  <a:solidFill>
                    <a:schemeClr val="accent2"/>
                  </a:solidFill>
                  <a:latin typeface="Comic Sans MS" charset="0"/>
                </a:rPr>
                <a:t>A </a:t>
              </a:r>
              <a:r>
                <a:rPr lang="en-US" sz="1600" dirty="0" smtClean="0">
                  <a:solidFill>
                    <a:schemeClr val="accent2"/>
                  </a:solidFill>
                  <a:latin typeface="Comic Sans MS" charset="0"/>
                </a:rPr>
                <a:t>“</a:t>
              </a:r>
              <a:r>
                <a:rPr lang="en-US" sz="1600" dirty="0" err="1" smtClean="0">
                  <a:solidFill>
                    <a:schemeClr val="accent2"/>
                  </a:solidFill>
                  <a:latin typeface="Arial"/>
                </a:rPr>
                <a:t>tropopause</a:t>
              </a:r>
              <a:r>
                <a:rPr lang="en-US" sz="1600" dirty="0" smtClean="0">
                  <a:solidFill>
                    <a:schemeClr val="accent2"/>
                  </a:solidFill>
                  <a:latin typeface="Arial"/>
                </a:rPr>
                <a:t>”</a:t>
              </a:r>
              <a:r>
                <a:rPr lang="en-US" sz="1600" dirty="0" smtClean="0">
                  <a:solidFill>
                    <a:schemeClr val="accent2"/>
                  </a:solidFill>
                  <a:latin typeface="Comic Sans MS" charset="0"/>
                </a:rPr>
                <a:t>  (skin) temperature </a:t>
              </a:r>
              <a:r>
                <a:rPr lang="en-US" sz="1600" dirty="0">
                  <a:solidFill>
                    <a:schemeClr val="accent2"/>
                  </a:solidFill>
                  <a:latin typeface="Comic Sans MS" charset="0"/>
                </a:rPr>
                <a:t>for our simple model</a:t>
              </a:r>
            </a:p>
          </p:txBody>
        </p:sp>
        <p:graphicFrame>
          <p:nvGraphicFramePr>
            <p:cNvPr id="95276" name="Object 44"/>
            <p:cNvGraphicFramePr>
              <a:graphicFrameLocks noChangeAspect="1"/>
            </p:cNvGraphicFramePr>
            <p:nvPr>
              <p:extLst>
                <p:ext uri="{D42A27DB-BD31-4B8C-83A1-F6EECF244321}">
                  <p14:modId xmlns:p14="http://schemas.microsoft.com/office/powerpoint/2010/main" val="1997167109"/>
                </p:ext>
              </p:extLst>
            </p:nvPr>
          </p:nvGraphicFramePr>
          <p:xfrm>
            <a:off x="1134" y="3712"/>
            <a:ext cx="2403" cy="464"/>
          </p:xfrm>
          <a:graphic>
            <a:graphicData uri="http://schemas.openxmlformats.org/presentationml/2006/ole">
              <mc:AlternateContent xmlns:mc="http://schemas.openxmlformats.org/markup-compatibility/2006">
                <mc:Choice xmlns:v="urn:schemas-microsoft-com:vml" Requires="v">
                  <p:oleObj spid="_x0000_s5326" name="Equation" r:id="rId13" imgW="2514600" imgH="482600" progId="Equation.3">
                    <p:embed/>
                  </p:oleObj>
                </mc:Choice>
                <mc:Fallback>
                  <p:oleObj name="Equation" r:id="rId13" imgW="2514600" imgH="482600" progId="Equation.3">
                    <p:embed/>
                    <p:pic>
                      <p:nvPicPr>
                        <p:cNvPr id="0" name=""/>
                        <p:cNvPicPr>
                          <a:picLocks noChangeAspect="1" noChangeArrowheads="1"/>
                        </p:cNvPicPr>
                        <p:nvPr/>
                      </p:nvPicPr>
                      <p:blipFill>
                        <a:blip r:embed="rId14"/>
                        <a:srcRect/>
                        <a:stretch>
                          <a:fillRect/>
                        </a:stretch>
                      </p:blipFill>
                      <p:spPr bwMode="auto">
                        <a:xfrm>
                          <a:off x="1134" y="3712"/>
                          <a:ext cx="2403" cy="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5277" name="Rectangle 45"/>
            <p:cNvSpPr>
              <a:spLocks noChangeArrowheads="1"/>
            </p:cNvSpPr>
            <p:nvPr/>
          </p:nvSpPr>
          <p:spPr bwMode="auto">
            <a:xfrm>
              <a:off x="1056" y="2832"/>
              <a:ext cx="336" cy="480"/>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298" name="Line 66"/>
            <p:cNvSpPr>
              <a:spLocks noChangeShapeType="1"/>
            </p:cNvSpPr>
            <p:nvPr/>
          </p:nvSpPr>
          <p:spPr bwMode="auto">
            <a:xfrm>
              <a:off x="1200" y="3312"/>
              <a:ext cx="0" cy="192"/>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Tree>
    <p:extLst>
      <p:ext uri="{BB962C8B-B14F-4D97-AF65-F5344CB8AC3E}">
        <p14:creationId xmlns:p14="http://schemas.microsoft.com/office/powerpoint/2010/main" val="40502057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3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5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Screen Shot 2013-03-10 at 9.09.4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821" y="2379116"/>
            <a:ext cx="4386915" cy="3149926"/>
          </a:xfrm>
          <a:prstGeom prst="rect">
            <a:avLst/>
          </a:prstGeom>
        </p:spPr>
      </p:pic>
      <p:sp>
        <p:nvSpPr>
          <p:cNvPr id="122882" name="Text Box 2"/>
          <p:cNvSpPr txBox="1">
            <a:spLocks noChangeArrowheads="1"/>
          </p:cNvSpPr>
          <p:nvPr/>
        </p:nvSpPr>
        <p:spPr bwMode="auto">
          <a:xfrm>
            <a:off x="2005786" y="147935"/>
            <a:ext cx="48250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400" dirty="0" smtClean="0">
                <a:solidFill>
                  <a:srgbClr val="0000FF"/>
                </a:solidFill>
                <a:latin typeface="Comic Sans MS" charset="0"/>
              </a:rPr>
              <a:t>Solutions </a:t>
            </a:r>
            <a:r>
              <a:rPr lang="en-US" sz="2400" dirty="0">
                <a:solidFill>
                  <a:srgbClr val="0000FF"/>
                </a:solidFill>
                <a:latin typeface="Comic Sans MS" charset="0"/>
              </a:rPr>
              <a:t>to the </a:t>
            </a:r>
            <a:r>
              <a:rPr lang="en-US" sz="2400" dirty="0" smtClean="0">
                <a:solidFill>
                  <a:srgbClr val="0000FF"/>
                </a:solidFill>
                <a:latin typeface="Comic Sans MS" charset="0"/>
              </a:rPr>
              <a:t>Gray Gas </a:t>
            </a:r>
            <a:r>
              <a:rPr lang="en-US" sz="2400" dirty="0">
                <a:solidFill>
                  <a:srgbClr val="0000FF"/>
                </a:solidFill>
                <a:latin typeface="Comic Sans MS" charset="0"/>
              </a:rPr>
              <a:t>Model</a:t>
            </a:r>
          </a:p>
        </p:txBody>
      </p:sp>
      <p:sp>
        <p:nvSpPr>
          <p:cNvPr id="122906" name="Text Box 26"/>
          <p:cNvSpPr txBox="1">
            <a:spLocks noChangeArrowheads="1"/>
          </p:cNvSpPr>
          <p:nvPr/>
        </p:nvSpPr>
        <p:spPr bwMode="auto">
          <a:xfrm>
            <a:off x="403225" y="982663"/>
            <a:ext cx="36353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2000" dirty="0">
                <a:latin typeface="Comic Sans MS" charset="0"/>
              </a:rPr>
              <a:t>Hypothesize that:</a:t>
            </a:r>
          </a:p>
          <a:p>
            <a:pPr eaLnBrk="1" hangingPunct="1"/>
            <a:endParaRPr lang="en-US" sz="2000" dirty="0">
              <a:latin typeface="Comic Sans MS" charset="0"/>
            </a:endParaRPr>
          </a:p>
          <a:p>
            <a:pPr eaLnBrk="1" hangingPunct="1"/>
            <a:r>
              <a:rPr lang="en-US" sz="2000" dirty="0">
                <a:latin typeface="Comic Sans MS" charset="0"/>
                <a:sym typeface="Symbol" charset="0"/>
              </a:rPr>
              <a:t>(z)</a:t>
            </a:r>
            <a:r>
              <a:rPr lang="en-US" sz="2000" baseline="-25000" dirty="0">
                <a:latin typeface="Comic Sans MS" charset="0"/>
                <a:sym typeface="Symbol" charset="0"/>
              </a:rPr>
              <a:t>h2o</a:t>
            </a:r>
            <a:r>
              <a:rPr lang="en-US" sz="2000" dirty="0">
                <a:latin typeface="Comic Sans MS" charset="0"/>
                <a:sym typeface="Symbol" charset="0"/>
              </a:rPr>
              <a:t>(z) (which decays </a:t>
            </a:r>
          </a:p>
          <a:p>
            <a:pPr eaLnBrk="1" hangingPunct="1"/>
            <a:r>
              <a:rPr lang="en-US" sz="2000" dirty="0">
                <a:latin typeface="Comic Sans MS" charset="0"/>
                <a:sym typeface="Symbol" charset="0"/>
              </a:rPr>
              <a:t>         exponentially in height)</a:t>
            </a:r>
          </a:p>
          <a:p>
            <a:pPr eaLnBrk="1" hangingPunct="1"/>
            <a:endParaRPr lang="en-US" sz="2000" dirty="0">
              <a:latin typeface="Comic Sans MS" charset="0"/>
              <a:sym typeface="Symbol" charset="0"/>
            </a:endParaRPr>
          </a:p>
          <a:p>
            <a:pPr eaLnBrk="1" hangingPunct="1"/>
            <a:r>
              <a:rPr lang="en-US" sz="2000" dirty="0">
                <a:latin typeface="Comic Sans MS" charset="0"/>
                <a:sym typeface="Symbol" charset="0"/>
              </a:rPr>
              <a:t>(z)  </a:t>
            </a:r>
            <a:r>
              <a:rPr lang="en-US" sz="2000" baseline="30000" dirty="0">
                <a:latin typeface="Comic Sans MS" charset="0"/>
                <a:sym typeface="Symbol" charset="0"/>
              </a:rPr>
              <a:t>*</a:t>
            </a:r>
            <a:r>
              <a:rPr lang="en-US" sz="2000" dirty="0" err="1">
                <a:latin typeface="Comic Sans MS" charset="0"/>
                <a:sym typeface="Symbol" charset="0"/>
              </a:rPr>
              <a:t>exp</a:t>
            </a:r>
            <a:r>
              <a:rPr lang="en-US" sz="2000" dirty="0">
                <a:latin typeface="Comic Sans MS" charset="0"/>
                <a:sym typeface="Symbol" charset="0"/>
              </a:rPr>
              <a:t>(-z/</a:t>
            </a:r>
            <a:r>
              <a:rPr lang="en-US" sz="2000" dirty="0" smtClean="0">
                <a:latin typeface="Comic Sans MS" charset="0"/>
                <a:sym typeface="Symbol" charset="0"/>
              </a:rPr>
              <a:t>H)</a:t>
            </a:r>
            <a:endParaRPr lang="en-US" sz="2000" baseline="30000" dirty="0">
              <a:latin typeface="Comic Sans MS" charset="0"/>
              <a:sym typeface="Symbol" charset="0"/>
            </a:endParaRPr>
          </a:p>
        </p:txBody>
      </p:sp>
      <p:sp>
        <p:nvSpPr>
          <p:cNvPr id="122907" name="Line 27"/>
          <p:cNvSpPr>
            <a:spLocks noChangeShapeType="1"/>
          </p:cNvSpPr>
          <p:nvPr/>
        </p:nvSpPr>
        <p:spPr bwMode="auto">
          <a:xfrm flipV="1">
            <a:off x="2232025" y="2895600"/>
            <a:ext cx="228600" cy="2286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908" name="Text Box 28"/>
          <p:cNvSpPr txBox="1">
            <a:spLocks noChangeArrowheads="1"/>
          </p:cNvSpPr>
          <p:nvPr/>
        </p:nvSpPr>
        <p:spPr bwMode="auto">
          <a:xfrm>
            <a:off x="479424" y="3138488"/>
            <a:ext cx="33472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r>
              <a:rPr lang="en-US" sz="1800" dirty="0">
                <a:solidFill>
                  <a:srgbClr val="0000FF"/>
                </a:solidFill>
                <a:latin typeface="Comic Sans MS" charset="0"/>
              </a:rPr>
              <a:t>Scale height of H</a:t>
            </a:r>
            <a:r>
              <a:rPr lang="en-US" sz="1800" baseline="-25000" dirty="0">
                <a:solidFill>
                  <a:srgbClr val="0000FF"/>
                </a:solidFill>
                <a:latin typeface="Comic Sans MS" charset="0"/>
              </a:rPr>
              <a:t>2</a:t>
            </a:r>
            <a:r>
              <a:rPr lang="en-US" sz="1800" dirty="0">
                <a:solidFill>
                  <a:srgbClr val="0000FF"/>
                </a:solidFill>
                <a:latin typeface="Comic Sans MS" charset="0"/>
              </a:rPr>
              <a:t>O, ~</a:t>
            </a:r>
            <a:r>
              <a:rPr lang="en-US" sz="1800" dirty="0" smtClean="0">
                <a:solidFill>
                  <a:srgbClr val="0000FF"/>
                </a:solidFill>
                <a:latin typeface="Comic Sans MS" charset="0"/>
              </a:rPr>
              <a:t>2.3 </a:t>
            </a:r>
            <a:r>
              <a:rPr lang="en-US" sz="1800" dirty="0">
                <a:solidFill>
                  <a:srgbClr val="0000FF"/>
                </a:solidFill>
                <a:latin typeface="Comic Sans MS" charset="0"/>
              </a:rPr>
              <a:t>km</a:t>
            </a:r>
          </a:p>
        </p:txBody>
      </p:sp>
      <p:graphicFrame>
        <p:nvGraphicFramePr>
          <p:cNvPr id="122923" name="Object 43"/>
          <p:cNvGraphicFramePr>
            <a:graphicFrameLocks noChangeAspect="1"/>
          </p:cNvGraphicFramePr>
          <p:nvPr>
            <p:extLst>
              <p:ext uri="{D42A27DB-BD31-4B8C-83A1-F6EECF244321}">
                <p14:modId xmlns:p14="http://schemas.microsoft.com/office/powerpoint/2010/main" val="2829822712"/>
              </p:ext>
            </p:extLst>
          </p:nvPr>
        </p:nvGraphicFramePr>
        <p:xfrm>
          <a:off x="439738" y="4800600"/>
          <a:ext cx="2433637" cy="727075"/>
        </p:xfrm>
        <a:graphic>
          <a:graphicData uri="http://schemas.openxmlformats.org/presentationml/2006/ole">
            <mc:AlternateContent xmlns:mc="http://schemas.openxmlformats.org/markup-compatibility/2006">
              <mc:Choice xmlns:v="urn:schemas-microsoft-com:vml" Requires="v">
                <p:oleObj spid="_x0000_s6249" name="Equation" r:id="rId4" imgW="1320800" imgH="393700" progId="Equation.3">
                  <p:embed/>
                </p:oleObj>
              </mc:Choice>
              <mc:Fallback>
                <p:oleObj name="Equation" r:id="rId4" imgW="1320800" imgH="393700" progId="Equation.3">
                  <p:embed/>
                  <p:pic>
                    <p:nvPicPr>
                      <p:cNvPr id="0" name=""/>
                      <p:cNvPicPr>
                        <a:picLocks noChangeAspect="1" noChangeArrowheads="1"/>
                      </p:cNvPicPr>
                      <p:nvPr/>
                    </p:nvPicPr>
                    <p:blipFill>
                      <a:blip r:embed="rId5"/>
                      <a:srcRect/>
                      <a:stretch>
                        <a:fillRect/>
                      </a:stretch>
                    </p:blipFill>
                    <p:spPr bwMode="auto">
                      <a:xfrm>
                        <a:off x="439738" y="4800600"/>
                        <a:ext cx="2433637" cy="72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2926" name="Object 46"/>
          <p:cNvGraphicFramePr>
            <a:graphicFrameLocks noChangeAspect="1"/>
          </p:cNvGraphicFramePr>
          <p:nvPr>
            <p:extLst>
              <p:ext uri="{D42A27DB-BD31-4B8C-83A1-F6EECF244321}">
                <p14:modId xmlns:p14="http://schemas.microsoft.com/office/powerpoint/2010/main" val="3730663663"/>
              </p:ext>
            </p:extLst>
          </p:nvPr>
        </p:nvGraphicFramePr>
        <p:xfrm>
          <a:off x="3306763" y="4791075"/>
          <a:ext cx="973138" cy="722313"/>
        </p:xfrm>
        <a:graphic>
          <a:graphicData uri="http://schemas.openxmlformats.org/presentationml/2006/ole">
            <mc:AlternateContent xmlns:mc="http://schemas.openxmlformats.org/markup-compatibility/2006">
              <mc:Choice xmlns:v="urn:schemas-microsoft-com:vml" Requires="v">
                <p:oleObj spid="_x0000_s6250" name="Equation" r:id="rId6" imgW="596900" imgH="444500" progId="Equation.3">
                  <p:embed/>
                </p:oleObj>
              </mc:Choice>
              <mc:Fallback>
                <p:oleObj name="Equation" r:id="rId6" imgW="596900" imgH="444500" progId="Equation.3">
                  <p:embed/>
                  <p:pic>
                    <p:nvPicPr>
                      <p:cNvPr id="0" name=""/>
                      <p:cNvPicPr>
                        <a:picLocks noChangeAspect="1" noChangeArrowheads="1"/>
                      </p:cNvPicPr>
                      <p:nvPr/>
                    </p:nvPicPr>
                    <p:blipFill>
                      <a:blip r:embed="rId7"/>
                      <a:srcRect/>
                      <a:stretch>
                        <a:fillRect/>
                      </a:stretch>
                    </p:blipFill>
                    <p:spPr bwMode="auto">
                      <a:xfrm>
                        <a:off x="3306763" y="4791075"/>
                        <a:ext cx="973138" cy="722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2927" name="Text Box 47"/>
          <p:cNvSpPr txBox="1">
            <a:spLocks noChangeArrowheads="1"/>
          </p:cNvSpPr>
          <p:nvPr/>
        </p:nvSpPr>
        <p:spPr bwMode="auto">
          <a:xfrm>
            <a:off x="381000" y="3657600"/>
            <a:ext cx="3962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sz="2000" dirty="0" smtClean="0">
                <a:latin typeface="Comic Sans MS" charset="0"/>
              </a:rPr>
              <a:t>Gray body </a:t>
            </a:r>
            <a:r>
              <a:rPr lang="en-US" sz="2000" dirty="0">
                <a:latin typeface="Comic Sans MS" charset="0"/>
              </a:rPr>
              <a:t>model for the atmospheric temperature profile:</a:t>
            </a:r>
            <a:endParaRPr lang="en-US" sz="2000" baseline="30000" dirty="0">
              <a:latin typeface="Comic Sans MS" charset="0"/>
              <a:sym typeface="Symbol" charset="0"/>
            </a:endParaRPr>
          </a:p>
        </p:txBody>
      </p:sp>
      <p:graphicFrame>
        <p:nvGraphicFramePr>
          <p:cNvPr id="122928" name="Object 48"/>
          <p:cNvGraphicFramePr>
            <a:graphicFrameLocks noChangeAspect="1"/>
          </p:cNvGraphicFramePr>
          <p:nvPr>
            <p:extLst>
              <p:ext uri="{D42A27DB-BD31-4B8C-83A1-F6EECF244321}">
                <p14:modId xmlns:p14="http://schemas.microsoft.com/office/powerpoint/2010/main" val="1084347951"/>
              </p:ext>
            </p:extLst>
          </p:nvPr>
        </p:nvGraphicFramePr>
        <p:xfrm>
          <a:off x="5140325" y="1003300"/>
          <a:ext cx="3228975" cy="796925"/>
        </p:xfrm>
        <a:graphic>
          <a:graphicData uri="http://schemas.openxmlformats.org/presentationml/2006/ole">
            <mc:AlternateContent xmlns:mc="http://schemas.openxmlformats.org/markup-compatibility/2006">
              <mc:Choice xmlns:v="urn:schemas-microsoft-com:vml" Requires="v">
                <p:oleObj spid="_x0000_s6251" name="Equation" r:id="rId8" imgW="1752600" imgH="431800" progId="Equation.3">
                  <p:embed/>
                </p:oleObj>
              </mc:Choice>
              <mc:Fallback>
                <p:oleObj name="Equation" r:id="rId8" imgW="1752600" imgH="431800" progId="Equation.3">
                  <p:embed/>
                  <p:pic>
                    <p:nvPicPr>
                      <p:cNvPr id="0" name=""/>
                      <p:cNvPicPr>
                        <a:picLocks noChangeAspect="1" noChangeArrowheads="1"/>
                      </p:cNvPicPr>
                      <p:nvPr/>
                    </p:nvPicPr>
                    <p:blipFill>
                      <a:blip r:embed="rId9"/>
                      <a:srcRect/>
                      <a:stretch>
                        <a:fillRect/>
                      </a:stretch>
                    </p:blipFill>
                    <p:spPr bwMode="auto">
                      <a:xfrm>
                        <a:off x="5140325" y="1003300"/>
                        <a:ext cx="3228975" cy="79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2930" name="Text Box 50"/>
          <p:cNvSpPr txBox="1">
            <a:spLocks noChangeArrowheads="1"/>
          </p:cNvSpPr>
          <p:nvPr/>
        </p:nvSpPr>
        <p:spPr bwMode="auto">
          <a:xfrm>
            <a:off x="5153336" y="609600"/>
            <a:ext cx="3962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sz="2000">
                <a:latin typeface="Comic Sans MS" charset="0"/>
              </a:rPr>
              <a:t>This reduces to:</a:t>
            </a:r>
            <a:endParaRPr lang="en-US" sz="2000" baseline="30000">
              <a:latin typeface="Comic Sans MS" charset="0"/>
              <a:sym typeface="Symbol" charset="0"/>
            </a:endParaRPr>
          </a:p>
        </p:txBody>
      </p:sp>
      <p:sp>
        <p:nvSpPr>
          <p:cNvPr id="122934" name="Line 54"/>
          <p:cNvSpPr>
            <a:spLocks noChangeShapeType="1"/>
          </p:cNvSpPr>
          <p:nvPr/>
        </p:nvSpPr>
        <p:spPr bwMode="auto">
          <a:xfrm flipH="1">
            <a:off x="6489112" y="3581400"/>
            <a:ext cx="304800" cy="1524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2935" name="Text Box 55"/>
          <p:cNvSpPr txBox="1">
            <a:spLocks noChangeArrowheads="1"/>
          </p:cNvSpPr>
          <p:nvPr/>
        </p:nvSpPr>
        <p:spPr bwMode="auto">
          <a:xfrm>
            <a:off x="6109659" y="3138488"/>
            <a:ext cx="26772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r>
              <a:rPr lang="en-US" sz="2000" dirty="0" smtClean="0">
                <a:solidFill>
                  <a:schemeClr val="accent2"/>
                </a:solidFill>
                <a:latin typeface="Comic Sans MS" charset="0"/>
              </a:rPr>
              <a:t>6.5 </a:t>
            </a:r>
            <a:r>
              <a:rPr lang="en-US" sz="2000" dirty="0">
                <a:solidFill>
                  <a:schemeClr val="accent2"/>
                </a:solidFill>
                <a:latin typeface="Comic Sans MS" charset="0"/>
              </a:rPr>
              <a:t>K/km lapse rate</a:t>
            </a:r>
            <a:endParaRPr lang="en-US" sz="2000" baseline="30000" dirty="0">
              <a:solidFill>
                <a:schemeClr val="accent2"/>
              </a:solidFill>
              <a:latin typeface="Comic Sans MS" charset="0"/>
              <a:sym typeface="Symbol" charset="0"/>
            </a:endParaRPr>
          </a:p>
        </p:txBody>
      </p:sp>
    </p:spTree>
    <p:extLst>
      <p:ext uri="{BB962C8B-B14F-4D97-AF65-F5344CB8AC3E}">
        <p14:creationId xmlns:p14="http://schemas.microsoft.com/office/powerpoint/2010/main" val="29506845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4" name="Picture 2" descr="ev275_Clouds_effe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16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9316" name="Text Box 4"/>
          <p:cNvSpPr txBox="1">
            <a:spLocks noChangeArrowheads="1"/>
          </p:cNvSpPr>
          <p:nvPr/>
        </p:nvSpPr>
        <p:spPr bwMode="auto">
          <a:xfrm>
            <a:off x="152400" y="5751513"/>
            <a:ext cx="8839200" cy="1016000"/>
          </a:xfrm>
          <a:prstGeom prst="rect">
            <a:avLst/>
          </a:prstGeom>
          <a:solidFill>
            <a:srgbClr val="FFFF00"/>
          </a:solidFill>
          <a:ln w="9525">
            <a:solidFill>
              <a:srgbClr val="FFFF00"/>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zh-CN" sz="2000">
                <a:solidFill>
                  <a:srgbClr val="FF0000"/>
                </a:solidFill>
                <a:ea typeface="宋体" charset="0"/>
                <a:cs typeface="宋体" charset="0"/>
              </a:rPr>
              <a:t>Clouds have been classified as the highest priority in climate change by the U.S. climate change research initiative because they are one of the largest sources of uncertainty in predicting potential future climate change </a:t>
            </a:r>
            <a:endParaRPr lang="en-US" sz="2000">
              <a:solidFill>
                <a:srgbClr val="FF0000"/>
              </a:solidFill>
            </a:endParaRPr>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4CF405F-6D2E-4F42-B705-B7D8AEFE8F01}" type="slidenum">
              <a:rPr lang="en-US" sz="1400"/>
              <a:pPr eaLnBrk="1" hangingPunct="1"/>
              <a:t>17</a:t>
            </a:fld>
            <a:endParaRPr lang="en-US" sz="1400"/>
          </a:p>
        </p:txBody>
      </p:sp>
    </p:spTree>
    <p:extLst>
      <p:ext uri="{BB962C8B-B14F-4D97-AF65-F5344CB8AC3E}">
        <p14:creationId xmlns:p14="http://schemas.microsoft.com/office/powerpoint/2010/main" val="7035164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69314"/>
                                        </p:tgtEl>
                                        <p:attrNameLst>
                                          <p:attrName>style.visibility</p:attrName>
                                        </p:attrNameLst>
                                      </p:cBhvr>
                                      <p:to>
                                        <p:strVal val="visible"/>
                                      </p:to>
                                    </p:set>
                                    <p:anim calcmode="lin" valueType="num">
                                      <p:cBhvr>
                                        <p:cTn id="7" dur="500" fill="hold"/>
                                        <p:tgtEl>
                                          <p:spTgt spid="269314"/>
                                        </p:tgtEl>
                                        <p:attrNameLst>
                                          <p:attrName>ppt_w</p:attrName>
                                        </p:attrNameLst>
                                      </p:cBhvr>
                                      <p:tavLst>
                                        <p:tav tm="0">
                                          <p:val>
                                            <p:fltVal val="0"/>
                                          </p:val>
                                        </p:tav>
                                        <p:tav tm="100000">
                                          <p:val>
                                            <p:strVal val="#ppt_w"/>
                                          </p:val>
                                        </p:tav>
                                      </p:tavLst>
                                    </p:anim>
                                    <p:anim calcmode="lin" valueType="num">
                                      <p:cBhvr>
                                        <p:cTn id="8" dur="500" fill="hold"/>
                                        <p:tgtEl>
                                          <p:spTgt spid="26931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269316"/>
                                        </p:tgtEl>
                                        <p:attrNameLst>
                                          <p:attrName>style.visibility</p:attrName>
                                        </p:attrNameLst>
                                      </p:cBhvr>
                                      <p:to>
                                        <p:strVal val="visible"/>
                                      </p:to>
                                    </p:set>
                                    <p:anim to="" calcmode="lin" valueType="num">
                                      <p:cBhvr>
                                        <p:cTn id="13" dur="1" fill="hold"/>
                                        <p:tgtEl>
                                          <p:spTgt spid="2693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026"/>
          <p:cNvSpPr txBox="1">
            <a:spLocks noChangeArrowheads="1"/>
          </p:cNvSpPr>
          <p:nvPr/>
        </p:nvSpPr>
        <p:spPr bwMode="auto">
          <a:xfrm>
            <a:off x="138113" y="990600"/>
            <a:ext cx="8853487" cy="635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200" dirty="0">
                <a:solidFill>
                  <a:srgbClr val="0000FF"/>
                </a:solidFill>
                <a:latin typeface="Palatino" charset="0"/>
                <a:cs typeface="Times New Roman" charset="0"/>
              </a:rPr>
              <a:t>The effect of clouds on the Earth's radiation balance is measured as the difference between clear-sky and all-sky radiation results </a:t>
            </a:r>
          </a:p>
          <a:p>
            <a:pPr eaLnBrk="1" hangingPunct="1">
              <a:spcBef>
                <a:spcPct val="50000"/>
              </a:spcBef>
            </a:pPr>
            <a:endParaRPr lang="en-US" sz="2200" dirty="0">
              <a:solidFill>
                <a:srgbClr val="0000FF"/>
              </a:solidFill>
              <a:latin typeface="Palatino" charset="0"/>
              <a:cs typeface="Times New Roman" charset="0"/>
            </a:endParaRPr>
          </a:p>
          <a:p>
            <a:pPr algn="ctr" eaLnBrk="1" hangingPunct="1"/>
            <a:r>
              <a:rPr lang="en-US" sz="2200" dirty="0" smtClean="0">
                <a:latin typeface="Palatino" charset="0"/>
                <a:cs typeface="Times New Roman" charset="0"/>
              </a:rPr>
              <a:t>CRF</a:t>
            </a:r>
            <a:r>
              <a:rPr lang="en-US" sz="2200" baseline="-25000" dirty="0" smtClean="0">
                <a:latin typeface="Palatino" charset="0"/>
                <a:cs typeface="Times New Roman" charset="0"/>
              </a:rPr>
              <a:t>X</a:t>
            </a:r>
            <a:r>
              <a:rPr lang="en-US" sz="2200" dirty="0" smtClean="0">
                <a:latin typeface="Palatino" charset="0"/>
                <a:cs typeface="Times New Roman" charset="0"/>
              </a:rPr>
              <a:t> = F</a:t>
            </a:r>
            <a:r>
              <a:rPr lang="en-US" sz="2200" baseline="-25000" dirty="0">
                <a:latin typeface="Palatino" charset="0"/>
                <a:cs typeface="Times New Roman" charset="0"/>
              </a:rPr>
              <a:t>X</a:t>
            </a:r>
            <a:r>
              <a:rPr lang="en-US" sz="2200" dirty="0" smtClean="0">
                <a:latin typeface="Palatino" charset="0"/>
                <a:cs typeface="Times New Roman" charset="0"/>
              </a:rPr>
              <a:t>(</a:t>
            </a:r>
            <a:r>
              <a:rPr lang="en-US" sz="2200" dirty="0">
                <a:latin typeface="Palatino" charset="0"/>
                <a:cs typeface="Times New Roman" charset="0"/>
              </a:rPr>
              <a:t>all-sky) - </a:t>
            </a:r>
            <a:r>
              <a:rPr lang="en-US" sz="2200" dirty="0" smtClean="0">
                <a:latin typeface="Palatino" charset="0"/>
                <a:cs typeface="Times New Roman" charset="0"/>
              </a:rPr>
              <a:t>F</a:t>
            </a:r>
            <a:r>
              <a:rPr lang="en-US" sz="2200" baseline="-25000" dirty="0">
                <a:latin typeface="Palatino" charset="0"/>
                <a:cs typeface="Times New Roman" charset="0"/>
              </a:rPr>
              <a:t>X</a:t>
            </a:r>
            <a:r>
              <a:rPr lang="en-US" sz="2200" dirty="0" smtClean="0">
                <a:latin typeface="Palatino" charset="0"/>
                <a:cs typeface="Times New Roman" charset="0"/>
              </a:rPr>
              <a:t>(</a:t>
            </a:r>
            <a:r>
              <a:rPr lang="en-US" sz="2200" dirty="0">
                <a:latin typeface="Palatino" charset="0"/>
                <a:cs typeface="Times New Roman" charset="0"/>
              </a:rPr>
              <a:t>clear) </a:t>
            </a:r>
          </a:p>
          <a:p>
            <a:pPr algn="ctr" eaLnBrk="1" hangingPunct="1">
              <a:spcBef>
                <a:spcPct val="100000"/>
              </a:spcBef>
            </a:pPr>
            <a:r>
              <a:rPr lang="en-US" sz="2200" dirty="0" err="1" smtClean="0">
                <a:latin typeface="Palatino" charset="0"/>
                <a:cs typeface="Times New Roman" charset="0"/>
              </a:rPr>
              <a:t>F</a:t>
            </a:r>
            <a:r>
              <a:rPr lang="en-US" sz="2200" baseline="-25000" dirty="0" err="1" smtClean="0">
                <a:latin typeface="Palatino" charset="0"/>
                <a:cs typeface="Times New Roman" charset="0"/>
              </a:rPr>
              <a:t>X</a:t>
            </a:r>
            <a:r>
              <a:rPr lang="en-US" sz="2200" baseline="30000" dirty="0" err="1" smtClean="0">
                <a:latin typeface="Palatino" charset="0"/>
                <a:cs typeface="Times New Roman" charset="0"/>
              </a:rPr>
              <a:t>net</a:t>
            </a:r>
            <a:r>
              <a:rPr lang="en-US" sz="2200" dirty="0" smtClean="0">
                <a:latin typeface="Palatino" charset="0"/>
                <a:cs typeface="Times New Roman" charset="0"/>
              </a:rPr>
              <a:t> </a:t>
            </a:r>
            <a:r>
              <a:rPr lang="en-US" sz="2200" dirty="0">
                <a:latin typeface="Palatino" charset="0"/>
                <a:cs typeface="Times New Roman" charset="0"/>
              </a:rPr>
              <a:t>= </a:t>
            </a:r>
            <a:r>
              <a:rPr lang="en-US" sz="2200" dirty="0" err="1">
                <a:latin typeface="Palatino" charset="0"/>
                <a:cs typeface="Times New Roman" charset="0"/>
              </a:rPr>
              <a:t>F</a:t>
            </a:r>
            <a:r>
              <a:rPr lang="en-US" sz="2200" baseline="-25000" dirty="0" err="1">
                <a:latin typeface="Palatino" charset="0"/>
                <a:cs typeface="Times New Roman" charset="0"/>
              </a:rPr>
              <a:t>X</a:t>
            </a:r>
            <a:r>
              <a:rPr lang="en-US" sz="2200" baseline="30000" dirty="0" err="1" smtClean="0">
                <a:latin typeface="Palatino" charset="0"/>
                <a:cs typeface="Times New Roman" charset="0"/>
              </a:rPr>
              <a:t>down</a:t>
            </a:r>
            <a:r>
              <a:rPr lang="en-US" sz="2200" dirty="0" smtClean="0">
                <a:latin typeface="Palatino" charset="0"/>
                <a:cs typeface="Times New Roman" charset="0"/>
              </a:rPr>
              <a:t> – </a:t>
            </a:r>
            <a:r>
              <a:rPr lang="en-US" sz="2200" dirty="0" err="1" smtClean="0">
                <a:latin typeface="Palatino" charset="0"/>
                <a:cs typeface="Times New Roman" charset="0"/>
              </a:rPr>
              <a:t>F</a:t>
            </a:r>
            <a:r>
              <a:rPr lang="en-US" sz="2200" baseline="-25000" dirty="0" err="1" smtClean="0">
                <a:latin typeface="Palatino" charset="0"/>
                <a:cs typeface="Times New Roman" charset="0"/>
              </a:rPr>
              <a:t>x</a:t>
            </a:r>
            <a:r>
              <a:rPr lang="en-US" sz="2200" baseline="30000" dirty="0" err="1" smtClean="0">
                <a:latin typeface="Palatino" charset="0"/>
                <a:cs typeface="Times New Roman" charset="0"/>
              </a:rPr>
              <a:t>up</a:t>
            </a:r>
            <a:endParaRPr lang="en-US" sz="2200" baseline="30000" dirty="0" smtClean="0">
              <a:latin typeface="Palatino" charset="0"/>
              <a:cs typeface="Times New Roman" charset="0"/>
            </a:endParaRPr>
          </a:p>
          <a:p>
            <a:pPr eaLnBrk="1" hangingPunct="1">
              <a:spcBef>
                <a:spcPct val="100000"/>
              </a:spcBef>
            </a:pPr>
            <a:r>
              <a:rPr lang="en-US" sz="2200" dirty="0">
                <a:latin typeface="Palatino" charset="0"/>
              </a:rPr>
              <a:t>where X= SW or </a:t>
            </a:r>
            <a:r>
              <a:rPr lang="en-US" sz="2200" dirty="0" smtClean="0">
                <a:latin typeface="Palatino" charset="0"/>
              </a:rPr>
              <a:t>LW</a:t>
            </a:r>
            <a:endParaRPr lang="en-US" sz="2200" baseline="30000" dirty="0" smtClean="0">
              <a:latin typeface="Palatino" charset="0"/>
              <a:cs typeface="Times New Roman" charset="0"/>
            </a:endParaRPr>
          </a:p>
          <a:p>
            <a:pPr algn="ctr" eaLnBrk="1" hangingPunct="1">
              <a:spcBef>
                <a:spcPct val="100000"/>
              </a:spcBef>
            </a:pPr>
            <a:r>
              <a:rPr lang="en-US" sz="2200" dirty="0" smtClean="0">
                <a:latin typeface="Palatino" charset="0"/>
                <a:cs typeface="Times New Roman" charset="0"/>
              </a:rPr>
              <a:t>Total or Net CRF = CRF</a:t>
            </a:r>
            <a:r>
              <a:rPr lang="en-US" sz="2200" baseline="-25000" dirty="0" smtClean="0">
                <a:latin typeface="Palatino" charset="0"/>
                <a:cs typeface="Times New Roman" charset="0"/>
              </a:rPr>
              <a:t>LW</a:t>
            </a:r>
            <a:r>
              <a:rPr lang="en-US" sz="2200" dirty="0" smtClean="0">
                <a:latin typeface="Palatino" charset="0"/>
                <a:cs typeface="Times New Roman" charset="0"/>
              </a:rPr>
              <a:t> + CRF</a:t>
            </a:r>
            <a:r>
              <a:rPr lang="en-US" sz="2200" baseline="-25000" dirty="0" smtClean="0">
                <a:latin typeface="Palatino" charset="0"/>
                <a:cs typeface="Times New Roman" charset="0"/>
              </a:rPr>
              <a:t>SW</a:t>
            </a:r>
          </a:p>
          <a:p>
            <a:pPr algn="ctr" eaLnBrk="1" hangingPunct="1">
              <a:spcBef>
                <a:spcPct val="100000"/>
              </a:spcBef>
            </a:pPr>
            <a:endParaRPr lang="en-US" sz="2200" dirty="0">
              <a:latin typeface="Palatino" charset="0"/>
              <a:cs typeface="Times New Roman" charset="0"/>
            </a:endParaRPr>
          </a:p>
          <a:p>
            <a:pPr eaLnBrk="1" hangingPunct="1">
              <a:spcBef>
                <a:spcPct val="50000"/>
              </a:spcBef>
            </a:pPr>
            <a:r>
              <a:rPr lang="en-US" sz="2200" dirty="0" smtClean="0">
                <a:solidFill>
                  <a:srgbClr val="0000FF"/>
                </a:solidFill>
                <a:latin typeface="Palatino" charset="0"/>
              </a:rPr>
              <a:t>Negative CRF =</a:t>
            </a:r>
            <a:r>
              <a:rPr lang="en-US" sz="2200" dirty="0">
                <a:solidFill>
                  <a:srgbClr val="0000FF"/>
                </a:solidFill>
                <a:latin typeface="Palatino" charset="0"/>
              </a:rPr>
              <a:t>&gt; Clouds have a cooling effect on Climate</a:t>
            </a:r>
          </a:p>
          <a:p>
            <a:pPr eaLnBrk="1" hangingPunct="1">
              <a:spcBef>
                <a:spcPct val="50000"/>
              </a:spcBef>
            </a:pPr>
            <a:r>
              <a:rPr lang="en-US" sz="2200" dirty="0">
                <a:solidFill>
                  <a:srgbClr val="0000FF"/>
                </a:solidFill>
                <a:latin typeface="Palatino" charset="0"/>
              </a:rPr>
              <a:t>Positive   </a:t>
            </a:r>
            <a:r>
              <a:rPr lang="en-US" sz="2200" dirty="0" smtClean="0">
                <a:solidFill>
                  <a:srgbClr val="0000FF"/>
                </a:solidFill>
                <a:latin typeface="Palatino" charset="0"/>
              </a:rPr>
              <a:t>CRF =</a:t>
            </a:r>
            <a:r>
              <a:rPr lang="en-US" sz="2200" dirty="0">
                <a:solidFill>
                  <a:srgbClr val="0000FF"/>
                </a:solidFill>
                <a:latin typeface="Palatino" charset="0"/>
              </a:rPr>
              <a:t>&gt; Clouds have a warming effect on Climate</a:t>
            </a:r>
          </a:p>
          <a:p>
            <a:pPr eaLnBrk="1" hangingPunct="1">
              <a:spcBef>
                <a:spcPct val="50000"/>
              </a:spcBef>
            </a:pPr>
            <a:endParaRPr lang="en-US" sz="2200" dirty="0">
              <a:solidFill>
                <a:srgbClr val="0000FF"/>
              </a:solidFill>
              <a:latin typeface="Palatino" charset="0"/>
            </a:endParaRPr>
          </a:p>
          <a:p>
            <a:pPr eaLnBrk="1" hangingPunct="1"/>
            <a:endParaRPr lang="en-US" sz="2200" dirty="0">
              <a:solidFill>
                <a:srgbClr val="0000FF"/>
              </a:solidFill>
              <a:latin typeface="Palatino" charset="0"/>
            </a:endParaRPr>
          </a:p>
        </p:txBody>
      </p:sp>
      <p:sp>
        <p:nvSpPr>
          <p:cNvPr id="19459" name="Text Box 1027"/>
          <p:cNvSpPr txBox="1">
            <a:spLocks noChangeArrowheads="1"/>
          </p:cNvSpPr>
          <p:nvPr/>
        </p:nvSpPr>
        <p:spPr bwMode="auto">
          <a:xfrm>
            <a:off x="533400" y="361950"/>
            <a:ext cx="8153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2600" b="1" u="sng">
                <a:solidFill>
                  <a:srgbClr val="FF0000"/>
                </a:solidFill>
                <a:latin typeface="Palatino" charset="0"/>
              </a:rPr>
              <a:t>Cloud Radiative Forcing</a:t>
            </a:r>
          </a:p>
        </p:txBody>
      </p:sp>
    </p:spTree>
    <p:extLst>
      <p:ext uri="{BB962C8B-B14F-4D97-AF65-F5344CB8AC3E}">
        <p14:creationId xmlns:p14="http://schemas.microsoft.com/office/powerpoint/2010/main" val="39874949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C23B6AF-74FE-9D4A-9E7F-670AE5C9E13F}" type="datetime1">
              <a:rPr lang="en-US" sz="1400"/>
              <a:pPr eaLnBrk="1" hangingPunct="1"/>
              <a:t>3/27/15</a:t>
            </a:fld>
            <a:endParaRPr lang="en-US" sz="1400"/>
          </a:p>
        </p:txBody>
      </p:sp>
      <p:sp>
        <p:nvSpPr>
          <p:cNvPr id="204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451A563-8D1E-C64C-B6C0-619260AE4D68}" type="slidenum">
              <a:rPr lang="en-US" sz="1400"/>
              <a:pPr eaLnBrk="1" hangingPunct="1"/>
              <a:t>19</a:t>
            </a:fld>
            <a:endParaRPr lang="en-US" sz="1400"/>
          </a:p>
        </p:txBody>
      </p:sp>
      <p:sp>
        <p:nvSpPr>
          <p:cNvPr id="20484" name="Rectangle 2"/>
          <p:cNvSpPr>
            <a:spLocks noGrp="1" noChangeArrowheads="1"/>
          </p:cNvSpPr>
          <p:nvPr>
            <p:ph type="title"/>
          </p:nvPr>
        </p:nvSpPr>
        <p:spPr>
          <a:xfrm>
            <a:off x="725488" y="0"/>
            <a:ext cx="7772400" cy="873125"/>
          </a:xfrm>
        </p:spPr>
        <p:txBody>
          <a:bodyPr>
            <a:normAutofit fontScale="90000"/>
          </a:bodyPr>
          <a:lstStyle/>
          <a:p>
            <a:pPr eaLnBrk="1" hangingPunct="1"/>
            <a:r>
              <a:rPr lang="en-US" sz="4000" b="1" smtClean="0">
                <a:solidFill>
                  <a:srgbClr val="FF0000"/>
                </a:solidFill>
                <a:latin typeface="Times New Roman" charset="0"/>
              </a:rPr>
              <a:t>TOA Cloud </a:t>
            </a:r>
            <a:r>
              <a:rPr lang="en-US" sz="4000" b="1" dirty="0" err="1">
                <a:solidFill>
                  <a:srgbClr val="FF0000"/>
                </a:solidFill>
                <a:latin typeface="Times New Roman" charset="0"/>
              </a:rPr>
              <a:t>Radiative</a:t>
            </a:r>
            <a:r>
              <a:rPr lang="en-US" sz="4000" b="1" dirty="0">
                <a:solidFill>
                  <a:srgbClr val="FF0000"/>
                </a:solidFill>
                <a:latin typeface="Times New Roman" charset="0"/>
              </a:rPr>
              <a:t> Forcing (CRF)</a:t>
            </a:r>
          </a:p>
        </p:txBody>
      </p:sp>
      <p:sp>
        <p:nvSpPr>
          <p:cNvPr id="20485" name="Rectangle 3"/>
          <p:cNvSpPr>
            <a:spLocks noGrp="1" noChangeArrowheads="1"/>
          </p:cNvSpPr>
          <p:nvPr>
            <p:ph type="body" idx="1"/>
          </p:nvPr>
        </p:nvSpPr>
        <p:spPr>
          <a:xfrm>
            <a:off x="0" y="792163"/>
            <a:ext cx="9144000" cy="6065837"/>
          </a:xfrm>
        </p:spPr>
        <p:txBody>
          <a:bodyPr/>
          <a:lstStyle/>
          <a:p>
            <a:pPr eaLnBrk="1" hangingPunct="1">
              <a:lnSpc>
                <a:spcPct val="80000"/>
              </a:lnSpc>
              <a:buFont typeface="Wingdings" charset="0"/>
              <a:buNone/>
            </a:pPr>
            <a:r>
              <a:rPr lang="en-US" sz="2400" b="1" dirty="0">
                <a:latin typeface="Times New Roman" charset="0"/>
                <a:sym typeface="Wingdings" charset="0"/>
              </a:rPr>
              <a:t> </a:t>
            </a:r>
            <a:endParaRPr lang="en-US" altLang="zh-CN" sz="2400" b="1" dirty="0">
              <a:latin typeface="Times New Roman" charset="0"/>
              <a:ea typeface="宋体" charset="0"/>
              <a:cs typeface="宋体" charset="0"/>
            </a:endParaRPr>
          </a:p>
          <a:p>
            <a:pPr eaLnBrk="1" hangingPunct="1">
              <a:lnSpc>
                <a:spcPct val="80000"/>
              </a:lnSpc>
              <a:buFont typeface="Wingdings" charset="0"/>
              <a:buNone/>
            </a:pPr>
            <a:r>
              <a:rPr lang="en-US" altLang="zh-CN" b="1" dirty="0">
                <a:solidFill>
                  <a:schemeClr val="accent2"/>
                </a:solidFill>
                <a:latin typeface="Times New Roman" charset="0"/>
                <a:ea typeface="宋体" charset="0"/>
                <a:cs typeface="宋体" charset="0"/>
                <a:sym typeface="Wingdings" charset="0"/>
              </a:rPr>
              <a:t></a:t>
            </a:r>
            <a:r>
              <a:rPr lang="en-US" altLang="zh-CN" b="1" dirty="0">
                <a:solidFill>
                  <a:schemeClr val="accent2"/>
                </a:solidFill>
                <a:latin typeface="Times New Roman" charset="0"/>
                <a:ea typeface="宋体" charset="0"/>
                <a:cs typeface="宋体" charset="0"/>
              </a:rPr>
              <a:t>Since cloud-base temperature is typically greater than the clear-sky effective atmospheric radiating temperature, </a:t>
            </a:r>
            <a:r>
              <a:rPr lang="en-US" altLang="zh-CN" b="1" i="1" dirty="0">
                <a:solidFill>
                  <a:schemeClr val="accent2"/>
                </a:solidFill>
                <a:latin typeface="Times New Roman" charset="0"/>
                <a:ea typeface="宋体" charset="0"/>
                <a:cs typeface="宋体" charset="0"/>
              </a:rPr>
              <a:t>CRF</a:t>
            </a:r>
            <a:r>
              <a:rPr lang="en-US" altLang="zh-CN" b="1" i="1" baseline="-25000" dirty="0">
                <a:solidFill>
                  <a:schemeClr val="accent2"/>
                </a:solidFill>
                <a:latin typeface="Times New Roman" charset="0"/>
                <a:ea typeface="宋体" charset="0"/>
                <a:cs typeface="宋体" charset="0"/>
              </a:rPr>
              <a:t>LW</a:t>
            </a:r>
            <a:r>
              <a:rPr lang="en-US" altLang="zh-CN" b="1" dirty="0">
                <a:solidFill>
                  <a:schemeClr val="accent2"/>
                </a:solidFill>
                <a:latin typeface="Times New Roman" charset="0"/>
                <a:ea typeface="宋体" charset="0"/>
                <a:cs typeface="宋体" charset="0"/>
              </a:rPr>
              <a:t> is generally positive. </a:t>
            </a:r>
          </a:p>
          <a:p>
            <a:pPr eaLnBrk="1" hangingPunct="1">
              <a:lnSpc>
                <a:spcPct val="80000"/>
              </a:lnSpc>
              <a:buFont typeface="Wingdings" charset="0"/>
              <a:buNone/>
            </a:pPr>
            <a:r>
              <a:rPr lang="en-US" altLang="zh-CN" b="1" dirty="0">
                <a:solidFill>
                  <a:schemeClr val="accent2"/>
                </a:solidFill>
                <a:latin typeface="Times New Roman" charset="0"/>
                <a:ea typeface="宋体" charset="0"/>
                <a:cs typeface="宋体" charset="0"/>
              </a:rPr>
              <a:t>   The </a:t>
            </a:r>
            <a:r>
              <a:rPr lang="en-US" altLang="zh-CN" b="1" dirty="0" err="1">
                <a:solidFill>
                  <a:schemeClr val="accent2"/>
                </a:solidFill>
                <a:latin typeface="Times New Roman" charset="0"/>
                <a:ea typeface="宋体" charset="0"/>
                <a:cs typeface="宋体" charset="0"/>
              </a:rPr>
              <a:t>magnititude</a:t>
            </a:r>
            <a:r>
              <a:rPr lang="en-US" altLang="zh-CN" b="1" dirty="0">
                <a:solidFill>
                  <a:schemeClr val="accent2"/>
                </a:solidFill>
                <a:latin typeface="Times New Roman" charset="0"/>
                <a:ea typeface="宋体" charset="0"/>
                <a:cs typeface="宋体" charset="0"/>
              </a:rPr>
              <a:t> of </a:t>
            </a:r>
            <a:r>
              <a:rPr lang="en-US" altLang="zh-CN" b="1" i="1" dirty="0">
                <a:solidFill>
                  <a:schemeClr val="accent2"/>
                </a:solidFill>
                <a:latin typeface="Times New Roman" charset="0"/>
                <a:ea typeface="宋体" charset="0"/>
                <a:cs typeface="宋体" charset="0"/>
              </a:rPr>
              <a:t>CRF</a:t>
            </a:r>
            <a:r>
              <a:rPr lang="en-US" altLang="zh-CN" b="1" i="1" baseline="-25000" dirty="0">
                <a:solidFill>
                  <a:schemeClr val="accent2"/>
                </a:solidFill>
                <a:latin typeface="Times New Roman" charset="0"/>
                <a:ea typeface="宋体" charset="0"/>
                <a:cs typeface="宋体" charset="0"/>
              </a:rPr>
              <a:t>LW</a:t>
            </a:r>
            <a:r>
              <a:rPr lang="en-US" altLang="zh-CN" b="1" dirty="0">
                <a:solidFill>
                  <a:schemeClr val="accent2"/>
                </a:solidFill>
                <a:latin typeface="Times New Roman" charset="0"/>
                <a:ea typeface="宋体" charset="0"/>
                <a:cs typeface="宋体" charset="0"/>
              </a:rPr>
              <a:t> is strongly dependent on cloud-base height (i.e., cloud-base temperature) and emissivity. </a:t>
            </a:r>
          </a:p>
          <a:p>
            <a:pPr eaLnBrk="1" hangingPunct="1">
              <a:lnSpc>
                <a:spcPct val="80000"/>
              </a:lnSpc>
              <a:buFont typeface="Wingdings" charset="0"/>
              <a:buNone/>
            </a:pPr>
            <a:endParaRPr lang="en-US" altLang="zh-CN" b="1" dirty="0">
              <a:solidFill>
                <a:schemeClr val="accent2"/>
              </a:solidFill>
              <a:latin typeface="Times New Roman" charset="0"/>
              <a:ea typeface="宋体" charset="0"/>
              <a:cs typeface="宋体" charset="0"/>
            </a:endParaRPr>
          </a:p>
          <a:p>
            <a:pPr eaLnBrk="1" hangingPunct="1">
              <a:lnSpc>
                <a:spcPct val="80000"/>
              </a:lnSpc>
              <a:buFont typeface="Wingdings" charset="0"/>
              <a:buNone/>
            </a:pPr>
            <a:r>
              <a:rPr lang="en-US" altLang="zh-CN" b="1" dirty="0">
                <a:solidFill>
                  <a:schemeClr val="accent2"/>
                </a:solidFill>
                <a:latin typeface="Times New Roman" charset="0"/>
                <a:ea typeface="宋体" charset="0"/>
                <a:cs typeface="宋体" charset="0"/>
                <a:sym typeface="Wingdings" charset="0"/>
              </a:rPr>
              <a:t></a:t>
            </a:r>
            <a:r>
              <a:rPr lang="en-US" altLang="zh-CN" b="1" dirty="0">
                <a:solidFill>
                  <a:schemeClr val="accent2"/>
                </a:solidFill>
                <a:latin typeface="Times New Roman" charset="0"/>
                <a:ea typeface="宋体" charset="0"/>
                <a:cs typeface="宋体" charset="0"/>
              </a:rPr>
              <a:t>Conversely, clouds reflect more insolation than clear sky, therefore, </a:t>
            </a:r>
            <a:r>
              <a:rPr lang="en-US" altLang="zh-CN" b="1" i="1" dirty="0">
                <a:solidFill>
                  <a:schemeClr val="accent2"/>
                </a:solidFill>
                <a:latin typeface="Times New Roman" charset="0"/>
                <a:ea typeface="宋体" charset="0"/>
                <a:cs typeface="宋体" charset="0"/>
              </a:rPr>
              <a:t>CRF</a:t>
            </a:r>
            <a:r>
              <a:rPr lang="en-US" altLang="zh-CN" b="1" i="1" baseline="-25000" dirty="0">
                <a:solidFill>
                  <a:schemeClr val="accent2"/>
                </a:solidFill>
                <a:latin typeface="Times New Roman" charset="0"/>
                <a:ea typeface="宋体" charset="0"/>
                <a:cs typeface="宋体" charset="0"/>
              </a:rPr>
              <a:t>SW</a:t>
            </a:r>
            <a:r>
              <a:rPr lang="en-US" altLang="zh-CN" b="1" dirty="0">
                <a:solidFill>
                  <a:schemeClr val="accent2"/>
                </a:solidFill>
                <a:latin typeface="Times New Roman" charset="0"/>
                <a:ea typeface="宋体" charset="0"/>
                <a:cs typeface="宋体" charset="0"/>
              </a:rPr>
              <a:t> is always negative over long time averages or large spatial domains. The </a:t>
            </a:r>
            <a:r>
              <a:rPr lang="en-US" altLang="zh-CN" b="1" dirty="0" err="1">
                <a:solidFill>
                  <a:schemeClr val="accent2"/>
                </a:solidFill>
                <a:latin typeface="Times New Roman" charset="0"/>
                <a:ea typeface="宋体" charset="0"/>
                <a:cs typeface="宋体" charset="0"/>
              </a:rPr>
              <a:t>magnititude</a:t>
            </a:r>
            <a:r>
              <a:rPr lang="en-US" altLang="zh-CN" b="1" dirty="0">
                <a:solidFill>
                  <a:schemeClr val="accent2"/>
                </a:solidFill>
                <a:latin typeface="Times New Roman" charset="0"/>
                <a:ea typeface="宋体" charset="0"/>
                <a:cs typeface="宋体" charset="0"/>
              </a:rPr>
              <a:t> of </a:t>
            </a:r>
            <a:r>
              <a:rPr lang="en-US" altLang="zh-CN" b="1" i="1" dirty="0">
                <a:solidFill>
                  <a:schemeClr val="accent2"/>
                </a:solidFill>
                <a:latin typeface="Times New Roman" charset="0"/>
                <a:ea typeface="宋体" charset="0"/>
                <a:cs typeface="宋体" charset="0"/>
              </a:rPr>
              <a:t>CRF</a:t>
            </a:r>
            <a:r>
              <a:rPr lang="en-US" altLang="zh-CN" b="1" i="1" baseline="-25000" dirty="0">
                <a:solidFill>
                  <a:schemeClr val="accent2"/>
                </a:solidFill>
                <a:latin typeface="Times New Roman" charset="0"/>
                <a:ea typeface="宋体" charset="0"/>
                <a:cs typeface="宋体" charset="0"/>
              </a:rPr>
              <a:t>SW</a:t>
            </a:r>
            <a:r>
              <a:rPr lang="en-US" altLang="zh-CN" b="1" dirty="0">
                <a:solidFill>
                  <a:schemeClr val="accent2"/>
                </a:solidFill>
                <a:latin typeface="Times New Roman" charset="0"/>
                <a:ea typeface="宋体" charset="0"/>
                <a:cs typeface="宋体" charset="0"/>
              </a:rPr>
              <a:t> cooling strongly depends on the cloud optical properties and fraction, and varies with season.</a:t>
            </a:r>
            <a:r>
              <a:rPr lang="en-US" altLang="zh-CN" dirty="0">
                <a:solidFill>
                  <a:schemeClr val="accent2"/>
                </a:solidFill>
                <a:latin typeface="Times New Roman" charset="0"/>
                <a:ea typeface="宋体" charset="0"/>
                <a:cs typeface="宋体" charset="0"/>
              </a:rPr>
              <a:t> </a:t>
            </a:r>
            <a:endParaRPr lang="en-US" dirty="0">
              <a:solidFill>
                <a:schemeClr val="accent2"/>
              </a:solidFill>
              <a:latin typeface="Times New Roman" charset="0"/>
            </a:endParaRPr>
          </a:p>
        </p:txBody>
      </p:sp>
    </p:spTree>
    <p:extLst>
      <p:ext uri="{BB962C8B-B14F-4D97-AF65-F5344CB8AC3E}">
        <p14:creationId xmlns:p14="http://schemas.microsoft.com/office/powerpoint/2010/main" val="19557833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3-12 at 8.09.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5652"/>
            <a:ext cx="9144000" cy="5168348"/>
          </a:xfrm>
          <a:prstGeom prst="rect">
            <a:avLst/>
          </a:prstGeom>
        </p:spPr>
      </p:pic>
    </p:spTree>
    <p:extLst>
      <p:ext uri="{BB962C8B-B14F-4D97-AF65-F5344CB8AC3E}">
        <p14:creationId xmlns:p14="http://schemas.microsoft.com/office/powerpoint/2010/main" val="11761995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1026"/>
          <p:cNvSpPr>
            <a:spLocks noChangeArrowheads="1"/>
          </p:cNvSpPr>
          <p:nvPr/>
        </p:nvSpPr>
        <p:spPr bwMode="auto">
          <a:xfrm>
            <a:off x="1087438" y="2316163"/>
            <a:ext cx="1858962" cy="1770062"/>
          </a:xfrm>
          <a:prstGeom prst="ellipse">
            <a:avLst/>
          </a:prstGeom>
          <a:solidFill>
            <a:srgbClr val="0000FF"/>
          </a:solidFill>
          <a:ln w="9525">
            <a:solidFill>
              <a:srgbClr val="0000FF"/>
            </a:solidFill>
            <a:round/>
            <a:headEnd/>
            <a:tailEnd/>
          </a:ln>
        </p:spPr>
        <p:txBody>
          <a:bodyPr wrap="none" anchor="ctr">
            <a:spAutoFit/>
          </a:bodyPr>
          <a:lstStyle/>
          <a:p>
            <a:endParaRPr lang="en-US"/>
          </a:p>
        </p:txBody>
      </p:sp>
      <p:sp>
        <p:nvSpPr>
          <p:cNvPr id="21507" name="Text Box 1027"/>
          <p:cNvSpPr txBox="1">
            <a:spLocks noChangeArrowheads="1"/>
          </p:cNvSpPr>
          <p:nvPr/>
        </p:nvSpPr>
        <p:spPr bwMode="auto">
          <a:xfrm>
            <a:off x="676275" y="4624388"/>
            <a:ext cx="2706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latin typeface="Palatino" charset="0"/>
              </a:rPr>
              <a:t>Earth (No Clouds)</a:t>
            </a:r>
          </a:p>
        </p:txBody>
      </p:sp>
      <p:sp>
        <p:nvSpPr>
          <p:cNvPr id="21508" name="Oval 1028"/>
          <p:cNvSpPr>
            <a:spLocks noChangeArrowheads="1"/>
          </p:cNvSpPr>
          <p:nvPr/>
        </p:nvSpPr>
        <p:spPr bwMode="auto">
          <a:xfrm>
            <a:off x="5549900" y="2179638"/>
            <a:ext cx="2295525" cy="2309812"/>
          </a:xfrm>
          <a:prstGeom prst="ellipse">
            <a:avLst/>
          </a:prstGeom>
          <a:solidFill>
            <a:schemeClr val="bg1"/>
          </a:solidFill>
          <a:ln w="9525">
            <a:solidFill>
              <a:srgbClr val="0000FF"/>
            </a:solidFill>
            <a:round/>
            <a:headEnd/>
            <a:tailEnd/>
          </a:ln>
        </p:spPr>
        <p:txBody>
          <a:bodyPr anchor="ctr">
            <a:spAutoFit/>
          </a:bodyPr>
          <a:lstStyle/>
          <a:p>
            <a:endParaRPr lang="en-US"/>
          </a:p>
        </p:txBody>
      </p:sp>
      <p:sp>
        <p:nvSpPr>
          <p:cNvPr id="21509" name="Text Box 1029"/>
          <p:cNvSpPr txBox="1">
            <a:spLocks noChangeArrowheads="1"/>
          </p:cNvSpPr>
          <p:nvPr/>
        </p:nvSpPr>
        <p:spPr bwMode="auto">
          <a:xfrm>
            <a:off x="5311775" y="4591050"/>
            <a:ext cx="2976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latin typeface="Palatino" charset="0"/>
              </a:rPr>
              <a:t>Earth (With Clouds)</a:t>
            </a:r>
          </a:p>
        </p:txBody>
      </p:sp>
      <p:sp>
        <p:nvSpPr>
          <p:cNvPr id="21510" name="Line 1030"/>
          <p:cNvSpPr>
            <a:spLocks noChangeShapeType="1"/>
          </p:cNvSpPr>
          <p:nvPr/>
        </p:nvSpPr>
        <p:spPr bwMode="auto">
          <a:xfrm>
            <a:off x="479425" y="1316038"/>
            <a:ext cx="1031875" cy="11176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1511" name="Line 1031"/>
          <p:cNvSpPr>
            <a:spLocks noChangeShapeType="1"/>
          </p:cNvSpPr>
          <p:nvPr/>
        </p:nvSpPr>
        <p:spPr bwMode="auto">
          <a:xfrm flipV="1">
            <a:off x="2176463" y="1255713"/>
            <a:ext cx="696912" cy="106045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1512" name="Text Box 1032"/>
          <p:cNvSpPr txBox="1">
            <a:spLocks noChangeArrowheads="1"/>
          </p:cNvSpPr>
          <p:nvPr/>
        </p:nvSpPr>
        <p:spPr bwMode="auto">
          <a:xfrm>
            <a:off x="2706688" y="841375"/>
            <a:ext cx="14029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smtClean="0">
                <a:solidFill>
                  <a:srgbClr val="0000FF"/>
                </a:solidFill>
                <a:latin typeface="Palatino" charset="0"/>
              </a:rPr>
              <a:t>56 </a:t>
            </a:r>
            <a:r>
              <a:rPr lang="en-US" b="1" dirty="0">
                <a:solidFill>
                  <a:srgbClr val="0000FF"/>
                </a:solidFill>
                <a:latin typeface="Palatino" charset="0"/>
              </a:rPr>
              <a:t>W m</a:t>
            </a:r>
            <a:r>
              <a:rPr lang="en-US" b="1" baseline="30000" dirty="0">
                <a:solidFill>
                  <a:srgbClr val="0000FF"/>
                </a:solidFill>
                <a:latin typeface="Palatino" charset="0"/>
              </a:rPr>
              <a:t>-2</a:t>
            </a:r>
          </a:p>
        </p:txBody>
      </p:sp>
      <p:sp>
        <p:nvSpPr>
          <p:cNvPr id="21513" name="Text Box 1033"/>
          <p:cNvSpPr txBox="1">
            <a:spLocks noChangeArrowheads="1"/>
          </p:cNvSpPr>
          <p:nvPr/>
        </p:nvSpPr>
        <p:spPr bwMode="auto">
          <a:xfrm>
            <a:off x="47625" y="915988"/>
            <a:ext cx="15568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smtClean="0">
                <a:latin typeface="Palatino" charset="0"/>
              </a:rPr>
              <a:t>341 </a:t>
            </a:r>
            <a:r>
              <a:rPr lang="en-US" b="1" dirty="0">
                <a:latin typeface="Palatino" charset="0"/>
              </a:rPr>
              <a:t>W m</a:t>
            </a:r>
            <a:r>
              <a:rPr lang="en-US" b="1" baseline="30000" dirty="0">
                <a:latin typeface="Palatino" charset="0"/>
              </a:rPr>
              <a:t>-2</a:t>
            </a:r>
          </a:p>
        </p:txBody>
      </p:sp>
      <p:sp>
        <p:nvSpPr>
          <p:cNvPr id="21514" name="Oval 1034"/>
          <p:cNvSpPr>
            <a:spLocks noChangeArrowheads="1"/>
          </p:cNvSpPr>
          <p:nvPr/>
        </p:nvSpPr>
        <p:spPr bwMode="auto">
          <a:xfrm>
            <a:off x="5789613" y="2439988"/>
            <a:ext cx="1858962" cy="1770062"/>
          </a:xfrm>
          <a:prstGeom prst="ellipse">
            <a:avLst/>
          </a:prstGeom>
          <a:solidFill>
            <a:srgbClr val="0000FF"/>
          </a:solidFill>
          <a:ln w="9525">
            <a:solidFill>
              <a:srgbClr val="0000FF"/>
            </a:solidFill>
            <a:round/>
            <a:headEnd/>
            <a:tailEnd/>
          </a:ln>
        </p:spPr>
        <p:txBody>
          <a:bodyPr wrap="none" anchor="ctr">
            <a:spAutoFit/>
          </a:bodyPr>
          <a:lstStyle/>
          <a:p>
            <a:endParaRPr lang="en-US"/>
          </a:p>
        </p:txBody>
      </p:sp>
      <p:sp>
        <p:nvSpPr>
          <p:cNvPr id="21515" name="Line 1035"/>
          <p:cNvSpPr>
            <a:spLocks noChangeShapeType="1"/>
          </p:cNvSpPr>
          <p:nvPr/>
        </p:nvSpPr>
        <p:spPr bwMode="auto">
          <a:xfrm>
            <a:off x="5238750" y="1482725"/>
            <a:ext cx="1031875" cy="11176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1516" name="Line 1036"/>
          <p:cNvSpPr>
            <a:spLocks noChangeShapeType="1"/>
          </p:cNvSpPr>
          <p:nvPr/>
        </p:nvSpPr>
        <p:spPr bwMode="auto">
          <a:xfrm flipV="1">
            <a:off x="6878638" y="1423988"/>
            <a:ext cx="666750" cy="1016000"/>
          </a:xfrm>
          <a:prstGeom prst="line">
            <a:avLst/>
          </a:prstGeom>
          <a:noFill/>
          <a:ln w="9525">
            <a:solidFill>
              <a:schemeClr val="tx1"/>
            </a:solidFill>
            <a:round/>
            <a:headEnd/>
            <a:tailEnd type="stealth" w="lg" len="lg"/>
          </a:ln>
          <a:extLst>
            <a:ext uri="{909E8E84-426E-40dd-AFC4-6F175D3DCCD1}">
              <a14:hiddenFill xmlns:a14="http://schemas.microsoft.com/office/drawing/2010/main">
                <a:noFill/>
              </a14:hiddenFill>
            </a:ext>
          </a:extLst>
        </p:spPr>
        <p:txBody>
          <a:bodyPr>
            <a:spAutoFit/>
          </a:bodyPr>
          <a:lstStyle/>
          <a:p>
            <a:endParaRPr lang="en-US"/>
          </a:p>
        </p:txBody>
      </p:sp>
      <p:sp>
        <p:nvSpPr>
          <p:cNvPr id="21517" name="Text Box 1037"/>
          <p:cNvSpPr txBox="1">
            <a:spLocks noChangeArrowheads="1"/>
          </p:cNvSpPr>
          <p:nvPr/>
        </p:nvSpPr>
        <p:spPr bwMode="auto">
          <a:xfrm>
            <a:off x="6894513" y="1023938"/>
            <a:ext cx="15568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smtClean="0">
                <a:solidFill>
                  <a:srgbClr val="0000FF"/>
                </a:solidFill>
                <a:latin typeface="Palatino" charset="0"/>
              </a:rPr>
              <a:t>102 </a:t>
            </a:r>
            <a:r>
              <a:rPr lang="en-US" b="1" dirty="0">
                <a:solidFill>
                  <a:srgbClr val="0000FF"/>
                </a:solidFill>
                <a:latin typeface="Palatino" charset="0"/>
              </a:rPr>
              <a:t>W m</a:t>
            </a:r>
            <a:r>
              <a:rPr lang="en-US" b="1" baseline="30000" dirty="0">
                <a:solidFill>
                  <a:srgbClr val="0000FF"/>
                </a:solidFill>
                <a:latin typeface="Palatino" charset="0"/>
              </a:rPr>
              <a:t>-2</a:t>
            </a:r>
          </a:p>
        </p:txBody>
      </p:sp>
      <p:sp>
        <p:nvSpPr>
          <p:cNvPr id="21518" name="Text Box 1038"/>
          <p:cNvSpPr txBox="1">
            <a:spLocks noChangeArrowheads="1"/>
          </p:cNvSpPr>
          <p:nvPr/>
        </p:nvSpPr>
        <p:spPr bwMode="auto">
          <a:xfrm>
            <a:off x="4549775" y="1111250"/>
            <a:ext cx="15568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smtClean="0">
                <a:latin typeface="Palatino" charset="0"/>
              </a:rPr>
              <a:t>341 </a:t>
            </a:r>
            <a:r>
              <a:rPr lang="en-US" b="1" dirty="0">
                <a:latin typeface="Palatino" charset="0"/>
              </a:rPr>
              <a:t>W m</a:t>
            </a:r>
            <a:r>
              <a:rPr lang="en-US" b="1" baseline="30000" dirty="0">
                <a:latin typeface="Palatino" charset="0"/>
              </a:rPr>
              <a:t>-2</a:t>
            </a:r>
          </a:p>
        </p:txBody>
      </p:sp>
      <p:sp>
        <p:nvSpPr>
          <p:cNvPr id="21519" name="Text Box 1039"/>
          <p:cNvSpPr txBox="1">
            <a:spLocks noChangeArrowheads="1"/>
          </p:cNvSpPr>
          <p:nvPr/>
        </p:nvSpPr>
        <p:spPr bwMode="auto">
          <a:xfrm>
            <a:off x="7524750" y="2141538"/>
            <a:ext cx="15568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smtClean="0">
                <a:latin typeface="Palatino" charset="0"/>
              </a:rPr>
              <a:t>239 </a:t>
            </a:r>
            <a:r>
              <a:rPr lang="en-US" b="1" dirty="0">
                <a:latin typeface="Palatino" charset="0"/>
              </a:rPr>
              <a:t>W m</a:t>
            </a:r>
            <a:r>
              <a:rPr lang="en-US" b="1" baseline="30000" dirty="0">
                <a:latin typeface="Palatino" charset="0"/>
              </a:rPr>
              <a:t>-2</a:t>
            </a:r>
          </a:p>
        </p:txBody>
      </p:sp>
      <p:sp>
        <p:nvSpPr>
          <p:cNvPr id="21520" name="Text Box 1040"/>
          <p:cNvSpPr txBox="1">
            <a:spLocks noChangeArrowheads="1"/>
          </p:cNvSpPr>
          <p:nvPr/>
        </p:nvSpPr>
        <p:spPr bwMode="auto">
          <a:xfrm>
            <a:off x="2505075" y="2051050"/>
            <a:ext cx="1539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a:latin typeface="Palatino" charset="0"/>
              </a:rPr>
              <a:t>285 W m</a:t>
            </a:r>
            <a:r>
              <a:rPr lang="en-US" b="1" baseline="30000" dirty="0">
                <a:latin typeface="Palatino" charset="0"/>
              </a:rPr>
              <a:t>-2</a:t>
            </a:r>
          </a:p>
        </p:txBody>
      </p:sp>
      <p:sp>
        <p:nvSpPr>
          <p:cNvPr id="21521" name="Freeform 1041"/>
          <p:cNvSpPr>
            <a:spLocks/>
          </p:cNvSpPr>
          <p:nvPr/>
        </p:nvSpPr>
        <p:spPr bwMode="auto">
          <a:xfrm>
            <a:off x="1938338" y="719138"/>
            <a:ext cx="269875" cy="1611312"/>
          </a:xfrm>
          <a:custGeom>
            <a:avLst/>
            <a:gdLst>
              <a:gd name="T0" fmla="*/ 50 w 179"/>
              <a:gd name="T1" fmla="*/ 850 h 850"/>
              <a:gd name="T2" fmla="*/ 59 w 179"/>
              <a:gd name="T3" fmla="*/ 759 h 850"/>
              <a:gd name="T4" fmla="*/ 32 w 179"/>
              <a:gd name="T5" fmla="*/ 749 h 850"/>
              <a:gd name="T6" fmla="*/ 123 w 179"/>
              <a:gd name="T7" fmla="*/ 713 h 850"/>
              <a:gd name="T8" fmla="*/ 59 w 179"/>
              <a:gd name="T9" fmla="*/ 649 h 850"/>
              <a:gd name="T10" fmla="*/ 32 w 179"/>
              <a:gd name="T11" fmla="*/ 631 h 850"/>
              <a:gd name="T12" fmla="*/ 86 w 179"/>
              <a:gd name="T13" fmla="*/ 603 h 850"/>
              <a:gd name="T14" fmla="*/ 141 w 179"/>
              <a:gd name="T15" fmla="*/ 585 h 850"/>
              <a:gd name="T16" fmla="*/ 59 w 179"/>
              <a:gd name="T17" fmla="*/ 548 h 850"/>
              <a:gd name="T18" fmla="*/ 32 w 179"/>
              <a:gd name="T19" fmla="*/ 539 h 850"/>
              <a:gd name="T20" fmla="*/ 68 w 179"/>
              <a:gd name="T21" fmla="*/ 530 h 850"/>
              <a:gd name="T22" fmla="*/ 123 w 179"/>
              <a:gd name="T23" fmla="*/ 512 h 850"/>
              <a:gd name="T24" fmla="*/ 50 w 179"/>
              <a:gd name="T25" fmla="*/ 448 h 850"/>
              <a:gd name="T26" fmla="*/ 105 w 179"/>
              <a:gd name="T27" fmla="*/ 429 h 850"/>
              <a:gd name="T28" fmla="*/ 132 w 179"/>
              <a:gd name="T29" fmla="*/ 420 h 850"/>
              <a:gd name="T30" fmla="*/ 50 w 179"/>
              <a:gd name="T31" fmla="*/ 393 h 850"/>
              <a:gd name="T32" fmla="*/ 22 w 179"/>
              <a:gd name="T33" fmla="*/ 384 h 850"/>
              <a:gd name="T34" fmla="*/ 132 w 179"/>
              <a:gd name="T35" fmla="*/ 338 h 850"/>
              <a:gd name="T36" fmla="*/ 41 w 179"/>
              <a:gd name="T37" fmla="*/ 301 h 850"/>
              <a:gd name="T38" fmla="*/ 123 w 179"/>
              <a:gd name="T39" fmla="*/ 265 h 850"/>
              <a:gd name="T40" fmla="*/ 86 w 179"/>
              <a:gd name="T41" fmla="*/ 247 h 850"/>
              <a:gd name="T42" fmla="*/ 13 w 179"/>
              <a:gd name="T43" fmla="*/ 237 h 850"/>
              <a:gd name="T44" fmla="*/ 59 w 179"/>
              <a:gd name="T45" fmla="*/ 228 h 850"/>
              <a:gd name="T46" fmla="*/ 86 w 179"/>
              <a:gd name="T47" fmla="*/ 219 h 850"/>
              <a:gd name="T48" fmla="*/ 105 w 179"/>
              <a:gd name="T49" fmla="*/ 201 h 850"/>
              <a:gd name="T50" fmla="*/ 77 w 179"/>
              <a:gd name="T51" fmla="*/ 192 h 850"/>
              <a:gd name="T52" fmla="*/ 41 w 179"/>
              <a:gd name="T53" fmla="*/ 183 h 850"/>
              <a:gd name="T54" fmla="*/ 123 w 179"/>
              <a:gd name="T55" fmla="*/ 137 h 850"/>
              <a:gd name="T56" fmla="*/ 22 w 179"/>
              <a:gd name="T57" fmla="*/ 109 h 850"/>
              <a:gd name="T58" fmla="*/ 68 w 179"/>
              <a:gd name="T59" fmla="*/ 100 h 850"/>
              <a:gd name="T60" fmla="*/ 77 w 179"/>
              <a:gd name="T61" fmla="*/ 73 h 850"/>
              <a:gd name="T62" fmla="*/ 96 w 179"/>
              <a:gd name="T63" fmla="*/ 55 h 850"/>
              <a:gd name="T64" fmla="*/ 86 w 179"/>
              <a:gd name="T65" fmla="*/ 0 h 8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9"/>
              <a:gd name="T100" fmla="*/ 0 h 850"/>
              <a:gd name="T101" fmla="*/ 179 w 179"/>
              <a:gd name="T102" fmla="*/ 850 h 8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9" h="850">
                <a:moveTo>
                  <a:pt x="50" y="850"/>
                </a:moveTo>
                <a:cubicBezTo>
                  <a:pt x="89" y="811"/>
                  <a:pt x="131" y="796"/>
                  <a:pt x="59" y="759"/>
                </a:cubicBezTo>
                <a:cubicBezTo>
                  <a:pt x="50" y="755"/>
                  <a:pt x="41" y="752"/>
                  <a:pt x="32" y="749"/>
                </a:cubicBezTo>
                <a:cubicBezTo>
                  <a:pt x="62" y="729"/>
                  <a:pt x="90" y="724"/>
                  <a:pt x="123" y="713"/>
                </a:cubicBezTo>
                <a:cubicBezTo>
                  <a:pt x="107" y="664"/>
                  <a:pt x="122" y="691"/>
                  <a:pt x="59" y="649"/>
                </a:cubicBezTo>
                <a:cubicBezTo>
                  <a:pt x="50" y="643"/>
                  <a:pt x="32" y="631"/>
                  <a:pt x="32" y="631"/>
                </a:cubicBezTo>
                <a:cubicBezTo>
                  <a:pt x="60" y="601"/>
                  <a:pt x="39" y="617"/>
                  <a:pt x="86" y="603"/>
                </a:cubicBezTo>
                <a:cubicBezTo>
                  <a:pt x="104" y="598"/>
                  <a:pt x="141" y="585"/>
                  <a:pt x="141" y="585"/>
                </a:cubicBezTo>
                <a:cubicBezTo>
                  <a:pt x="98" y="557"/>
                  <a:pt x="123" y="570"/>
                  <a:pt x="59" y="548"/>
                </a:cubicBezTo>
                <a:cubicBezTo>
                  <a:pt x="50" y="545"/>
                  <a:pt x="32" y="539"/>
                  <a:pt x="32" y="539"/>
                </a:cubicBezTo>
                <a:cubicBezTo>
                  <a:pt x="44" y="536"/>
                  <a:pt x="56" y="534"/>
                  <a:pt x="68" y="530"/>
                </a:cubicBezTo>
                <a:cubicBezTo>
                  <a:pt x="86" y="525"/>
                  <a:pt x="123" y="512"/>
                  <a:pt x="123" y="512"/>
                </a:cubicBezTo>
                <a:cubicBezTo>
                  <a:pt x="179" y="453"/>
                  <a:pt x="88" y="458"/>
                  <a:pt x="50" y="448"/>
                </a:cubicBezTo>
                <a:cubicBezTo>
                  <a:pt x="68" y="442"/>
                  <a:pt x="87" y="435"/>
                  <a:pt x="105" y="429"/>
                </a:cubicBezTo>
                <a:cubicBezTo>
                  <a:pt x="114" y="426"/>
                  <a:pt x="132" y="420"/>
                  <a:pt x="132" y="420"/>
                </a:cubicBezTo>
                <a:cubicBezTo>
                  <a:pt x="105" y="411"/>
                  <a:pt x="77" y="402"/>
                  <a:pt x="50" y="393"/>
                </a:cubicBezTo>
                <a:cubicBezTo>
                  <a:pt x="41" y="390"/>
                  <a:pt x="22" y="384"/>
                  <a:pt x="22" y="384"/>
                </a:cubicBezTo>
                <a:cubicBezTo>
                  <a:pt x="53" y="353"/>
                  <a:pt x="92" y="351"/>
                  <a:pt x="132" y="338"/>
                </a:cubicBezTo>
                <a:cubicBezTo>
                  <a:pt x="102" y="318"/>
                  <a:pt x="74" y="313"/>
                  <a:pt x="41" y="301"/>
                </a:cubicBezTo>
                <a:cubicBezTo>
                  <a:pt x="106" y="280"/>
                  <a:pt x="80" y="294"/>
                  <a:pt x="123" y="265"/>
                </a:cubicBezTo>
                <a:cubicBezTo>
                  <a:pt x="111" y="259"/>
                  <a:pt x="99" y="250"/>
                  <a:pt x="86" y="247"/>
                </a:cubicBezTo>
                <a:cubicBezTo>
                  <a:pt x="62" y="241"/>
                  <a:pt x="33" y="251"/>
                  <a:pt x="13" y="237"/>
                </a:cubicBezTo>
                <a:cubicBezTo>
                  <a:pt x="0" y="228"/>
                  <a:pt x="44" y="232"/>
                  <a:pt x="59" y="228"/>
                </a:cubicBezTo>
                <a:cubicBezTo>
                  <a:pt x="68" y="226"/>
                  <a:pt x="77" y="222"/>
                  <a:pt x="86" y="219"/>
                </a:cubicBezTo>
                <a:cubicBezTo>
                  <a:pt x="92" y="213"/>
                  <a:pt x="108" y="209"/>
                  <a:pt x="105" y="201"/>
                </a:cubicBezTo>
                <a:cubicBezTo>
                  <a:pt x="102" y="192"/>
                  <a:pt x="86" y="195"/>
                  <a:pt x="77" y="192"/>
                </a:cubicBezTo>
                <a:cubicBezTo>
                  <a:pt x="65" y="189"/>
                  <a:pt x="53" y="186"/>
                  <a:pt x="41" y="183"/>
                </a:cubicBezTo>
                <a:cubicBezTo>
                  <a:pt x="70" y="172"/>
                  <a:pt x="123" y="137"/>
                  <a:pt x="123" y="137"/>
                </a:cubicBezTo>
                <a:cubicBezTo>
                  <a:pt x="53" y="114"/>
                  <a:pt x="87" y="123"/>
                  <a:pt x="22" y="109"/>
                </a:cubicBezTo>
                <a:cubicBezTo>
                  <a:pt x="37" y="106"/>
                  <a:pt x="55" y="109"/>
                  <a:pt x="68" y="100"/>
                </a:cubicBezTo>
                <a:cubicBezTo>
                  <a:pt x="76" y="95"/>
                  <a:pt x="72" y="81"/>
                  <a:pt x="77" y="73"/>
                </a:cubicBezTo>
                <a:cubicBezTo>
                  <a:pt x="82" y="66"/>
                  <a:pt x="90" y="61"/>
                  <a:pt x="96" y="55"/>
                </a:cubicBezTo>
                <a:cubicBezTo>
                  <a:pt x="84" y="12"/>
                  <a:pt x="86" y="31"/>
                  <a:pt x="86" y="0"/>
                </a:cubicBezTo>
              </a:path>
            </a:pathLst>
          </a:custGeom>
          <a:noFill/>
          <a:ln w="9525" cap="flat" cmpd="sng">
            <a:solidFill>
              <a:srgbClr val="FF3300"/>
            </a:solidFill>
            <a:prstDash val="solid"/>
            <a:round/>
            <a:headEnd/>
            <a:tailEnd type="none" w="lg" len="lg"/>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1522" name="Line 1042"/>
          <p:cNvSpPr>
            <a:spLocks noChangeShapeType="1"/>
          </p:cNvSpPr>
          <p:nvPr/>
        </p:nvSpPr>
        <p:spPr bwMode="auto">
          <a:xfrm flipH="1" flipV="1">
            <a:off x="2060575" y="544513"/>
            <a:ext cx="14288" cy="276225"/>
          </a:xfrm>
          <a:prstGeom prst="line">
            <a:avLst/>
          </a:prstGeom>
          <a:noFill/>
          <a:ln w="9525">
            <a:solidFill>
              <a:srgbClr val="FF3300"/>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1523" name="Freeform 1043"/>
          <p:cNvSpPr>
            <a:spLocks/>
          </p:cNvSpPr>
          <p:nvPr/>
        </p:nvSpPr>
        <p:spPr bwMode="auto">
          <a:xfrm>
            <a:off x="6591300" y="841375"/>
            <a:ext cx="269875" cy="1611313"/>
          </a:xfrm>
          <a:custGeom>
            <a:avLst/>
            <a:gdLst>
              <a:gd name="T0" fmla="*/ 50 w 179"/>
              <a:gd name="T1" fmla="*/ 850 h 850"/>
              <a:gd name="T2" fmla="*/ 59 w 179"/>
              <a:gd name="T3" fmla="*/ 759 h 850"/>
              <a:gd name="T4" fmla="*/ 32 w 179"/>
              <a:gd name="T5" fmla="*/ 749 h 850"/>
              <a:gd name="T6" fmla="*/ 123 w 179"/>
              <a:gd name="T7" fmla="*/ 713 h 850"/>
              <a:gd name="T8" fmla="*/ 59 w 179"/>
              <a:gd name="T9" fmla="*/ 649 h 850"/>
              <a:gd name="T10" fmla="*/ 32 w 179"/>
              <a:gd name="T11" fmla="*/ 631 h 850"/>
              <a:gd name="T12" fmla="*/ 86 w 179"/>
              <a:gd name="T13" fmla="*/ 603 h 850"/>
              <a:gd name="T14" fmla="*/ 141 w 179"/>
              <a:gd name="T15" fmla="*/ 585 h 850"/>
              <a:gd name="T16" fmla="*/ 59 w 179"/>
              <a:gd name="T17" fmla="*/ 548 h 850"/>
              <a:gd name="T18" fmla="*/ 32 w 179"/>
              <a:gd name="T19" fmla="*/ 539 h 850"/>
              <a:gd name="T20" fmla="*/ 68 w 179"/>
              <a:gd name="T21" fmla="*/ 530 h 850"/>
              <a:gd name="T22" fmla="*/ 123 w 179"/>
              <a:gd name="T23" fmla="*/ 512 h 850"/>
              <a:gd name="T24" fmla="*/ 50 w 179"/>
              <a:gd name="T25" fmla="*/ 448 h 850"/>
              <a:gd name="T26" fmla="*/ 105 w 179"/>
              <a:gd name="T27" fmla="*/ 429 h 850"/>
              <a:gd name="T28" fmla="*/ 132 w 179"/>
              <a:gd name="T29" fmla="*/ 420 h 850"/>
              <a:gd name="T30" fmla="*/ 50 w 179"/>
              <a:gd name="T31" fmla="*/ 393 h 850"/>
              <a:gd name="T32" fmla="*/ 22 w 179"/>
              <a:gd name="T33" fmla="*/ 384 h 850"/>
              <a:gd name="T34" fmla="*/ 132 w 179"/>
              <a:gd name="T35" fmla="*/ 338 h 850"/>
              <a:gd name="T36" fmla="*/ 41 w 179"/>
              <a:gd name="T37" fmla="*/ 301 h 850"/>
              <a:gd name="T38" fmla="*/ 123 w 179"/>
              <a:gd name="T39" fmla="*/ 265 h 850"/>
              <a:gd name="T40" fmla="*/ 86 w 179"/>
              <a:gd name="T41" fmla="*/ 247 h 850"/>
              <a:gd name="T42" fmla="*/ 13 w 179"/>
              <a:gd name="T43" fmla="*/ 237 h 850"/>
              <a:gd name="T44" fmla="*/ 59 w 179"/>
              <a:gd name="T45" fmla="*/ 228 h 850"/>
              <a:gd name="T46" fmla="*/ 86 w 179"/>
              <a:gd name="T47" fmla="*/ 219 h 850"/>
              <a:gd name="T48" fmla="*/ 105 w 179"/>
              <a:gd name="T49" fmla="*/ 201 h 850"/>
              <a:gd name="T50" fmla="*/ 77 w 179"/>
              <a:gd name="T51" fmla="*/ 192 h 850"/>
              <a:gd name="T52" fmla="*/ 41 w 179"/>
              <a:gd name="T53" fmla="*/ 183 h 850"/>
              <a:gd name="T54" fmla="*/ 123 w 179"/>
              <a:gd name="T55" fmla="*/ 137 h 850"/>
              <a:gd name="T56" fmla="*/ 22 w 179"/>
              <a:gd name="T57" fmla="*/ 109 h 850"/>
              <a:gd name="T58" fmla="*/ 68 w 179"/>
              <a:gd name="T59" fmla="*/ 100 h 850"/>
              <a:gd name="T60" fmla="*/ 77 w 179"/>
              <a:gd name="T61" fmla="*/ 73 h 850"/>
              <a:gd name="T62" fmla="*/ 96 w 179"/>
              <a:gd name="T63" fmla="*/ 55 h 850"/>
              <a:gd name="T64" fmla="*/ 86 w 179"/>
              <a:gd name="T65" fmla="*/ 0 h 8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9"/>
              <a:gd name="T100" fmla="*/ 0 h 850"/>
              <a:gd name="T101" fmla="*/ 179 w 179"/>
              <a:gd name="T102" fmla="*/ 850 h 8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9" h="850">
                <a:moveTo>
                  <a:pt x="50" y="850"/>
                </a:moveTo>
                <a:cubicBezTo>
                  <a:pt x="89" y="811"/>
                  <a:pt x="131" y="796"/>
                  <a:pt x="59" y="759"/>
                </a:cubicBezTo>
                <a:cubicBezTo>
                  <a:pt x="50" y="755"/>
                  <a:pt x="41" y="752"/>
                  <a:pt x="32" y="749"/>
                </a:cubicBezTo>
                <a:cubicBezTo>
                  <a:pt x="62" y="729"/>
                  <a:pt x="90" y="724"/>
                  <a:pt x="123" y="713"/>
                </a:cubicBezTo>
                <a:cubicBezTo>
                  <a:pt x="107" y="664"/>
                  <a:pt x="122" y="691"/>
                  <a:pt x="59" y="649"/>
                </a:cubicBezTo>
                <a:cubicBezTo>
                  <a:pt x="50" y="643"/>
                  <a:pt x="32" y="631"/>
                  <a:pt x="32" y="631"/>
                </a:cubicBezTo>
                <a:cubicBezTo>
                  <a:pt x="60" y="601"/>
                  <a:pt x="39" y="617"/>
                  <a:pt x="86" y="603"/>
                </a:cubicBezTo>
                <a:cubicBezTo>
                  <a:pt x="104" y="598"/>
                  <a:pt x="141" y="585"/>
                  <a:pt x="141" y="585"/>
                </a:cubicBezTo>
                <a:cubicBezTo>
                  <a:pt x="98" y="557"/>
                  <a:pt x="123" y="570"/>
                  <a:pt x="59" y="548"/>
                </a:cubicBezTo>
                <a:cubicBezTo>
                  <a:pt x="50" y="545"/>
                  <a:pt x="32" y="539"/>
                  <a:pt x="32" y="539"/>
                </a:cubicBezTo>
                <a:cubicBezTo>
                  <a:pt x="44" y="536"/>
                  <a:pt x="56" y="534"/>
                  <a:pt x="68" y="530"/>
                </a:cubicBezTo>
                <a:cubicBezTo>
                  <a:pt x="86" y="525"/>
                  <a:pt x="123" y="512"/>
                  <a:pt x="123" y="512"/>
                </a:cubicBezTo>
                <a:cubicBezTo>
                  <a:pt x="179" y="453"/>
                  <a:pt x="88" y="458"/>
                  <a:pt x="50" y="448"/>
                </a:cubicBezTo>
                <a:cubicBezTo>
                  <a:pt x="68" y="442"/>
                  <a:pt x="87" y="435"/>
                  <a:pt x="105" y="429"/>
                </a:cubicBezTo>
                <a:cubicBezTo>
                  <a:pt x="114" y="426"/>
                  <a:pt x="132" y="420"/>
                  <a:pt x="132" y="420"/>
                </a:cubicBezTo>
                <a:cubicBezTo>
                  <a:pt x="105" y="411"/>
                  <a:pt x="77" y="402"/>
                  <a:pt x="50" y="393"/>
                </a:cubicBezTo>
                <a:cubicBezTo>
                  <a:pt x="41" y="390"/>
                  <a:pt x="22" y="384"/>
                  <a:pt x="22" y="384"/>
                </a:cubicBezTo>
                <a:cubicBezTo>
                  <a:pt x="53" y="353"/>
                  <a:pt x="92" y="351"/>
                  <a:pt x="132" y="338"/>
                </a:cubicBezTo>
                <a:cubicBezTo>
                  <a:pt x="102" y="318"/>
                  <a:pt x="74" y="313"/>
                  <a:pt x="41" y="301"/>
                </a:cubicBezTo>
                <a:cubicBezTo>
                  <a:pt x="106" y="280"/>
                  <a:pt x="80" y="294"/>
                  <a:pt x="123" y="265"/>
                </a:cubicBezTo>
                <a:cubicBezTo>
                  <a:pt x="111" y="259"/>
                  <a:pt x="99" y="250"/>
                  <a:pt x="86" y="247"/>
                </a:cubicBezTo>
                <a:cubicBezTo>
                  <a:pt x="62" y="241"/>
                  <a:pt x="33" y="251"/>
                  <a:pt x="13" y="237"/>
                </a:cubicBezTo>
                <a:cubicBezTo>
                  <a:pt x="0" y="228"/>
                  <a:pt x="44" y="232"/>
                  <a:pt x="59" y="228"/>
                </a:cubicBezTo>
                <a:cubicBezTo>
                  <a:pt x="68" y="226"/>
                  <a:pt x="77" y="222"/>
                  <a:pt x="86" y="219"/>
                </a:cubicBezTo>
                <a:cubicBezTo>
                  <a:pt x="92" y="213"/>
                  <a:pt x="108" y="209"/>
                  <a:pt x="105" y="201"/>
                </a:cubicBezTo>
                <a:cubicBezTo>
                  <a:pt x="102" y="192"/>
                  <a:pt x="86" y="195"/>
                  <a:pt x="77" y="192"/>
                </a:cubicBezTo>
                <a:cubicBezTo>
                  <a:pt x="65" y="189"/>
                  <a:pt x="53" y="186"/>
                  <a:pt x="41" y="183"/>
                </a:cubicBezTo>
                <a:cubicBezTo>
                  <a:pt x="70" y="172"/>
                  <a:pt x="123" y="137"/>
                  <a:pt x="123" y="137"/>
                </a:cubicBezTo>
                <a:cubicBezTo>
                  <a:pt x="53" y="114"/>
                  <a:pt x="87" y="123"/>
                  <a:pt x="22" y="109"/>
                </a:cubicBezTo>
                <a:cubicBezTo>
                  <a:pt x="37" y="106"/>
                  <a:pt x="55" y="109"/>
                  <a:pt x="68" y="100"/>
                </a:cubicBezTo>
                <a:cubicBezTo>
                  <a:pt x="76" y="95"/>
                  <a:pt x="72" y="81"/>
                  <a:pt x="77" y="73"/>
                </a:cubicBezTo>
                <a:cubicBezTo>
                  <a:pt x="82" y="66"/>
                  <a:pt x="90" y="61"/>
                  <a:pt x="96" y="55"/>
                </a:cubicBezTo>
                <a:cubicBezTo>
                  <a:pt x="84" y="12"/>
                  <a:pt x="86" y="31"/>
                  <a:pt x="86" y="0"/>
                </a:cubicBezTo>
              </a:path>
            </a:pathLst>
          </a:custGeom>
          <a:noFill/>
          <a:ln w="9525" cap="flat" cmpd="sng">
            <a:solidFill>
              <a:srgbClr val="FF3300"/>
            </a:solidFill>
            <a:prstDash val="solid"/>
            <a:round/>
            <a:headEnd/>
            <a:tailEnd type="none" w="lg" len="lg"/>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1524" name="Line 1044"/>
          <p:cNvSpPr>
            <a:spLocks noChangeShapeType="1"/>
          </p:cNvSpPr>
          <p:nvPr/>
        </p:nvSpPr>
        <p:spPr bwMode="auto">
          <a:xfrm flipH="1" flipV="1">
            <a:off x="6699250" y="554038"/>
            <a:ext cx="14288" cy="276225"/>
          </a:xfrm>
          <a:prstGeom prst="line">
            <a:avLst/>
          </a:prstGeom>
          <a:noFill/>
          <a:ln w="9525">
            <a:solidFill>
              <a:srgbClr val="FF3300"/>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1525" name="Text Box 1045"/>
          <p:cNvSpPr txBox="1">
            <a:spLocks noChangeArrowheads="1"/>
          </p:cNvSpPr>
          <p:nvPr/>
        </p:nvSpPr>
        <p:spPr bwMode="auto">
          <a:xfrm>
            <a:off x="5915025" y="146050"/>
            <a:ext cx="15568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smtClean="0">
                <a:solidFill>
                  <a:srgbClr val="FF3300"/>
                </a:solidFill>
                <a:latin typeface="Palatino" charset="0"/>
              </a:rPr>
              <a:t>239 </a:t>
            </a:r>
            <a:r>
              <a:rPr lang="en-US" b="1" dirty="0">
                <a:solidFill>
                  <a:srgbClr val="FF3300"/>
                </a:solidFill>
                <a:latin typeface="Palatino" charset="0"/>
              </a:rPr>
              <a:t>W m</a:t>
            </a:r>
            <a:r>
              <a:rPr lang="en-US" b="1" baseline="30000" dirty="0">
                <a:solidFill>
                  <a:srgbClr val="FF3300"/>
                </a:solidFill>
                <a:latin typeface="Palatino" charset="0"/>
              </a:rPr>
              <a:t>-2</a:t>
            </a:r>
          </a:p>
        </p:txBody>
      </p:sp>
      <p:sp>
        <p:nvSpPr>
          <p:cNvPr id="21526" name="Text Box 1046"/>
          <p:cNvSpPr txBox="1">
            <a:spLocks noChangeArrowheads="1"/>
          </p:cNvSpPr>
          <p:nvPr/>
        </p:nvSpPr>
        <p:spPr bwMode="auto">
          <a:xfrm>
            <a:off x="1393825" y="168275"/>
            <a:ext cx="28406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smtClean="0">
                <a:solidFill>
                  <a:srgbClr val="FF3300"/>
                </a:solidFill>
                <a:latin typeface="Palatino" charset="0"/>
              </a:rPr>
              <a:t>285 </a:t>
            </a:r>
            <a:r>
              <a:rPr lang="en-US" b="1" dirty="0">
                <a:solidFill>
                  <a:srgbClr val="FF3300"/>
                </a:solidFill>
                <a:latin typeface="Palatino" charset="0"/>
              </a:rPr>
              <a:t>W m</a:t>
            </a:r>
            <a:r>
              <a:rPr lang="en-US" b="1" baseline="30000" dirty="0">
                <a:solidFill>
                  <a:srgbClr val="FF3300"/>
                </a:solidFill>
                <a:latin typeface="Palatino" charset="0"/>
              </a:rPr>
              <a:t>-</a:t>
            </a:r>
            <a:r>
              <a:rPr lang="en-US" b="1" baseline="30000" dirty="0" smtClean="0">
                <a:solidFill>
                  <a:srgbClr val="FF3300"/>
                </a:solidFill>
                <a:latin typeface="Palatino" charset="0"/>
              </a:rPr>
              <a:t>2</a:t>
            </a:r>
            <a:r>
              <a:rPr lang="en-US" b="1" dirty="0" smtClean="0">
                <a:solidFill>
                  <a:srgbClr val="FF3300"/>
                </a:solidFill>
                <a:latin typeface="Palatino" charset="0"/>
              </a:rPr>
              <a:t> (LW out)</a:t>
            </a:r>
            <a:endParaRPr lang="en-US" b="1" baseline="30000" dirty="0">
              <a:solidFill>
                <a:srgbClr val="FF3300"/>
              </a:solidFill>
              <a:latin typeface="Palatino" charset="0"/>
            </a:endParaRPr>
          </a:p>
        </p:txBody>
      </p:sp>
      <p:sp>
        <p:nvSpPr>
          <p:cNvPr id="21527" name="Text Box 1047"/>
          <p:cNvSpPr txBox="1">
            <a:spLocks noChangeArrowheads="1"/>
          </p:cNvSpPr>
          <p:nvPr/>
        </p:nvSpPr>
        <p:spPr bwMode="auto">
          <a:xfrm>
            <a:off x="3201988" y="5330825"/>
            <a:ext cx="3288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smtClean="0">
                <a:solidFill>
                  <a:srgbClr val="0000FF"/>
                </a:solidFill>
                <a:latin typeface="Palatino" charset="0"/>
                <a:sym typeface="Symbol" charset="0"/>
              </a:rPr>
              <a:t>F</a:t>
            </a:r>
            <a:r>
              <a:rPr lang="en-US" b="1" baseline="-25000" dirty="0" smtClean="0">
                <a:solidFill>
                  <a:srgbClr val="0000FF"/>
                </a:solidFill>
                <a:latin typeface="Palatino" charset="0"/>
                <a:sym typeface="Symbol" charset="0"/>
              </a:rPr>
              <a:t>SW</a:t>
            </a:r>
            <a:r>
              <a:rPr lang="en-US" b="1" baseline="30000" dirty="0" smtClean="0">
                <a:solidFill>
                  <a:srgbClr val="0000FF"/>
                </a:solidFill>
                <a:latin typeface="Palatino" charset="0"/>
                <a:sym typeface="Symbol" charset="0"/>
              </a:rPr>
              <a:t> </a:t>
            </a:r>
            <a:r>
              <a:rPr lang="en-US" b="1" dirty="0">
                <a:solidFill>
                  <a:srgbClr val="0000FF"/>
                </a:solidFill>
                <a:latin typeface="Palatino" charset="0"/>
                <a:sym typeface="Symbol" charset="0"/>
              </a:rPr>
              <a:t>(cloud)</a:t>
            </a:r>
            <a:r>
              <a:rPr lang="en-US" b="1" baseline="30000" dirty="0">
                <a:solidFill>
                  <a:srgbClr val="0000FF"/>
                </a:solidFill>
                <a:latin typeface="Palatino" charset="0"/>
                <a:sym typeface="Symbol" charset="0"/>
              </a:rPr>
              <a:t> </a:t>
            </a:r>
            <a:r>
              <a:rPr lang="en-US" b="1" dirty="0">
                <a:solidFill>
                  <a:srgbClr val="0000FF"/>
                </a:solidFill>
                <a:latin typeface="Palatino" charset="0"/>
                <a:sym typeface="Symbol" charset="0"/>
              </a:rPr>
              <a:t>=-50 W m</a:t>
            </a:r>
            <a:r>
              <a:rPr lang="en-US" b="1" baseline="30000" dirty="0">
                <a:solidFill>
                  <a:srgbClr val="0000FF"/>
                </a:solidFill>
                <a:latin typeface="Palatino" charset="0"/>
                <a:sym typeface="Symbol" charset="0"/>
              </a:rPr>
              <a:t>-2</a:t>
            </a:r>
          </a:p>
        </p:txBody>
      </p:sp>
      <p:sp>
        <p:nvSpPr>
          <p:cNvPr id="21528" name="Text Box 1048"/>
          <p:cNvSpPr txBox="1">
            <a:spLocks noChangeArrowheads="1"/>
          </p:cNvSpPr>
          <p:nvPr/>
        </p:nvSpPr>
        <p:spPr bwMode="auto">
          <a:xfrm>
            <a:off x="3197225" y="5754688"/>
            <a:ext cx="31875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smtClean="0">
                <a:solidFill>
                  <a:srgbClr val="FF3300"/>
                </a:solidFill>
                <a:latin typeface="Palatino" charset="0"/>
                <a:sym typeface="Symbol" charset="0"/>
              </a:rPr>
              <a:t>F</a:t>
            </a:r>
            <a:r>
              <a:rPr lang="en-US" b="1" baseline="-25000" dirty="0" smtClean="0">
                <a:solidFill>
                  <a:srgbClr val="FF3300"/>
                </a:solidFill>
                <a:latin typeface="Palatino" charset="0"/>
                <a:sym typeface="Symbol" charset="0"/>
              </a:rPr>
              <a:t>LW</a:t>
            </a:r>
            <a:r>
              <a:rPr lang="en-US" b="1" baseline="30000" dirty="0" smtClean="0">
                <a:solidFill>
                  <a:srgbClr val="FF3300"/>
                </a:solidFill>
                <a:latin typeface="Palatino" charset="0"/>
                <a:sym typeface="Symbol" charset="0"/>
              </a:rPr>
              <a:t> </a:t>
            </a:r>
            <a:r>
              <a:rPr lang="en-US" b="1" dirty="0">
                <a:solidFill>
                  <a:srgbClr val="FF3300"/>
                </a:solidFill>
                <a:latin typeface="Palatino" charset="0"/>
                <a:sym typeface="Symbol" charset="0"/>
              </a:rPr>
              <a:t>(cloud)= 30 W m</a:t>
            </a:r>
            <a:r>
              <a:rPr lang="en-US" b="1" baseline="30000" dirty="0">
                <a:solidFill>
                  <a:srgbClr val="FF3300"/>
                </a:solidFill>
                <a:latin typeface="Palatino" charset="0"/>
                <a:sym typeface="Symbol" charset="0"/>
              </a:rPr>
              <a:t>-2</a:t>
            </a:r>
          </a:p>
        </p:txBody>
      </p:sp>
      <p:sp>
        <p:nvSpPr>
          <p:cNvPr id="21529" name="Rectangle 1049"/>
          <p:cNvSpPr>
            <a:spLocks noChangeArrowheads="1"/>
          </p:cNvSpPr>
          <p:nvPr/>
        </p:nvSpPr>
        <p:spPr bwMode="auto">
          <a:xfrm>
            <a:off x="2130425" y="6229350"/>
            <a:ext cx="5106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Palatino" charset="0"/>
                <a:sym typeface="Symbol" charset="0"/>
              </a:rPr>
              <a:t>=&gt; Net Effect of Clouds = -20 W m</a:t>
            </a:r>
            <a:r>
              <a:rPr lang="en-US" b="1" baseline="30000">
                <a:latin typeface="Palatino" charset="0"/>
                <a:sym typeface="Symbol" charset="0"/>
              </a:rPr>
              <a:t>-2</a:t>
            </a:r>
          </a:p>
        </p:txBody>
      </p:sp>
      <p:sp>
        <p:nvSpPr>
          <p:cNvPr id="21530" name="Rectangle 1050"/>
          <p:cNvSpPr>
            <a:spLocks noChangeArrowheads="1"/>
          </p:cNvSpPr>
          <p:nvPr/>
        </p:nvSpPr>
        <p:spPr bwMode="auto">
          <a:xfrm>
            <a:off x="1509713" y="5153025"/>
            <a:ext cx="6965950" cy="15097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 name="TextBox 1"/>
          <p:cNvSpPr txBox="1"/>
          <p:nvPr/>
        </p:nvSpPr>
        <p:spPr>
          <a:xfrm>
            <a:off x="2873375" y="1192987"/>
            <a:ext cx="1676400" cy="923330"/>
          </a:xfrm>
          <a:prstGeom prst="rect">
            <a:avLst/>
          </a:prstGeom>
          <a:noFill/>
        </p:spPr>
        <p:txBody>
          <a:bodyPr wrap="square" rtlCol="0">
            <a:spAutoFit/>
          </a:bodyPr>
          <a:lstStyle/>
          <a:p>
            <a:r>
              <a:rPr lang="en-US" dirty="0" smtClean="0">
                <a:solidFill>
                  <a:srgbClr val="0000FF"/>
                </a:solidFill>
              </a:rPr>
              <a:t>Albedo=16%</a:t>
            </a:r>
          </a:p>
          <a:p>
            <a:r>
              <a:rPr lang="en-US" dirty="0" smtClean="0">
                <a:solidFill>
                  <a:srgbClr val="0000FF"/>
                </a:solidFill>
              </a:rPr>
              <a:t>(surface + Rayleigh)</a:t>
            </a:r>
            <a:endParaRPr lang="en-US" dirty="0">
              <a:solidFill>
                <a:srgbClr val="0000FF"/>
              </a:solidFill>
            </a:endParaRPr>
          </a:p>
        </p:txBody>
      </p:sp>
    </p:spTree>
    <p:extLst>
      <p:ext uri="{BB962C8B-B14F-4D97-AF65-F5344CB8AC3E}">
        <p14:creationId xmlns:p14="http://schemas.microsoft.com/office/powerpoint/2010/main" val="74585796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081"/>
            <a:ext cx="8229600" cy="721714"/>
          </a:xfrm>
        </p:spPr>
        <p:txBody>
          <a:bodyPr>
            <a:normAutofit fontScale="90000"/>
          </a:bodyPr>
          <a:lstStyle/>
          <a:p>
            <a:r>
              <a:rPr lang="en-US" dirty="0" smtClean="0"/>
              <a:t>Earth Energy Budget (</a:t>
            </a:r>
            <a:r>
              <a:rPr lang="en-US" dirty="0" err="1" smtClean="0"/>
              <a:t>Trenberth</a:t>
            </a:r>
            <a:r>
              <a:rPr lang="en-US" dirty="0" smtClean="0"/>
              <a:t> 2009)</a:t>
            </a:r>
            <a:endParaRPr lang="en-US" dirty="0"/>
          </a:p>
        </p:txBody>
      </p:sp>
      <p:sp>
        <p:nvSpPr>
          <p:cNvPr id="4" name="Text Box 6"/>
          <p:cNvSpPr txBox="1">
            <a:spLocks noChangeArrowheads="1"/>
          </p:cNvSpPr>
          <p:nvPr/>
        </p:nvSpPr>
        <p:spPr bwMode="auto">
          <a:xfrm>
            <a:off x="163206" y="1572385"/>
            <a:ext cx="237971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b="1" dirty="0" smtClean="0">
                <a:latin typeface="Comic Sans MS" charset="0"/>
              </a:rPr>
              <a:t>TOA</a:t>
            </a:r>
          </a:p>
          <a:p>
            <a:r>
              <a:rPr lang="en-US" dirty="0" smtClean="0">
                <a:latin typeface="Comic Sans MS" charset="0"/>
              </a:rPr>
              <a:t>Incoming </a:t>
            </a:r>
            <a:r>
              <a:rPr lang="en-US" dirty="0">
                <a:latin typeface="Comic Sans MS" charset="0"/>
              </a:rPr>
              <a:t>= Outgoing</a:t>
            </a:r>
          </a:p>
          <a:p>
            <a:r>
              <a:rPr lang="en-US" sz="1800" dirty="0">
                <a:solidFill>
                  <a:srgbClr val="FF0000"/>
                </a:solidFill>
                <a:latin typeface="Comic Sans MS" charset="0"/>
              </a:rPr>
              <a:t>341</a:t>
            </a:r>
            <a:r>
              <a:rPr lang="en-US" sz="1800" dirty="0">
                <a:latin typeface="Comic Sans MS" charset="0"/>
              </a:rPr>
              <a:t> = </a:t>
            </a:r>
            <a:r>
              <a:rPr lang="en-US" sz="1800" dirty="0">
                <a:solidFill>
                  <a:srgbClr val="0000FF"/>
                </a:solidFill>
                <a:latin typeface="Comic Sans MS" charset="0"/>
              </a:rPr>
              <a:t>102</a:t>
            </a:r>
            <a:r>
              <a:rPr lang="en-US" sz="1800" dirty="0">
                <a:latin typeface="Comic Sans MS" charset="0"/>
              </a:rPr>
              <a:t> + </a:t>
            </a:r>
            <a:r>
              <a:rPr lang="en-US" sz="1800" dirty="0">
                <a:solidFill>
                  <a:srgbClr val="0000FF"/>
                </a:solidFill>
                <a:latin typeface="Comic Sans MS" charset="0"/>
              </a:rPr>
              <a:t>239</a:t>
            </a:r>
          </a:p>
        </p:txBody>
      </p:sp>
      <p:sp>
        <p:nvSpPr>
          <p:cNvPr id="6" name="Text Box 8"/>
          <p:cNvSpPr txBox="1">
            <a:spLocks noChangeArrowheads="1"/>
          </p:cNvSpPr>
          <p:nvPr/>
        </p:nvSpPr>
        <p:spPr bwMode="auto">
          <a:xfrm>
            <a:off x="0" y="3042586"/>
            <a:ext cx="3280954"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b="1" dirty="0" smtClean="0">
                <a:latin typeface="Comic Sans MS" charset="0"/>
              </a:rPr>
              <a:t>ATMOSPHERE</a:t>
            </a:r>
          </a:p>
          <a:p>
            <a:r>
              <a:rPr lang="en-US" dirty="0" smtClean="0">
                <a:latin typeface="Comic Sans MS" charset="0"/>
              </a:rPr>
              <a:t>Absorbs: 78 (SW)+356 (LW)</a:t>
            </a:r>
          </a:p>
          <a:p>
            <a:r>
              <a:rPr lang="en-US" dirty="0" smtClean="0">
                <a:latin typeface="Comic Sans MS" charset="0"/>
              </a:rPr>
              <a:t>= 434 W/m</a:t>
            </a:r>
            <a:r>
              <a:rPr lang="en-US" baseline="30000" dirty="0" smtClean="0">
                <a:latin typeface="Comic Sans MS" charset="0"/>
              </a:rPr>
              <a:t>2</a:t>
            </a:r>
            <a:endParaRPr lang="en-US" dirty="0" smtClean="0">
              <a:latin typeface="Comic Sans MS" charset="0"/>
            </a:endParaRPr>
          </a:p>
          <a:p>
            <a:endParaRPr lang="en-US" dirty="0" smtClean="0">
              <a:latin typeface="Comic Sans MS" charset="0"/>
            </a:endParaRPr>
          </a:p>
          <a:p>
            <a:r>
              <a:rPr lang="en-US" dirty="0" smtClean="0">
                <a:latin typeface="Comic Sans MS" charset="0"/>
              </a:rPr>
              <a:t>Emits: 199 up + 333 down</a:t>
            </a:r>
          </a:p>
          <a:p>
            <a:r>
              <a:rPr lang="en-US" dirty="0" smtClean="0">
                <a:latin typeface="Comic Sans MS" charset="0"/>
              </a:rPr>
              <a:t>= 532 W/m</a:t>
            </a:r>
            <a:r>
              <a:rPr lang="en-US" baseline="30000" dirty="0" smtClean="0">
                <a:latin typeface="Comic Sans MS" charset="0"/>
              </a:rPr>
              <a:t>2</a:t>
            </a:r>
          </a:p>
          <a:p>
            <a:endParaRPr lang="en-US" baseline="30000" dirty="0">
              <a:latin typeface="Comic Sans MS" charset="0"/>
            </a:endParaRPr>
          </a:p>
          <a:p>
            <a:r>
              <a:rPr lang="en-US" dirty="0" smtClean="0">
                <a:latin typeface="Comic Sans MS" charset="0"/>
                <a:sym typeface="Wingdings"/>
              </a:rPr>
              <a:t>Atmosphere is losing:</a:t>
            </a:r>
          </a:p>
          <a:p>
            <a:r>
              <a:rPr lang="en-US" dirty="0" smtClean="0">
                <a:latin typeface="Comic Sans MS" charset="0"/>
                <a:sym typeface="Wingdings"/>
              </a:rPr>
              <a:t> 98 W/m</a:t>
            </a:r>
            <a:r>
              <a:rPr lang="en-US" baseline="30000" dirty="0" smtClean="0">
                <a:latin typeface="Comic Sans MS" charset="0"/>
                <a:sym typeface="Wingdings"/>
              </a:rPr>
              <a:t>2</a:t>
            </a:r>
            <a:r>
              <a:rPr lang="en-US" dirty="0" smtClean="0">
                <a:latin typeface="Comic Sans MS" charset="0"/>
                <a:sym typeface="Wingdings"/>
              </a:rPr>
              <a:t> from radiation!</a:t>
            </a:r>
            <a:endParaRPr lang="en-US" dirty="0">
              <a:latin typeface="Comic Sans MS" charset="0"/>
            </a:endParaRPr>
          </a:p>
          <a:p>
            <a:endParaRPr lang="en-US" dirty="0" smtClean="0">
              <a:latin typeface="Comic Sans MS" charset="0"/>
            </a:endParaRPr>
          </a:p>
        </p:txBody>
      </p:sp>
      <p:pic>
        <p:nvPicPr>
          <p:cNvPr id="10" name="Picture 9"/>
          <p:cNvPicPr>
            <a:picLocks noChangeAspect="1"/>
          </p:cNvPicPr>
          <p:nvPr/>
        </p:nvPicPr>
        <p:blipFill>
          <a:blip r:embed="rId2"/>
          <a:stretch>
            <a:fillRect/>
          </a:stretch>
        </p:blipFill>
        <p:spPr>
          <a:xfrm>
            <a:off x="3141362" y="1121907"/>
            <a:ext cx="6109463" cy="4598759"/>
          </a:xfrm>
          <a:prstGeom prst="rect">
            <a:avLst/>
          </a:prstGeom>
        </p:spPr>
      </p:pic>
      <p:sp>
        <p:nvSpPr>
          <p:cNvPr id="11" name="TextBox 10"/>
          <p:cNvSpPr txBox="1"/>
          <p:nvPr/>
        </p:nvSpPr>
        <p:spPr>
          <a:xfrm>
            <a:off x="0" y="5720666"/>
            <a:ext cx="9144000" cy="1200329"/>
          </a:xfrm>
          <a:prstGeom prst="rect">
            <a:avLst/>
          </a:prstGeom>
          <a:noFill/>
        </p:spPr>
        <p:txBody>
          <a:bodyPr wrap="square" rtlCol="0">
            <a:spAutoFit/>
          </a:bodyPr>
          <a:lstStyle/>
          <a:p>
            <a:r>
              <a:rPr lang="en-US" dirty="0" smtClean="0"/>
              <a:t>Gains it back from sensible heat (thermals) =~ 17 W/m</a:t>
            </a:r>
            <a:r>
              <a:rPr lang="en-US" baseline="30000" dirty="0" smtClean="0"/>
              <a:t>2</a:t>
            </a:r>
            <a:endParaRPr lang="en-US" dirty="0" smtClean="0"/>
          </a:p>
          <a:p>
            <a:r>
              <a:rPr lang="en-US" dirty="0" smtClean="0"/>
              <a:t>Latent Heat =~ 80 W/m</a:t>
            </a:r>
            <a:r>
              <a:rPr lang="en-US" baseline="30000" dirty="0" smtClean="0"/>
              <a:t>2</a:t>
            </a:r>
            <a:r>
              <a:rPr lang="en-US" dirty="0" smtClean="0"/>
              <a:t> makes up the difference</a:t>
            </a:r>
          </a:p>
          <a:p>
            <a:r>
              <a:rPr lang="en-US" dirty="0"/>
              <a:t>	</a:t>
            </a:r>
            <a:r>
              <a:rPr lang="en-US" dirty="0" smtClean="0">
                <a:sym typeface="Wingdings"/>
              </a:rPr>
              <a:t> due to radiation imbalance, </a:t>
            </a:r>
            <a:r>
              <a:rPr lang="en-US" b="1" dirty="0" smtClean="0">
                <a:sym typeface="Wingdings"/>
              </a:rPr>
              <a:t>it must rain 3 mm/day on average everywhere on the planet!</a:t>
            </a:r>
            <a:endParaRPr lang="en-US" dirty="0"/>
          </a:p>
        </p:txBody>
      </p:sp>
    </p:spTree>
    <p:extLst>
      <p:ext uri="{BB962C8B-B14F-4D97-AF65-F5344CB8AC3E}">
        <p14:creationId xmlns:p14="http://schemas.microsoft.com/office/powerpoint/2010/main" val="805044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Precipitation Climatology Project</a:t>
            </a:r>
            <a:endParaRPr lang="en-US" dirty="0"/>
          </a:p>
        </p:txBody>
      </p:sp>
      <p:pic>
        <p:nvPicPr>
          <p:cNvPr id="4" name="Picture 3" descr="Screen Shot 2013-03-12 at 4.38.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4133"/>
            <a:ext cx="9144000" cy="5483867"/>
          </a:xfrm>
          <a:prstGeom prst="rect">
            <a:avLst/>
          </a:prstGeom>
        </p:spPr>
      </p:pic>
    </p:spTree>
    <p:extLst>
      <p:ext uri="{BB962C8B-B14F-4D97-AF65-F5344CB8AC3E}">
        <p14:creationId xmlns:p14="http://schemas.microsoft.com/office/powerpoint/2010/main" val="344813540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 Budget Sensors</a:t>
            </a:r>
            <a:endParaRPr lang="en-US" dirty="0"/>
          </a:p>
        </p:txBody>
      </p:sp>
      <p:pic>
        <p:nvPicPr>
          <p:cNvPr id="5" name="Picture 4" descr="Screen Shot 2013-03-12 at 4.10.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1935" y="1617917"/>
            <a:ext cx="6324865" cy="4369721"/>
          </a:xfrm>
          <a:prstGeom prst="rect">
            <a:avLst/>
          </a:prstGeom>
        </p:spPr>
      </p:pic>
      <p:pic>
        <p:nvPicPr>
          <p:cNvPr id="3" name="Picture 2"/>
          <p:cNvPicPr>
            <a:picLocks noChangeAspect="1"/>
          </p:cNvPicPr>
          <p:nvPr/>
        </p:nvPicPr>
        <p:blipFill>
          <a:blip r:embed="rId3"/>
          <a:stretch>
            <a:fillRect/>
          </a:stretch>
        </p:blipFill>
        <p:spPr>
          <a:xfrm>
            <a:off x="304800" y="2438400"/>
            <a:ext cx="2400300" cy="3378200"/>
          </a:xfrm>
          <a:prstGeom prst="rect">
            <a:avLst/>
          </a:prstGeom>
        </p:spPr>
      </p:pic>
      <p:sp>
        <p:nvSpPr>
          <p:cNvPr id="4" name="TextBox 3"/>
          <p:cNvSpPr txBox="1"/>
          <p:nvPr/>
        </p:nvSpPr>
        <p:spPr>
          <a:xfrm>
            <a:off x="304800" y="1828800"/>
            <a:ext cx="1371600" cy="461665"/>
          </a:xfrm>
          <a:prstGeom prst="rect">
            <a:avLst/>
          </a:prstGeom>
          <a:noFill/>
        </p:spPr>
        <p:txBody>
          <a:bodyPr wrap="square" rtlCol="0">
            <a:spAutoFit/>
          </a:bodyPr>
          <a:lstStyle/>
          <a:p>
            <a:r>
              <a:rPr lang="en-US" sz="2400" b="1" dirty="0" smtClean="0"/>
              <a:t>ERBE PI!</a:t>
            </a:r>
            <a:endParaRPr lang="en-US" sz="2400" b="1" dirty="0"/>
          </a:p>
        </p:txBody>
      </p:sp>
    </p:spTree>
    <p:extLst>
      <p:ext uri="{BB962C8B-B14F-4D97-AF65-F5344CB8AC3E}">
        <p14:creationId xmlns:p14="http://schemas.microsoft.com/office/powerpoint/2010/main" val="941447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474662"/>
          </a:xfrm>
        </p:spPr>
        <p:txBody>
          <a:bodyPr>
            <a:normAutofit fontScale="90000"/>
          </a:bodyPr>
          <a:lstStyle/>
          <a:p>
            <a:r>
              <a:rPr lang="en-US" dirty="0" err="1" smtClean="0"/>
              <a:t>Suomi</a:t>
            </a:r>
            <a:r>
              <a:rPr lang="en-US" dirty="0" smtClean="0"/>
              <a:t> NPP: CERES First Light: 2/1/2012</a:t>
            </a:r>
            <a:endParaRPr lang="en-US" dirty="0"/>
          </a:p>
        </p:txBody>
      </p:sp>
      <p:pic>
        <p:nvPicPr>
          <p:cNvPr id="5" name="Picture 4"/>
          <p:cNvPicPr>
            <a:picLocks noChangeAspect="1"/>
          </p:cNvPicPr>
          <p:nvPr/>
        </p:nvPicPr>
        <p:blipFill>
          <a:blip r:embed="rId2"/>
          <a:stretch>
            <a:fillRect/>
          </a:stretch>
        </p:blipFill>
        <p:spPr>
          <a:xfrm>
            <a:off x="0" y="876300"/>
            <a:ext cx="9144000" cy="5093575"/>
          </a:xfrm>
          <a:prstGeom prst="rect">
            <a:avLst/>
          </a:prstGeom>
        </p:spPr>
      </p:pic>
      <p:sp>
        <p:nvSpPr>
          <p:cNvPr id="6" name="TextBox 5"/>
          <p:cNvSpPr txBox="1"/>
          <p:nvPr/>
        </p:nvSpPr>
        <p:spPr>
          <a:xfrm>
            <a:off x="1397000" y="6172200"/>
            <a:ext cx="4216400" cy="369332"/>
          </a:xfrm>
          <a:prstGeom prst="rect">
            <a:avLst/>
          </a:prstGeom>
          <a:noFill/>
        </p:spPr>
        <p:txBody>
          <a:bodyPr wrap="square" rtlCol="0">
            <a:spAutoFit/>
          </a:bodyPr>
          <a:lstStyle/>
          <a:p>
            <a:r>
              <a:rPr lang="en-US" dirty="0" smtClean="0"/>
              <a:t>Outgoing Shortwave Radiation = OSR</a:t>
            </a:r>
            <a:endParaRPr lang="en-US" dirty="0"/>
          </a:p>
        </p:txBody>
      </p:sp>
    </p:spTree>
    <p:extLst>
      <p:ext uri="{BB962C8B-B14F-4D97-AF65-F5344CB8AC3E}">
        <p14:creationId xmlns:p14="http://schemas.microsoft.com/office/powerpoint/2010/main" val="170724514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4662"/>
          </a:xfrm>
        </p:spPr>
        <p:txBody>
          <a:bodyPr>
            <a:normAutofit fontScale="90000"/>
          </a:bodyPr>
          <a:lstStyle/>
          <a:p>
            <a:r>
              <a:rPr lang="en-US" dirty="0" err="1" smtClean="0"/>
              <a:t>Suomi</a:t>
            </a:r>
            <a:r>
              <a:rPr lang="en-US" dirty="0" smtClean="0"/>
              <a:t> NPP: CERES First Light</a:t>
            </a:r>
            <a:endParaRPr lang="en-US" dirty="0"/>
          </a:p>
        </p:txBody>
      </p:sp>
      <p:pic>
        <p:nvPicPr>
          <p:cNvPr id="3" name="Picture 2"/>
          <p:cNvPicPr>
            <a:picLocks noChangeAspect="1"/>
          </p:cNvPicPr>
          <p:nvPr/>
        </p:nvPicPr>
        <p:blipFill>
          <a:blip r:embed="rId2"/>
          <a:stretch>
            <a:fillRect/>
          </a:stretch>
        </p:blipFill>
        <p:spPr>
          <a:xfrm>
            <a:off x="0" y="838200"/>
            <a:ext cx="9144000" cy="5164752"/>
          </a:xfrm>
          <a:prstGeom prst="rect">
            <a:avLst/>
          </a:prstGeom>
        </p:spPr>
      </p:pic>
      <p:sp>
        <p:nvSpPr>
          <p:cNvPr id="6" name="TextBox 5"/>
          <p:cNvSpPr txBox="1"/>
          <p:nvPr/>
        </p:nvSpPr>
        <p:spPr>
          <a:xfrm>
            <a:off x="1397000" y="6172200"/>
            <a:ext cx="7289800" cy="369332"/>
          </a:xfrm>
          <a:prstGeom prst="rect">
            <a:avLst/>
          </a:prstGeom>
          <a:noFill/>
        </p:spPr>
        <p:txBody>
          <a:bodyPr wrap="square" rtlCol="0">
            <a:spAutoFit/>
          </a:bodyPr>
          <a:lstStyle/>
          <a:p>
            <a:r>
              <a:rPr lang="en-US" dirty="0" smtClean="0"/>
              <a:t>Long Wave TOA Upwelling =  Outgoing </a:t>
            </a:r>
            <a:r>
              <a:rPr lang="en-US" dirty="0" err="1" smtClean="0"/>
              <a:t>Longwave</a:t>
            </a:r>
            <a:r>
              <a:rPr lang="en-US" dirty="0" smtClean="0"/>
              <a:t> Radiation (OLR)</a:t>
            </a:r>
            <a:endParaRPr lang="en-US" dirty="0"/>
          </a:p>
        </p:txBody>
      </p:sp>
    </p:spTree>
    <p:extLst>
      <p:ext uri="{BB962C8B-B14F-4D97-AF65-F5344CB8AC3E}">
        <p14:creationId xmlns:p14="http://schemas.microsoft.com/office/powerpoint/2010/main" val="191431859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3-24 at 5.17.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42" y="430642"/>
            <a:ext cx="3503427" cy="2079987"/>
          </a:xfrm>
          <a:prstGeom prst="rect">
            <a:avLst/>
          </a:prstGeom>
        </p:spPr>
      </p:pic>
      <p:pic>
        <p:nvPicPr>
          <p:cNvPr id="5" name="Picture 4" descr="Screen Shot 2015-03-24 at 5.17.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842" y="2502511"/>
            <a:ext cx="3503427" cy="2055270"/>
          </a:xfrm>
          <a:prstGeom prst="rect">
            <a:avLst/>
          </a:prstGeom>
        </p:spPr>
      </p:pic>
      <p:pic>
        <p:nvPicPr>
          <p:cNvPr id="6" name="Picture 5" descr="Screen Shot 2015-03-24 at 5.17.4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842" y="4646643"/>
            <a:ext cx="3503427" cy="2064121"/>
          </a:xfrm>
          <a:prstGeom prst="rect">
            <a:avLst/>
          </a:prstGeom>
        </p:spPr>
      </p:pic>
      <p:sp>
        <p:nvSpPr>
          <p:cNvPr id="7" name="TextBox 6"/>
          <p:cNvSpPr txBox="1"/>
          <p:nvPr/>
        </p:nvSpPr>
        <p:spPr>
          <a:xfrm>
            <a:off x="3082894" y="82821"/>
            <a:ext cx="4582928" cy="461665"/>
          </a:xfrm>
          <a:prstGeom prst="rect">
            <a:avLst/>
          </a:prstGeom>
          <a:noFill/>
        </p:spPr>
        <p:txBody>
          <a:bodyPr wrap="square" rtlCol="0">
            <a:spAutoFit/>
          </a:bodyPr>
          <a:lstStyle/>
          <a:p>
            <a:r>
              <a:rPr lang="en-US" sz="2400" dirty="0" smtClean="0"/>
              <a:t>Mean TOA Cloud </a:t>
            </a:r>
            <a:r>
              <a:rPr lang="en-US" sz="2400" dirty="0" err="1" smtClean="0"/>
              <a:t>Radiative</a:t>
            </a:r>
            <a:r>
              <a:rPr lang="en-US" sz="2400" dirty="0" smtClean="0"/>
              <a:t> Forcing</a:t>
            </a:r>
            <a:endParaRPr lang="en-US" sz="2400" dirty="0"/>
          </a:p>
        </p:txBody>
      </p:sp>
      <p:pic>
        <p:nvPicPr>
          <p:cNvPr id="8" name="Picture 7" descr="Screen Shot 2015-03-24 at 5.17.5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2748640" y="2951853"/>
            <a:ext cx="3174787" cy="924386"/>
          </a:xfrm>
          <a:prstGeom prst="rect">
            <a:avLst/>
          </a:prstGeom>
        </p:spPr>
      </p:pic>
      <p:sp>
        <p:nvSpPr>
          <p:cNvPr id="9" name="TextBox 8"/>
          <p:cNvSpPr txBox="1"/>
          <p:nvPr/>
        </p:nvSpPr>
        <p:spPr>
          <a:xfrm>
            <a:off x="5337547" y="1960086"/>
            <a:ext cx="3552229" cy="2862323"/>
          </a:xfrm>
          <a:prstGeom prst="rect">
            <a:avLst/>
          </a:prstGeom>
          <a:noFill/>
        </p:spPr>
        <p:txBody>
          <a:bodyPr wrap="square" rtlCol="0">
            <a:spAutoFit/>
          </a:bodyPr>
          <a:lstStyle/>
          <a:p>
            <a:pPr marL="285750" indent="-285750">
              <a:buFont typeface="Arial"/>
              <a:buChar char="•"/>
            </a:pPr>
            <a:r>
              <a:rPr lang="en-US" dirty="0" smtClean="0"/>
              <a:t>Shortwave is generally negative – larger where clouds are thicker and surface is darker.</a:t>
            </a:r>
          </a:p>
          <a:p>
            <a:endParaRPr lang="en-US" dirty="0" smtClean="0"/>
          </a:p>
          <a:p>
            <a:pPr marL="285750" indent="-285750">
              <a:buFont typeface="Arial"/>
              <a:buChar char="•"/>
            </a:pPr>
            <a:r>
              <a:rPr lang="en-US" dirty="0" err="1" smtClean="0"/>
              <a:t>Longwave</a:t>
            </a:r>
            <a:r>
              <a:rPr lang="en-US" dirty="0" smtClean="0"/>
              <a:t> is positive – larger where clouds are thicker.</a:t>
            </a:r>
          </a:p>
          <a:p>
            <a:endParaRPr lang="en-US" dirty="0"/>
          </a:p>
          <a:p>
            <a:pPr marL="285750" indent="-285750">
              <a:buFont typeface="Arial"/>
              <a:buChar char="•"/>
            </a:pPr>
            <a:r>
              <a:rPr lang="en-US" dirty="0" smtClean="0"/>
              <a:t>Net is generally negative: SW&gt;LW.  Slightly positive over higher albedo or drier regions.</a:t>
            </a:r>
            <a:endParaRPr lang="en-US" dirty="0"/>
          </a:p>
        </p:txBody>
      </p:sp>
    </p:spTree>
    <p:extLst>
      <p:ext uri="{BB962C8B-B14F-4D97-AF65-F5344CB8AC3E}">
        <p14:creationId xmlns:p14="http://schemas.microsoft.com/office/powerpoint/2010/main" val="347425726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00" y="0"/>
            <a:ext cx="8869789" cy="6858000"/>
          </a:xfrm>
          <a:prstGeom prst="rect">
            <a:avLst/>
          </a:prstGeom>
        </p:spPr>
      </p:pic>
      <p:sp>
        <p:nvSpPr>
          <p:cNvPr id="3" name="TextBox 2"/>
          <p:cNvSpPr txBox="1"/>
          <p:nvPr/>
        </p:nvSpPr>
        <p:spPr>
          <a:xfrm>
            <a:off x="1917700" y="495300"/>
            <a:ext cx="5664200" cy="646331"/>
          </a:xfrm>
          <a:prstGeom prst="rect">
            <a:avLst/>
          </a:prstGeom>
          <a:noFill/>
        </p:spPr>
        <p:txBody>
          <a:bodyPr wrap="square" rtlCol="0">
            <a:spAutoFit/>
          </a:bodyPr>
          <a:lstStyle/>
          <a:p>
            <a:r>
              <a:rPr lang="en-US" dirty="0" smtClean="0"/>
              <a:t>CERES Cloud </a:t>
            </a:r>
            <a:r>
              <a:rPr lang="en-US" dirty="0" err="1" smtClean="0"/>
              <a:t>Radiative</a:t>
            </a:r>
            <a:r>
              <a:rPr lang="en-US" dirty="0" smtClean="0"/>
              <a:t> Forcing (annual average)</a:t>
            </a:r>
          </a:p>
          <a:p>
            <a:r>
              <a:rPr lang="en-US" dirty="0" smtClean="0"/>
              <a:t>MEAN =~ -20 W/m</a:t>
            </a:r>
            <a:r>
              <a:rPr lang="en-US" baseline="30000" dirty="0" smtClean="0"/>
              <a:t>2</a:t>
            </a:r>
            <a:endParaRPr lang="en-US" dirty="0"/>
          </a:p>
        </p:txBody>
      </p:sp>
    </p:spTree>
    <p:extLst>
      <p:ext uri="{BB962C8B-B14F-4D97-AF65-F5344CB8AC3E}">
        <p14:creationId xmlns:p14="http://schemas.microsoft.com/office/powerpoint/2010/main" val="27202986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7" descr="Screen shot 2012-01-23 at 5.51.48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54400" y="1485900"/>
            <a:ext cx="52482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itle 1"/>
          <p:cNvSpPr>
            <a:spLocks noGrp="1"/>
          </p:cNvSpPr>
          <p:nvPr>
            <p:ph type="title"/>
          </p:nvPr>
        </p:nvSpPr>
        <p:spPr>
          <a:xfrm>
            <a:off x="549275" y="84138"/>
            <a:ext cx="8042275" cy="908050"/>
          </a:xfrm>
        </p:spPr>
        <p:txBody>
          <a:bodyPr>
            <a:normAutofit fontScale="90000"/>
          </a:bodyPr>
          <a:lstStyle/>
          <a:p>
            <a:r>
              <a:rPr lang="en-US" sz="3200">
                <a:latin typeface="News Gothic MT" charset="0"/>
              </a:rPr>
              <a:t>Uncertainties in Long-term climate change: Fast Feedbacks</a:t>
            </a:r>
          </a:p>
        </p:txBody>
      </p:sp>
      <p:sp>
        <p:nvSpPr>
          <p:cNvPr id="4" name="Date Placeholder 3"/>
          <p:cNvSpPr>
            <a:spLocks noGrp="1"/>
          </p:cNvSpPr>
          <p:nvPr>
            <p:ph type="dt" sz="quarter" idx="10"/>
          </p:nvPr>
        </p:nvSpPr>
        <p:spPr/>
        <p:txBody>
          <a:bodyPr/>
          <a:lstStyle/>
          <a:p>
            <a:pPr>
              <a:defRPr/>
            </a:pPr>
            <a:r>
              <a:rPr lang="en-US" dirty="0"/>
              <a:t>February 9, 2012</a:t>
            </a:r>
          </a:p>
        </p:txBody>
      </p:sp>
      <p:sp>
        <p:nvSpPr>
          <p:cNvPr id="5" name="Footer Placeholder 4"/>
          <p:cNvSpPr>
            <a:spLocks noGrp="1"/>
          </p:cNvSpPr>
          <p:nvPr>
            <p:ph type="ftr" sz="quarter" idx="11"/>
          </p:nvPr>
        </p:nvSpPr>
        <p:spPr/>
        <p:txBody>
          <a:bodyPr/>
          <a:lstStyle/>
          <a:p>
            <a:pPr>
              <a:defRPr/>
            </a:pPr>
            <a:r>
              <a:rPr lang="en-US"/>
              <a:t>CSU Colloquium</a:t>
            </a:r>
          </a:p>
        </p:txBody>
      </p:sp>
      <p:sp>
        <p:nvSpPr>
          <p:cNvPr id="6" name="Slide Number Placeholder 5"/>
          <p:cNvSpPr>
            <a:spLocks noGrp="1"/>
          </p:cNvSpPr>
          <p:nvPr>
            <p:ph type="sldNum" sz="quarter" idx="12"/>
          </p:nvPr>
        </p:nvSpPr>
        <p:spPr/>
        <p:txBody>
          <a:bodyPr/>
          <a:lstStyle/>
          <a:p>
            <a:pPr>
              <a:defRPr/>
            </a:pPr>
            <a:fld id="{B9280FA1-341A-644C-9E89-4AB11CB14519}" type="slidenum">
              <a:rPr lang="en-US" smtClean="0"/>
              <a:pPr>
                <a:defRPr/>
              </a:pPr>
              <a:t>28</a:t>
            </a:fld>
            <a:endParaRPr lang="en-US"/>
          </a:p>
        </p:txBody>
      </p:sp>
      <p:sp>
        <p:nvSpPr>
          <p:cNvPr id="20489" name="TextBox 12"/>
          <p:cNvSpPr txBox="1">
            <a:spLocks noChangeArrowheads="1"/>
          </p:cNvSpPr>
          <p:nvPr/>
        </p:nvSpPr>
        <p:spPr bwMode="auto">
          <a:xfrm>
            <a:off x="7035800" y="1300163"/>
            <a:ext cx="1576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r>
              <a:rPr lang="en-US" sz="1800"/>
              <a:t>Roe (2009)</a:t>
            </a:r>
          </a:p>
        </p:txBody>
      </p:sp>
      <p:sp>
        <p:nvSpPr>
          <p:cNvPr id="14" name="Oval 13"/>
          <p:cNvSpPr/>
          <p:nvPr/>
        </p:nvSpPr>
        <p:spPr>
          <a:xfrm>
            <a:off x="7035800" y="2633663"/>
            <a:ext cx="519113" cy="908050"/>
          </a:xfrm>
          <a:prstGeom prst="ellipse">
            <a:avLst/>
          </a:prstGeom>
          <a:solidFill>
            <a:schemeClr val="accent6">
              <a:lumMod val="40000"/>
              <a:lumOff val="60000"/>
              <a:alpha val="33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6" name="Straight Arrow Connector 15"/>
          <p:cNvCxnSpPr/>
          <p:nvPr/>
        </p:nvCxnSpPr>
        <p:spPr>
          <a:xfrm flipH="1">
            <a:off x="6637338" y="3606800"/>
            <a:ext cx="630237" cy="1584325"/>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846388" y="5294313"/>
            <a:ext cx="5126037" cy="646112"/>
          </a:xfrm>
          <a:prstGeom prst="rect">
            <a:avLst/>
          </a:prstGeom>
          <a:solidFill>
            <a:schemeClr val="accent6">
              <a:lumMod val="60000"/>
              <a:lumOff val="40000"/>
              <a:alpha val="57000"/>
            </a:schemeClr>
          </a:solidFill>
        </p:spPr>
        <p:txBody>
          <a:bodyPr>
            <a:spAutoFit/>
          </a:bodyPr>
          <a:lstStyle/>
          <a:p>
            <a:pPr>
              <a:defRPr/>
            </a:pPr>
            <a:r>
              <a:rPr lang="en-US" dirty="0"/>
              <a:t>Clouds Contribute the largest contribution to the uncertainty in the fast feedbacks.</a:t>
            </a:r>
          </a:p>
        </p:txBody>
      </p:sp>
      <p:sp>
        <p:nvSpPr>
          <p:cNvPr id="2" name="TextBox 1"/>
          <p:cNvSpPr txBox="1"/>
          <p:nvPr/>
        </p:nvSpPr>
        <p:spPr>
          <a:xfrm>
            <a:off x="0" y="1556554"/>
            <a:ext cx="3454400" cy="3416320"/>
          </a:xfrm>
          <a:prstGeom prst="rect">
            <a:avLst/>
          </a:prstGeom>
          <a:noFill/>
        </p:spPr>
        <p:txBody>
          <a:bodyPr wrap="square" rtlCol="0">
            <a:spAutoFit/>
          </a:bodyPr>
          <a:lstStyle/>
          <a:p>
            <a:endParaRPr lang="en-US" dirty="0" smtClean="0"/>
          </a:p>
          <a:p>
            <a:pPr marL="285750" indent="-285750">
              <a:buFont typeface="Arial"/>
              <a:buChar char="•"/>
            </a:pPr>
            <a:r>
              <a:rPr lang="en-US" dirty="0" smtClean="0"/>
              <a:t>Feedbacks mostly positive; thought to amplify baseline warming by factor of 2-5.</a:t>
            </a:r>
          </a:p>
          <a:p>
            <a:endParaRPr lang="en-US" dirty="0" smtClean="0"/>
          </a:p>
          <a:p>
            <a:pPr marL="285750" indent="-285750">
              <a:buFont typeface="Arial"/>
              <a:buChar char="•"/>
            </a:pPr>
            <a:r>
              <a:rPr lang="en-US" dirty="0" smtClean="0"/>
              <a:t>Aerosol forcing uncertainty + feedback uncertainty </a:t>
            </a:r>
            <a:r>
              <a:rPr lang="en-US" dirty="0" smtClean="0">
                <a:sym typeface="Wingdings"/>
              </a:rPr>
              <a:t> large uncertainty in climate change.</a:t>
            </a:r>
          </a:p>
          <a:p>
            <a:endParaRPr lang="en-US" dirty="0" smtClean="0">
              <a:sym typeface="Wingdings"/>
            </a:endParaRPr>
          </a:p>
          <a:p>
            <a:pPr marL="285750" indent="-285750">
              <a:buFont typeface="Arial"/>
              <a:buChar char="•"/>
            </a:pPr>
            <a:r>
              <a:rPr lang="en-US" dirty="0" smtClean="0">
                <a:sym typeface="Wingdings"/>
              </a:rPr>
              <a:t>1.5-4.5 K range for doubled CO</a:t>
            </a:r>
            <a:r>
              <a:rPr lang="en-US" baseline="-25000" dirty="0" smtClean="0">
                <a:sym typeface="Wingdings"/>
              </a:rPr>
              <a:t>2</a:t>
            </a:r>
            <a:endParaRPr lang="en-US" dirty="0"/>
          </a:p>
        </p:txBody>
      </p:sp>
      <p:sp>
        <p:nvSpPr>
          <p:cNvPr id="7" name="TextBox 6"/>
          <p:cNvSpPr txBox="1"/>
          <p:nvPr/>
        </p:nvSpPr>
        <p:spPr>
          <a:xfrm>
            <a:off x="2133600" y="475826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432916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1300" y="1295400"/>
            <a:ext cx="8686800" cy="2209800"/>
          </a:xfrm>
          <a:prstGeom prst="roundRect">
            <a:avLst>
              <a:gd name="adj" fmla="val 5506"/>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21" name="Rectangle 3"/>
          <p:cNvSpPr>
            <a:spLocks noChangeArrowheads="1"/>
          </p:cNvSpPr>
          <p:nvPr/>
        </p:nvSpPr>
        <p:spPr bwMode="auto">
          <a:xfrm>
            <a:off x="381000" y="235803"/>
            <a:ext cx="845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smtClean="0"/>
              <a:t>Intergovernmental Panel on Climate Change (IPCC) Fifth Assessment Report (AR5)</a:t>
            </a:r>
            <a:endParaRPr lang="en-US" dirty="0"/>
          </a:p>
        </p:txBody>
      </p:sp>
      <p:pic>
        <p:nvPicPr>
          <p:cNvPr id="30722" name="Picture 1" descr="WGI_AR5_Fig9-5.jpg"/>
          <p:cNvPicPr>
            <a:picLocks noChangeAspect="1"/>
          </p:cNvPicPr>
          <p:nvPr/>
        </p:nvPicPr>
        <p:blipFill rotWithShape="1">
          <a:blip r:embed="rId3">
            <a:extLst>
              <a:ext uri="{28A0092B-C50C-407E-A947-70E740481C1C}">
                <a14:useLocalDpi xmlns:a14="http://schemas.microsoft.com/office/drawing/2010/main" val="0"/>
              </a:ext>
            </a:extLst>
          </a:blip>
          <a:srcRect l="2" r="45180" b="68746"/>
          <a:stretch/>
        </p:blipFill>
        <p:spPr bwMode="auto">
          <a:xfrm>
            <a:off x="424744" y="1524000"/>
            <a:ext cx="2864556" cy="171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317500" y="3886200"/>
            <a:ext cx="8763000" cy="2308324"/>
          </a:xfrm>
          <a:prstGeom prst="rect">
            <a:avLst/>
          </a:prstGeom>
        </p:spPr>
        <p:txBody>
          <a:bodyPr wrap="square">
            <a:spAutoFit/>
          </a:bodyPr>
          <a:lstStyle/>
          <a:p>
            <a:pPr marL="285750" indent="-285750">
              <a:buFont typeface="Arial"/>
              <a:buChar char="•"/>
            </a:pPr>
            <a:r>
              <a:rPr lang="en-US" sz="1800" dirty="0" smtClean="0">
                <a:solidFill>
                  <a:srgbClr val="000000"/>
                </a:solidFill>
              </a:rPr>
              <a:t>Clouds/cloud feedbacks still remain a </a:t>
            </a:r>
            <a:r>
              <a:rPr lang="en-US" dirty="0" smtClean="0">
                <a:solidFill>
                  <a:srgbClr val="000000"/>
                </a:solidFill>
              </a:rPr>
              <a:t>critical </a:t>
            </a:r>
            <a:r>
              <a:rPr lang="en-US" sz="1800" dirty="0" smtClean="0">
                <a:solidFill>
                  <a:srgbClr val="000000"/>
                </a:solidFill>
              </a:rPr>
              <a:t>source of uncertainty in climate projections.</a:t>
            </a:r>
          </a:p>
          <a:p>
            <a:endParaRPr lang="en-US" dirty="0" smtClean="0">
              <a:solidFill>
                <a:srgbClr val="000000"/>
              </a:solidFill>
            </a:endParaRPr>
          </a:p>
          <a:p>
            <a:pPr marL="285750" indent="-285750">
              <a:buFont typeface="Arial"/>
              <a:buChar char="•"/>
            </a:pPr>
            <a:r>
              <a:rPr lang="en-US" dirty="0" smtClean="0">
                <a:solidFill>
                  <a:srgbClr val="000000"/>
                </a:solidFill>
              </a:rPr>
              <a:t>What </a:t>
            </a:r>
            <a:r>
              <a:rPr lang="en-US" dirty="0">
                <a:solidFill>
                  <a:srgbClr val="000000"/>
                </a:solidFill>
              </a:rPr>
              <a:t>will happen with clouds?  With over 25 years of data, we are approaching </a:t>
            </a:r>
            <a:r>
              <a:rPr lang="en-US" dirty="0" smtClean="0">
                <a:solidFill>
                  <a:srgbClr val="000000"/>
                </a:solidFill>
              </a:rPr>
              <a:t>period </a:t>
            </a:r>
            <a:r>
              <a:rPr lang="en-US" dirty="0">
                <a:solidFill>
                  <a:srgbClr val="000000"/>
                </a:solidFill>
              </a:rPr>
              <a:t>where trends/variability can be quantified more robustly.  </a:t>
            </a:r>
            <a:endParaRPr lang="en-US" dirty="0" smtClean="0">
              <a:solidFill>
                <a:srgbClr val="000000"/>
              </a:solidFill>
            </a:endParaRPr>
          </a:p>
          <a:p>
            <a:pPr marL="285750" indent="-285750">
              <a:buFont typeface="Arial"/>
              <a:buChar char="•"/>
            </a:pPr>
            <a:endParaRPr lang="en-US" dirty="0" smtClean="0">
              <a:solidFill>
                <a:srgbClr val="000000"/>
              </a:solidFill>
            </a:endParaRPr>
          </a:p>
          <a:p>
            <a:pPr marL="285750" indent="-285750">
              <a:buFont typeface="Arial"/>
              <a:buChar char="•"/>
            </a:pPr>
            <a:r>
              <a:rPr lang="en-US" dirty="0" smtClean="0">
                <a:solidFill>
                  <a:srgbClr val="000000"/>
                </a:solidFill>
              </a:rPr>
              <a:t>But</a:t>
            </a:r>
            <a:r>
              <a:rPr lang="en-US" dirty="0">
                <a:solidFill>
                  <a:srgbClr val="000000"/>
                </a:solidFill>
              </a:rPr>
              <a:t>, observational products still need “work” (e.g. discrepancies </a:t>
            </a:r>
            <a:r>
              <a:rPr lang="en-US" dirty="0" smtClean="0">
                <a:solidFill>
                  <a:srgbClr val="000000"/>
                </a:solidFill>
              </a:rPr>
              <a:t>between different data sets).</a:t>
            </a:r>
            <a:endParaRPr lang="en-US" dirty="0">
              <a:solidFill>
                <a:srgbClr val="000000"/>
              </a:solidFill>
            </a:endParaRPr>
          </a:p>
        </p:txBody>
      </p:sp>
      <p:pic>
        <p:nvPicPr>
          <p:cNvPr id="17" name="Picture 1" descr="WGI_AR5_Fig9-5.jpg"/>
          <p:cNvPicPr>
            <a:picLocks noChangeAspect="1"/>
          </p:cNvPicPr>
          <p:nvPr/>
        </p:nvPicPr>
        <p:blipFill rotWithShape="1">
          <a:blip r:embed="rId3">
            <a:extLst>
              <a:ext uri="{28A0092B-C50C-407E-A947-70E740481C1C}">
                <a14:useLocalDpi xmlns:a14="http://schemas.microsoft.com/office/drawing/2010/main" val="0"/>
              </a:ext>
            </a:extLst>
          </a:blip>
          <a:srcRect l="2" t="31254" r="45180" b="38361"/>
          <a:stretch/>
        </p:blipFill>
        <p:spPr bwMode="auto">
          <a:xfrm>
            <a:off x="3289300" y="1524000"/>
            <a:ext cx="2864556" cy="16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 descr="WGI_AR5_Fig9-5.jpg"/>
          <p:cNvPicPr>
            <a:picLocks noChangeAspect="1"/>
          </p:cNvPicPr>
          <p:nvPr/>
        </p:nvPicPr>
        <p:blipFill rotWithShape="1">
          <a:blip r:embed="rId3">
            <a:extLst>
              <a:ext uri="{28A0092B-C50C-407E-A947-70E740481C1C}">
                <a14:useLocalDpi xmlns:a14="http://schemas.microsoft.com/office/drawing/2010/main" val="0"/>
              </a:ext>
            </a:extLst>
          </a:blip>
          <a:srcRect l="2" t="62052" r="45180" b="8804"/>
          <a:stretch/>
        </p:blipFill>
        <p:spPr bwMode="auto">
          <a:xfrm>
            <a:off x="6184900" y="1524000"/>
            <a:ext cx="2864556" cy="159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Screen Shot 2014-08-29 at 10.19.3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5856" y="3238736"/>
            <a:ext cx="3206750" cy="562848"/>
          </a:xfrm>
          <a:prstGeom prst="rect">
            <a:avLst/>
          </a:prstGeom>
        </p:spPr>
      </p:pic>
    </p:spTree>
    <p:extLst>
      <p:ext uri="{BB962C8B-B14F-4D97-AF65-F5344CB8AC3E}">
        <p14:creationId xmlns:p14="http://schemas.microsoft.com/office/powerpoint/2010/main" val="15373062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2-25 at 10.19.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6552"/>
            <a:ext cx="9144000" cy="6621517"/>
          </a:xfrm>
          <a:prstGeom prst="rect">
            <a:avLst/>
          </a:prstGeom>
        </p:spPr>
      </p:pic>
      <p:sp>
        <p:nvSpPr>
          <p:cNvPr id="4" name="TextBox 3"/>
          <p:cNvSpPr txBox="1"/>
          <p:nvPr/>
        </p:nvSpPr>
        <p:spPr>
          <a:xfrm>
            <a:off x="3485931" y="1164162"/>
            <a:ext cx="1305035" cy="369332"/>
          </a:xfrm>
          <a:prstGeom prst="rect">
            <a:avLst/>
          </a:prstGeom>
          <a:noFill/>
        </p:spPr>
        <p:txBody>
          <a:bodyPr wrap="square" rtlCol="0">
            <a:spAutoFit/>
          </a:bodyPr>
          <a:lstStyle/>
          <a:p>
            <a:r>
              <a:rPr lang="en-US" dirty="0" smtClean="0">
                <a:latin typeface="Apple Casual"/>
                <a:cs typeface="Apple Casual"/>
              </a:rPr>
              <a:t>57.29 GHz</a:t>
            </a:r>
            <a:endParaRPr lang="en-US" dirty="0">
              <a:latin typeface="Apple Casual"/>
              <a:cs typeface="Apple Casual"/>
            </a:endParaRPr>
          </a:p>
        </p:txBody>
      </p:sp>
      <p:sp>
        <p:nvSpPr>
          <p:cNvPr id="5" name="TextBox 4"/>
          <p:cNvSpPr txBox="1"/>
          <p:nvPr/>
        </p:nvSpPr>
        <p:spPr>
          <a:xfrm>
            <a:off x="4299606" y="6327962"/>
            <a:ext cx="1305035" cy="369332"/>
          </a:xfrm>
          <a:prstGeom prst="rect">
            <a:avLst/>
          </a:prstGeom>
          <a:noFill/>
        </p:spPr>
        <p:txBody>
          <a:bodyPr wrap="square" rtlCol="0">
            <a:spAutoFit/>
          </a:bodyPr>
          <a:lstStyle/>
          <a:p>
            <a:r>
              <a:rPr lang="en-US" dirty="0" smtClean="0">
                <a:latin typeface="Apple Casual"/>
                <a:cs typeface="Apple Casual"/>
              </a:rPr>
              <a:t>52.8 GHz</a:t>
            </a:r>
            <a:endParaRPr lang="en-US" dirty="0">
              <a:latin typeface="Apple Casual"/>
              <a:cs typeface="Apple Casual"/>
            </a:endParaRPr>
          </a:p>
        </p:txBody>
      </p:sp>
    </p:spTree>
    <p:extLst>
      <p:ext uri="{BB962C8B-B14F-4D97-AF65-F5344CB8AC3E}">
        <p14:creationId xmlns:p14="http://schemas.microsoft.com/office/powerpoint/2010/main" val="110082168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19825"/>
          </a:xfrm>
        </p:spPr>
        <p:txBody>
          <a:bodyPr>
            <a:normAutofit fontScale="90000"/>
          </a:bodyPr>
          <a:lstStyle/>
          <a:p>
            <a:r>
              <a:rPr lang="en-US" dirty="0" smtClean="0"/>
              <a:t>Cloud Feedback Components (CFMIP1)</a:t>
            </a:r>
            <a:endParaRPr lang="en-US" dirty="0"/>
          </a:p>
        </p:txBody>
      </p:sp>
      <p:pic>
        <p:nvPicPr>
          <p:cNvPr id="4" name="Picture 3" descr="Screen Shot 2013-03-12 at 10.50.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874" y="1417638"/>
            <a:ext cx="6639951" cy="4628467"/>
          </a:xfrm>
          <a:prstGeom prst="rect">
            <a:avLst/>
          </a:prstGeom>
        </p:spPr>
      </p:pic>
      <p:sp>
        <p:nvSpPr>
          <p:cNvPr id="5" name="TextBox 4"/>
          <p:cNvSpPr txBox="1"/>
          <p:nvPr/>
        </p:nvSpPr>
        <p:spPr>
          <a:xfrm>
            <a:off x="5401993" y="6446215"/>
            <a:ext cx="3617407" cy="400110"/>
          </a:xfrm>
          <a:prstGeom prst="rect">
            <a:avLst/>
          </a:prstGeom>
          <a:noFill/>
        </p:spPr>
        <p:txBody>
          <a:bodyPr wrap="square" rtlCol="0">
            <a:spAutoFit/>
          </a:bodyPr>
          <a:lstStyle/>
          <a:p>
            <a:r>
              <a:rPr lang="en-US" sz="2000" i="1" dirty="0" smtClean="0"/>
              <a:t>Courtesy Mark </a:t>
            </a:r>
            <a:r>
              <a:rPr lang="en-US" sz="2000" i="1" dirty="0" err="1" smtClean="0"/>
              <a:t>Zelinka</a:t>
            </a:r>
            <a:r>
              <a:rPr lang="en-US" sz="2000" i="1" dirty="0" smtClean="0"/>
              <a:t>, LBNL</a:t>
            </a:r>
            <a:endParaRPr lang="en-US" sz="2000" i="1" dirty="0"/>
          </a:p>
        </p:txBody>
      </p:sp>
      <p:sp>
        <p:nvSpPr>
          <p:cNvPr id="6" name="TextBox 5"/>
          <p:cNvSpPr txBox="1"/>
          <p:nvPr/>
        </p:nvSpPr>
        <p:spPr>
          <a:xfrm>
            <a:off x="2532185" y="5015402"/>
            <a:ext cx="3231549" cy="369332"/>
          </a:xfrm>
          <a:prstGeom prst="rect">
            <a:avLst/>
          </a:prstGeom>
          <a:noFill/>
        </p:spPr>
        <p:txBody>
          <a:bodyPr wrap="square" rtlCol="0">
            <a:spAutoFit/>
          </a:bodyPr>
          <a:lstStyle/>
          <a:p>
            <a:r>
              <a:rPr lang="en-US" dirty="0" smtClean="0"/>
              <a:t>1. Cloud Fraction Decreasing!</a:t>
            </a:r>
            <a:endParaRPr lang="en-US" dirty="0"/>
          </a:p>
        </p:txBody>
      </p:sp>
      <p:sp>
        <p:nvSpPr>
          <p:cNvPr id="7" name="TextBox 6"/>
          <p:cNvSpPr txBox="1"/>
          <p:nvPr/>
        </p:nvSpPr>
        <p:spPr>
          <a:xfrm>
            <a:off x="4421276" y="2740476"/>
            <a:ext cx="3231549" cy="369332"/>
          </a:xfrm>
          <a:prstGeom prst="rect">
            <a:avLst/>
          </a:prstGeom>
          <a:noFill/>
        </p:spPr>
        <p:txBody>
          <a:bodyPr wrap="square" rtlCol="0">
            <a:spAutoFit/>
          </a:bodyPr>
          <a:lstStyle/>
          <a:p>
            <a:r>
              <a:rPr lang="en-US" dirty="0"/>
              <a:t>2</a:t>
            </a:r>
            <a:r>
              <a:rPr lang="en-US" dirty="0" smtClean="0"/>
              <a:t>. Cloud Altitude Increasing!</a:t>
            </a:r>
            <a:endParaRPr lang="en-US" dirty="0"/>
          </a:p>
        </p:txBody>
      </p:sp>
    </p:spTree>
    <p:extLst>
      <p:ext uri="{BB962C8B-B14F-4D97-AF65-F5344CB8AC3E}">
        <p14:creationId xmlns:p14="http://schemas.microsoft.com/office/powerpoint/2010/main" val="5225741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2-25 at 10.19.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6552"/>
            <a:ext cx="9144000" cy="6621517"/>
          </a:xfrm>
          <a:prstGeom prst="rect">
            <a:avLst/>
          </a:prstGeom>
        </p:spPr>
      </p:pic>
      <p:sp>
        <p:nvSpPr>
          <p:cNvPr id="4" name="TextBox 3"/>
          <p:cNvSpPr txBox="1"/>
          <p:nvPr/>
        </p:nvSpPr>
        <p:spPr>
          <a:xfrm>
            <a:off x="3485931" y="1164162"/>
            <a:ext cx="1305035" cy="369332"/>
          </a:xfrm>
          <a:prstGeom prst="rect">
            <a:avLst/>
          </a:prstGeom>
          <a:noFill/>
        </p:spPr>
        <p:txBody>
          <a:bodyPr wrap="square" rtlCol="0">
            <a:spAutoFit/>
          </a:bodyPr>
          <a:lstStyle/>
          <a:p>
            <a:r>
              <a:rPr lang="en-US" dirty="0" smtClean="0">
                <a:latin typeface="Apple Casual"/>
                <a:cs typeface="Apple Casual"/>
              </a:rPr>
              <a:t>57.29 GHz</a:t>
            </a:r>
            <a:endParaRPr lang="en-US" dirty="0">
              <a:latin typeface="Apple Casual"/>
              <a:cs typeface="Apple Casual"/>
            </a:endParaRPr>
          </a:p>
        </p:txBody>
      </p:sp>
      <p:sp>
        <p:nvSpPr>
          <p:cNvPr id="5" name="TextBox 4"/>
          <p:cNvSpPr txBox="1"/>
          <p:nvPr/>
        </p:nvSpPr>
        <p:spPr>
          <a:xfrm>
            <a:off x="4299606" y="6327962"/>
            <a:ext cx="1305035" cy="369332"/>
          </a:xfrm>
          <a:prstGeom prst="rect">
            <a:avLst/>
          </a:prstGeom>
          <a:noFill/>
        </p:spPr>
        <p:txBody>
          <a:bodyPr wrap="square" rtlCol="0">
            <a:spAutoFit/>
          </a:bodyPr>
          <a:lstStyle/>
          <a:p>
            <a:r>
              <a:rPr lang="en-US" dirty="0" smtClean="0">
                <a:latin typeface="Apple Casual"/>
                <a:cs typeface="Apple Casual"/>
              </a:rPr>
              <a:t>52.8 GHz</a:t>
            </a:r>
            <a:endParaRPr lang="en-US" dirty="0">
              <a:latin typeface="Apple Casual"/>
              <a:cs typeface="Apple Casual"/>
            </a:endParaRPr>
          </a:p>
        </p:txBody>
      </p:sp>
      <p:pic>
        <p:nvPicPr>
          <p:cNvPr id="2" name="Picture 1" descr="Screen Shot 2015-03-12 at 7.33.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1604" y="2421166"/>
            <a:ext cx="4173496" cy="3906796"/>
          </a:xfrm>
          <a:prstGeom prst="rect">
            <a:avLst/>
          </a:prstGeom>
        </p:spPr>
      </p:pic>
      <p:cxnSp>
        <p:nvCxnSpPr>
          <p:cNvPr id="7" name="Straight Connector 6"/>
          <p:cNvCxnSpPr/>
          <p:nvPr/>
        </p:nvCxnSpPr>
        <p:spPr>
          <a:xfrm>
            <a:off x="927100" y="6251762"/>
            <a:ext cx="3810656" cy="635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7112656" y="4148667"/>
            <a:ext cx="0" cy="169333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927100" y="6083300"/>
            <a:ext cx="3479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6875504" y="4377267"/>
            <a:ext cx="0" cy="146473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927100" y="5689600"/>
            <a:ext cx="3230604" cy="635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6588208" y="4749800"/>
            <a:ext cx="0" cy="10922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7265712" y="3928534"/>
            <a:ext cx="0" cy="19134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927100" y="5401733"/>
            <a:ext cx="3044337" cy="635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7459790" y="3674534"/>
            <a:ext cx="0" cy="21674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927100" y="5113867"/>
            <a:ext cx="3289871" cy="635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7994016" y="3259667"/>
            <a:ext cx="0" cy="256963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927100" y="4622800"/>
            <a:ext cx="3815631" cy="635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94443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25"/>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28"/>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32"/>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2-25 at 9.46.1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414" y="70070"/>
            <a:ext cx="7217103" cy="5171519"/>
          </a:xfrm>
          <a:prstGeom prst="rect">
            <a:avLst/>
          </a:prstGeom>
        </p:spPr>
      </p:pic>
      <p:sp>
        <p:nvSpPr>
          <p:cNvPr id="3" name="TextBox 2"/>
          <p:cNvSpPr txBox="1"/>
          <p:nvPr/>
        </p:nvSpPr>
        <p:spPr>
          <a:xfrm>
            <a:off x="586828" y="5241589"/>
            <a:ext cx="7409793" cy="1569660"/>
          </a:xfrm>
          <a:prstGeom prst="rect">
            <a:avLst/>
          </a:prstGeom>
          <a:noFill/>
        </p:spPr>
        <p:txBody>
          <a:bodyPr wrap="square" rtlCol="0">
            <a:spAutoFit/>
          </a:bodyPr>
          <a:lstStyle/>
          <a:p>
            <a:pPr marL="285750" indent="-285750">
              <a:buFont typeface="Arial"/>
              <a:buChar char="•"/>
            </a:pPr>
            <a:r>
              <a:rPr lang="en-US" sz="2400" dirty="0" smtClean="0">
                <a:latin typeface="Apple Casual"/>
                <a:cs typeface="Apple Casual"/>
              </a:rPr>
              <a:t>Thermal IR Sounder; &gt; 2000 channels!</a:t>
            </a:r>
          </a:p>
          <a:p>
            <a:pPr marL="285750" indent="-285750">
              <a:buFont typeface="Arial"/>
              <a:buChar char="•"/>
            </a:pPr>
            <a:r>
              <a:rPr lang="en-US" sz="2400" dirty="0" smtClean="0">
                <a:latin typeface="Apple Casual"/>
                <a:cs typeface="Apple Casual"/>
              </a:rPr>
              <a:t>T, H2O, CO2, O3, N20…</a:t>
            </a:r>
          </a:p>
          <a:p>
            <a:pPr marL="285750" indent="-285750">
              <a:buFont typeface="Arial"/>
              <a:buChar char="•"/>
            </a:pPr>
            <a:r>
              <a:rPr lang="en-US" sz="2400" dirty="0" smtClean="0">
                <a:latin typeface="Apple Casual"/>
                <a:cs typeface="Apple Casual"/>
              </a:rPr>
              <a:t>Launched in 2002 on Aqua with several other sensors</a:t>
            </a:r>
            <a:endParaRPr lang="en-US" sz="2400" dirty="0">
              <a:latin typeface="Apple Casual"/>
              <a:cs typeface="Apple Casual"/>
            </a:endParaRPr>
          </a:p>
        </p:txBody>
      </p:sp>
    </p:spTree>
    <p:extLst>
      <p:ext uri="{BB962C8B-B14F-4D97-AF65-F5344CB8AC3E}">
        <p14:creationId xmlns:p14="http://schemas.microsoft.com/office/powerpoint/2010/main" val="5396235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8759" y="122621"/>
            <a:ext cx="4431862" cy="461665"/>
          </a:xfrm>
          <a:prstGeom prst="rect">
            <a:avLst/>
          </a:prstGeom>
          <a:noFill/>
        </p:spPr>
        <p:txBody>
          <a:bodyPr wrap="square" rtlCol="0">
            <a:spAutoFit/>
          </a:bodyPr>
          <a:lstStyle/>
          <a:p>
            <a:r>
              <a:rPr lang="en-US" sz="2400" dirty="0" smtClean="0">
                <a:latin typeface="Apple Casual"/>
                <a:cs typeface="Apple Casual"/>
              </a:rPr>
              <a:t>AIRS Weighting Functions</a:t>
            </a:r>
            <a:endParaRPr lang="en-US" sz="2400" dirty="0">
              <a:latin typeface="Apple Casual"/>
              <a:cs typeface="Apple Casual"/>
            </a:endParaRPr>
          </a:p>
        </p:txBody>
      </p:sp>
      <p:pic>
        <p:nvPicPr>
          <p:cNvPr id="4" name="Picture 3" descr="Screen Shot 2013-02-25 at 9.45.2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55" y="716401"/>
            <a:ext cx="4368800" cy="3838083"/>
          </a:xfrm>
          <a:prstGeom prst="rect">
            <a:avLst/>
          </a:prstGeom>
        </p:spPr>
      </p:pic>
      <p:pic>
        <p:nvPicPr>
          <p:cNvPr id="5" name="Picture 4" descr="Screen Shot 2013-02-25 at 9.45.3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369" y="852860"/>
            <a:ext cx="4199321" cy="3429694"/>
          </a:xfrm>
          <a:prstGeom prst="rect">
            <a:avLst/>
          </a:prstGeom>
        </p:spPr>
      </p:pic>
      <p:sp>
        <p:nvSpPr>
          <p:cNvPr id="6" name="TextBox 5"/>
          <p:cNvSpPr txBox="1"/>
          <p:nvPr/>
        </p:nvSpPr>
        <p:spPr>
          <a:xfrm>
            <a:off x="5071241" y="4164525"/>
            <a:ext cx="3556000" cy="400110"/>
          </a:xfrm>
          <a:prstGeom prst="rect">
            <a:avLst/>
          </a:prstGeom>
          <a:noFill/>
        </p:spPr>
        <p:txBody>
          <a:bodyPr wrap="square" rtlCol="0">
            <a:spAutoFit/>
          </a:bodyPr>
          <a:lstStyle/>
          <a:p>
            <a:r>
              <a:rPr lang="en-US" sz="2000" dirty="0" smtClean="0">
                <a:latin typeface="Apple Casual"/>
                <a:cs typeface="Apple Casual"/>
              </a:rPr>
              <a:t>H2O Weighting Functions</a:t>
            </a:r>
            <a:endParaRPr lang="en-US" sz="2000" dirty="0">
              <a:latin typeface="Apple Casual"/>
              <a:cs typeface="Apple Casual"/>
            </a:endParaRPr>
          </a:p>
        </p:txBody>
      </p:sp>
      <p:sp>
        <p:nvSpPr>
          <p:cNvPr id="7" name="TextBox 6"/>
          <p:cNvSpPr txBox="1"/>
          <p:nvPr/>
        </p:nvSpPr>
        <p:spPr>
          <a:xfrm>
            <a:off x="446689" y="4282554"/>
            <a:ext cx="3946197" cy="400110"/>
          </a:xfrm>
          <a:prstGeom prst="rect">
            <a:avLst/>
          </a:prstGeom>
          <a:solidFill>
            <a:schemeClr val="bg1"/>
          </a:solidFill>
        </p:spPr>
        <p:txBody>
          <a:bodyPr wrap="square" rtlCol="0">
            <a:spAutoFit/>
          </a:bodyPr>
          <a:lstStyle/>
          <a:p>
            <a:r>
              <a:rPr lang="en-US" sz="2000" dirty="0" smtClean="0">
                <a:latin typeface="Apple Casual"/>
                <a:cs typeface="Apple Casual"/>
              </a:rPr>
              <a:t>Temperature Weighting Functions</a:t>
            </a:r>
            <a:endParaRPr lang="en-US" sz="2000" dirty="0">
              <a:latin typeface="Apple Casual"/>
              <a:cs typeface="Apple Casual"/>
            </a:endParaRPr>
          </a:p>
        </p:txBody>
      </p:sp>
      <p:sp>
        <p:nvSpPr>
          <p:cNvPr id="8" name="TextBox 7"/>
          <p:cNvSpPr txBox="1"/>
          <p:nvPr/>
        </p:nvSpPr>
        <p:spPr>
          <a:xfrm>
            <a:off x="1340069" y="5360276"/>
            <a:ext cx="6709103" cy="646331"/>
          </a:xfrm>
          <a:prstGeom prst="rect">
            <a:avLst/>
          </a:prstGeom>
          <a:noFill/>
        </p:spPr>
        <p:txBody>
          <a:bodyPr wrap="square" rtlCol="0">
            <a:spAutoFit/>
          </a:bodyPr>
          <a:lstStyle/>
          <a:p>
            <a:pPr marL="285750" indent="-285750">
              <a:buFont typeface="Arial"/>
              <a:buChar char="•"/>
            </a:pPr>
            <a:r>
              <a:rPr lang="en-US" dirty="0" smtClean="0"/>
              <a:t>Used all the time in Numerical Weather Prediction (NWP) via data assimilation! (at least for clear-sky observations)</a:t>
            </a:r>
            <a:endParaRPr lang="en-US" dirty="0"/>
          </a:p>
        </p:txBody>
      </p:sp>
    </p:spTree>
    <p:extLst>
      <p:ext uri="{BB962C8B-B14F-4D97-AF65-F5344CB8AC3E}">
        <p14:creationId xmlns:p14="http://schemas.microsoft.com/office/powerpoint/2010/main" val="4688062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IR Spectra</a:t>
            </a:r>
            <a:endParaRPr lang="en-US" dirty="0"/>
          </a:p>
        </p:txBody>
      </p:sp>
      <p:sp>
        <p:nvSpPr>
          <p:cNvPr id="3" name="Content Placeholder 2"/>
          <p:cNvSpPr>
            <a:spLocks noGrp="1"/>
          </p:cNvSpPr>
          <p:nvPr>
            <p:ph idx="1"/>
          </p:nvPr>
        </p:nvSpPr>
        <p:spPr/>
        <p:txBody>
          <a:bodyPr>
            <a:normAutofit/>
          </a:bodyPr>
          <a:lstStyle/>
          <a:p>
            <a:r>
              <a:rPr lang="en-US" dirty="0" smtClean="0"/>
              <a:t>From surface (looking up) OR TOA (looking down)</a:t>
            </a:r>
          </a:p>
          <a:p>
            <a:r>
              <a:rPr lang="en-US" dirty="0" smtClean="0"/>
              <a:t>Gases that matter most: O3, CO2, H2O</a:t>
            </a:r>
          </a:p>
          <a:p>
            <a:r>
              <a:rPr lang="en-US" dirty="0" smtClean="0"/>
              <a:t>Will enable us to visually deduce: surface temperature, atmospheric inversions, wet vs. dry atmosphere</a:t>
            </a:r>
          </a:p>
          <a:p>
            <a:r>
              <a:rPr lang="en-US" dirty="0" smtClean="0"/>
              <a:t>With a computer, you can get O3 profiles, H2O profile, T profile!</a:t>
            </a:r>
          </a:p>
        </p:txBody>
      </p:sp>
    </p:spTree>
    <p:extLst>
      <p:ext uri="{BB962C8B-B14F-4D97-AF65-F5344CB8AC3E}">
        <p14:creationId xmlns:p14="http://schemas.microsoft.com/office/powerpoint/2010/main" val="4225062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eri_twp_nsa-eps-converted-t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482" y="889920"/>
            <a:ext cx="6098624" cy="5831726"/>
          </a:xfrm>
          <a:prstGeom prst="rect">
            <a:avLst/>
          </a:prstGeom>
        </p:spPr>
      </p:pic>
      <p:sp>
        <p:nvSpPr>
          <p:cNvPr id="3" name="TextBox 2"/>
          <p:cNvSpPr txBox="1"/>
          <p:nvPr/>
        </p:nvSpPr>
        <p:spPr>
          <a:xfrm>
            <a:off x="2099438" y="233280"/>
            <a:ext cx="5149238" cy="461665"/>
          </a:xfrm>
          <a:prstGeom prst="rect">
            <a:avLst/>
          </a:prstGeom>
          <a:noFill/>
        </p:spPr>
        <p:txBody>
          <a:bodyPr wrap="square" rtlCol="0">
            <a:spAutoFit/>
          </a:bodyPr>
          <a:lstStyle/>
          <a:p>
            <a:r>
              <a:rPr lang="en-US" sz="2400" dirty="0" smtClean="0">
                <a:solidFill>
                  <a:srgbClr val="FF0000"/>
                </a:solidFill>
                <a:latin typeface="Apple Casual"/>
                <a:cs typeface="Apple Casual"/>
              </a:rPr>
              <a:t>IR Spectra Lookup UP from Surface</a:t>
            </a:r>
            <a:endParaRPr lang="en-US" sz="2400" dirty="0">
              <a:solidFill>
                <a:srgbClr val="FF0000"/>
              </a:solidFill>
              <a:latin typeface="Apple Casual"/>
              <a:cs typeface="Apple Casual"/>
            </a:endParaRPr>
          </a:p>
        </p:txBody>
      </p:sp>
    </p:spTree>
    <p:extLst>
      <p:ext uri="{BB962C8B-B14F-4D97-AF65-F5344CB8AC3E}">
        <p14:creationId xmlns:p14="http://schemas.microsoft.com/office/powerpoint/2010/main" val="381400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2-25 at 10.14.5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088135" cy="6858000"/>
          </a:xfrm>
          <a:prstGeom prst="rect">
            <a:avLst/>
          </a:prstGeom>
        </p:spPr>
      </p:pic>
    </p:spTree>
    <p:extLst>
      <p:ext uri="{BB962C8B-B14F-4D97-AF65-F5344CB8AC3E}">
        <p14:creationId xmlns:p14="http://schemas.microsoft.com/office/powerpoint/2010/main" val="1405577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5885</TotalTime>
  <Words>1247</Words>
  <Application>Microsoft Macintosh PowerPoint</Application>
  <PresentationFormat>On-screen Show (4:3)</PresentationFormat>
  <Paragraphs>171</Paragraphs>
  <Slides>30</Slides>
  <Notes>5</Notes>
  <HiddenSlides>5</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3" baseType="lpstr">
      <vt:lpstr>Office Theme</vt:lpstr>
      <vt:lpstr>Equation</vt:lpstr>
      <vt:lpstr>Document</vt:lpstr>
      <vt:lpstr>PowerPoint Presentation</vt:lpstr>
      <vt:lpstr>PowerPoint Presentation</vt:lpstr>
      <vt:lpstr>PowerPoint Presentation</vt:lpstr>
      <vt:lpstr>PowerPoint Presentation</vt:lpstr>
      <vt:lpstr>PowerPoint Presentation</vt:lpstr>
      <vt:lpstr>PowerPoint Presentation</vt:lpstr>
      <vt:lpstr>Thermal IR Spectra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TOA Cloud Radiative Forcing (CRF)</vt:lpstr>
      <vt:lpstr>PowerPoint Presentation</vt:lpstr>
      <vt:lpstr>Earth Energy Budget (Trenberth 2009)</vt:lpstr>
      <vt:lpstr>Global Precipitation Climatology Project</vt:lpstr>
      <vt:lpstr>Radiation Budget Sensors</vt:lpstr>
      <vt:lpstr>Suomi NPP: CERES First Light: 2/1/2012</vt:lpstr>
      <vt:lpstr>Suomi NPP: CERES First Light</vt:lpstr>
      <vt:lpstr>PowerPoint Presentation</vt:lpstr>
      <vt:lpstr>PowerPoint Presentation</vt:lpstr>
      <vt:lpstr>Uncertainties in Long-term climate change: Fast Feedbacks</vt:lpstr>
      <vt:lpstr>PowerPoint Presentation</vt:lpstr>
      <vt:lpstr>Cloud Feedback Components (CFMIP1)</vt:lpstr>
    </vt:vector>
  </TitlesOfParts>
  <Company>Colorado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O'Dell</dc:creator>
  <cp:lastModifiedBy>Chris O'Dell</cp:lastModifiedBy>
  <cp:revision>41</cp:revision>
  <dcterms:created xsi:type="dcterms:W3CDTF">2013-02-25T03:11:36Z</dcterms:created>
  <dcterms:modified xsi:type="dcterms:W3CDTF">2015-03-27T14:55:52Z</dcterms:modified>
</cp:coreProperties>
</file>