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70" r:id="rId2"/>
    <p:sldId id="275" r:id="rId3"/>
    <p:sldId id="271" r:id="rId4"/>
    <p:sldId id="274" r:id="rId5"/>
    <p:sldId id="272" r:id="rId6"/>
    <p:sldId id="273" r:id="rId7"/>
    <p:sldId id="269" r:id="rId8"/>
    <p:sldId id="261" r:id="rId9"/>
    <p:sldId id="267" r:id="rId10"/>
    <p:sldId id="265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355" autoAdjust="0"/>
    <p:restoredTop sz="99593" autoAdjust="0"/>
  </p:normalViewPr>
  <p:slideViewPr>
    <p:cSldViewPr snapToGrid="0" snapToObjects="1">
      <p:cViewPr>
        <p:scale>
          <a:sx n="100" d="100"/>
          <a:sy n="100" d="100"/>
        </p:scale>
        <p:origin x="-832" y="5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44FC5D-5705-644E-914A-AF4F52498CE5}" type="datetimeFigureOut">
              <a:rPr lang="en-US" smtClean="0"/>
              <a:t>3/13/15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A17273-C886-044C-A1BA-F40DD4CF2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682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54A30-D175-BE44-9EAA-06163D22C456}" type="datetimeFigureOut">
              <a:rPr lang="en-US" smtClean="0"/>
              <a:t>3/13/15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C27E8-D7AC-2540-8F27-1EF73D4DC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240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54A30-D175-BE44-9EAA-06163D22C456}" type="datetimeFigureOut">
              <a:rPr lang="en-US" smtClean="0"/>
              <a:t>3/13/15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C27E8-D7AC-2540-8F27-1EF73D4DC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640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54A30-D175-BE44-9EAA-06163D22C456}" type="datetimeFigureOut">
              <a:rPr lang="en-US" smtClean="0"/>
              <a:t>3/13/15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C27E8-D7AC-2540-8F27-1EF73D4DC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368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54A30-D175-BE44-9EAA-06163D22C456}" type="datetimeFigureOut">
              <a:rPr lang="en-US" smtClean="0"/>
              <a:t>3/13/15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C27E8-D7AC-2540-8F27-1EF73D4DC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563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54A30-D175-BE44-9EAA-06163D22C456}" type="datetimeFigureOut">
              <a:rPr lang="en-US" smtClean="0"/>
              <a:t>3/13/15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C27E8-D7AC-2540-8F27-1EF73D4DC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888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54A30-D175-BE44-9EAA-06163D22C456}" type="datetimeFigureOut">
              <a:rPr lang="en-US" smtClean="0"/>
              <a:t>3/13/15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C27E8-D7AC-2540-8F27-1EF73D4DC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618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54A30-D175-BE44-9EAA-06163D22C456}" type="datetimeFigureOut">
              <a:rPr lang="en-US" smtClean="0"/>
              <a:t>3/13/15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C27E8-D7AC-2540-8F27-1EF73D4DC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542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54A30-D175-BE44-9EAA-06163D22C456}" type="datetimeFigureOut">
              <a:rPr lang="en-US" smtClean="0"/>
              <a:t>3/13/15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C27E8-D7AC-2540-8F27-1EF73D4DC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468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54A30-D175-BE44-9EAA-06163D22C456}" type="datetimeFigureOut">
              <a:rPr lang="en-US" smtClean="0"/>
              <a:t>3/13/15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C27E8-D7AC-2540-8F27-1EF73D4DC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945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54A30-D175-BE44-9EAA-06163D22C456}" type="datetimeFigureOut">
              <a:rPr lang="en-US" smtClean="0"/>
              <a:t>3/13/15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C27E8-D7AC-2540-8F27-1EF73D4DC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840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54A30-D175-BE44-9EAA-06163D22C456}" type="datetimeFigureOut">
              <a:rPr lang="en-US" smtClean="0"/>
              <a:t>3/13/15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C27E8-D7AC-2540-8F27-1EF73D4DC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828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54A30-D175-BE44-9EAA-06163D22C456}" type="datetimeFigureOut">
              <a:rPr lang="en-US" smtClean="0"/>
              <a:t>3/13/15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2C27E8-D7AC-2540-8F27-1EF73D4DC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680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emf"/><Relationship Id="rId3" Type="http://schemas.openxmlformats.org/officeDocument/2006/relationships/image" Target="../media/image12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514350" y="304800"/>
            <a:ext cx="75622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pple Casual"/>
                <a:cs typeface="Apple Casual"/>
              </a:rPr>
              <a:t>Example for a Satellite: </a:t>
            </a:r>
            <a:r>
              <a:rPr lang="en-US" sz="2400" dirty="0" err="1">
                <a:solidFill>
                  <a:srgbClr val="FF0000"/>
                </a:solidFill>
                <a:latin typeface="Apple Casual"/>
                <a:cs typeface="Apple Casual"/>
              </a:rPr>
              <a:t>Meteosat</a:t>
            </a:r>
            <a:r>
              <a:rPr lang="en-US" sz="2400" dirty="0">
                <a:solidFill>
                  <a:srgbClr val="FF0000"/>
                </a:solidFill>
                <a:latin typeface="Apple Casual"/>
                <a:cs typeface="Apple Casual"/>
              </a:rPr>
              <a:t> Second Generation</a:t>
            </a:r>
          </a:p>
        </p:txBody>
      </p:sp>
      <p:sp>
        <p:nvSpPr>
          <p:cNvPr id="91146" name="Text Box 10"/>
          <p:cNvSpPr txBox="1">
            <a:spLocks noChangeArrowheads="1"/>
          </p:cNvSpPr>
          <p:nvPr/>
        </p:nvSpPr>
        <p:spPr bwMode="auto">
          <a:xfrm>
            <a:off x="838200" y="1066800"/>
            <a:ext cx="76200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 dirty="0">
                <a:latin typeface="Comic Sans MS" charset="0"/>
              </a:rPr>
              <a:t>The combination of these two </a:t>
            </a:r>
            <a:r>
              <a:rPr lang="ja-JP" altLang="en-US" sz="1800" dirty="0">
                <a:latin typeface="Arial"/>
              </a:rPr>
              <a:t>“</a:t>
            </a:r>
            <a:r>
              <a:rPr lang="en-US" sz="1800" dirty="0">
                <a:latin typeface="Comic Sans MS" charset="0"/>
              </a:rPr>
              <a:t>competing effects</a:t>
            </a:r>
            <a:r>
              <a:rPr lang="ja-JP" altLang="en-US" sz="1800" dirty="0">
                <a:latin typeface="Arial"/>
              </a:rPr>
              <a:t>”</a:t>
            </a:r>
            <a:r>
              <a:rPr lang="en-US" sz="1800" dirty="0">
                <a:latin typeface="Comic Sans MS" charset="0"/>
              </a:rPr>
              <a:t> results in a profile that peaks at some level in the atmosphere, depending on the strength of the absorbing gases at the current wavelength.</a:t>
            </a:r>
          </a:p>
        </p:txBody>
      </p:sp>
      <p:sp>
        <p:nvSpPr>
          <p:cNvPr id="91147" name="Text Box 11"/>
          <p:cNvSpPr txBox="1">
            <a:spLocks noChangeArrowheads="1"/>
          </p:cNvSpPr>
          <p:nvPr/>
        </p:nvSpPr>
        <p:spPr bwMode="auto">
          <a:xfrm>
            <a:off x="914400" y="5729288"/>
            <a:ext cx="762000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 dirty="0">
                <a:latin typeface="Comic Sans MS" charset="0"/>
              </a:rPr>
              <a:t>This forms the physical basis for our ability to derive temperature and moisture soundings from satellite observations, using measurements in the various atmospheric absorption bands.</a:t>
            </a:r>
          </a:p>
        </p:txBody>
      </p:sp>
      <p:pic>
        <p:nvPicPr>
          <p:cNvPr id="91149" name="Picture 13" descr="msg1-wf-mls-nadi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176463"/>
            <a:ext cx="4953000" cy="3462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150" name="Text Box 14"/>
          <p:cNvSpPr txBox="1">
            <a:spLocks noChangeArrowheads="1"/>
          </p:cNvSpPr>
          <p:nvPr/>
        </p:nvSpPr>
        <p:spPr bwMode="auto">
          <a:xfrm>
            <a:off x="8020050" y="6553200"/>
            <a:ext cx="11303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400"/>
              <a:t>EUMETSAT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851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p_down20km_tobin-eps-converted-to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033" y="0"/>
            <a:ext cx="5079588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1" y="551793"/>
            <a:ext cx="3381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Polar Ice Sheet Observations</a:t>
            </a:r>
          </a:p>
          <a:p>
            <a:r>
              <a:rPr lang="en-US" dirty="0" smtClean="0"/>
              <a:t>(Dave Tobin, UW-Madison/CIMSS)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642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ris1-eps-converted-to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80" y="512693"/>
            <a:ext cx="4264610" cy="5561724"/>
          </a:xfrm>
          <a:prstGeom prst="rect">
            <a:avLst/>
          </a:prstGeom>
        </p:spPr>
      </p:pic>
      <p:pic>
        <p:nvPicPr>
          <p:cNvPr id="3" name="Picture 2" descr="iris2-eps-converted-to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415" y="525518"/>
            <a:ext cx="4254776" cy="554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642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3-12 at 8.09.4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5652"/>
            <a:ext cx="9144000" cy="5168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030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3-02-25 at 10.19.2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6552"/>
            <a:ext cx="9144000" cy="66215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85931" y="1164162"/>
            <a:ext cx="1305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pple Casual"/>
                <a:cs typeface="Apple Casual"/>
              </a:rPr>
              <a:t>57.29 GHz</a:t>
            </a:r>
            <a:endParaRPr lang="en-US" dirty="0">
              <a:latin typeface="Apple Casual"/>
              <a:cs typeface="Apple Casu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99606" y="6327962"/>
            <a:ext cx="1305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pple Casual"/>
                <a:cs typeface="Apple Casual"/>
              </a:rPr>
              <a:t>52.8 GHz</a:t>
            </a:r>
            <a:endParaRPr lang="en-US" dirty="0">
              <a:latin typeface="Apple Casual"/>
              <a:cs typeface="Apple Casual"/>
            </a:endParaRPr>
          </a:p>
        </p:txBody>
      </p:sp>
    </p:spTree>
    <p:extLst>
      <p:ext uri="{BB962C8B-B14F-4D97-AF65-F5344CB8AC3E}">
        <p14:creationId xmlns:p14="http://schemas.microsoft.com/office/powerpoint/2010/main" val="3166157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3-02-25 at 10.19.2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6552"/>
            <a:ext cx="9144000" cy="66215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85931" y="1164162"/>
            <a:ext cx="1305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pple Casual"/>
                <a:cs typeface="Apple Casual"/>
              </a:rPr>
              <a:t>57.29 GHz</a:t>
            </a:r>
            <a:endParaRPr lang="en-US" dirty="0">
              <a:latin typeface="Apple Casual"/>
              <a:cs typeface="Apple Casu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99606" y="6327962"/>
            <a:ext cx="1305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pple Casual"/>
                <a:cs typeface="Apple Casual"/>
              </a:rPr>
              <a:t>52.8 GHz</a:t>
            </a:r>
            <a:endParaRPr lang="en-US" dirty="0">
              <a:latin typeface="Apple Casual"/>
              <a:cs typeface="Apple Casual"/>
            </a:endParaRPr>
          </a:p>
        </p:txBody>
      </p:sp>
      <p:pic>
        <p:nvPicPr>
          <p:cNvPr id="2" name="Picture 1" descr="Screen Shot 2015-03-12 at 7.33.4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604" y="2421166"/>
            <a:ext cx="4173496" cy="3906796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927100" y="6251762"/>
            <a:ext cx="3810656" cy="635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7112656" y="4148667"/>
            <a:ext cx="0" cy="169333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927100" y="6083300"/>
            <a:ext cx="3479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6875504" y="4377267"/>
            <a:ext cx="0" cy="146473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927100" y="5689600"/>
            <a:ext cx="3230604" cy="635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6588208" y="4749800"/>
            <a:ext cx="0" cy="1092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7265712" y="3928534"/>
            <a:ext cx="0" cy="191346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927100" y="5401733"/>
            <a:ext cx="3044337" cy="635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7459790" y="3674534"/>
            <a:ext cx="0" cy="216746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927100" y="5113867"/>
            <a:ext cx="3289871" cy="635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7994016" y="3259667"/>
            <a:ext cx="0" cy="256963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927100" y="4622800"/>
            <a:ext cx="3815631" cy="635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3810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2-25 at 9.46.1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414" y="70070"/>
            <a:ext cx="7217103" cy="51715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6828" y="5241589"/>
            <a:ext cx="74097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>
                <a:latin typeface="Apple Casual"/>
                <a:cs typeface="Apple Casual"/>
              </a:rPr>
              <a:t>Thermal IR Sounder; &gt; 2000 channels!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latin typeface="Apple Casual"/>
                <a:cs typeface="Apple Casual"/>
              </a:rPr>
              <a:t>T, H2O, CO2, O3, N20…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latin typeface="Apple Casual"/>
                <a:cs typeface="Apple Casual"/>
              </a:rPr>
              <a:t>Launched in 2002 on Aqua with several other sensors</a:t>
            </a:r>
            <a:endParaRPr lang="en-US" sz="2400" dirty="0">
              <a:latin typeface="Apple Casual"/>
              <a:cs typeface="Apple Casual"/>
            </a:endParaRPr>
          </a:p>
        </p:txBody>
      </p:sp>
    </p:spTree>
    <p:extLst>
      <p:ext uri="{BB962C8B-B14F-4D97-AF65-F5344CB8AC3E}">
        <p14:creationId xmlns:p14="http://schemas.microsoft.com/office/powerpoint/2010/main" val="662498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48759" y="122621"/>
            <a:ext cx="4431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pple Casual"/>
                <a:cs typeface="Apple Casual"/>
              </a:rPr>
              <a:t>AIRS Weighting Functions</a:t>
            </a:r>
            <a:endParaRPr lang="en-US" sz="2400" dirty="0">
              <a:latin typeface="Apple Casual"/>
              <a:cs typeface="Apple Casual"/>
            </a:endParaRPr>
          </a:p>
        </p:txBody>
      </p:sp>
      <p:pic>
        <p:nvPicPr>
          <p:cNvPr id="4" name="Picture 3" descr="Screen Shot 2013-02-25 at 9.45.2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55" y="716401"/>
            <a:ext cx="4368800" cy="3838083"/>
          </a:xfrm>
          <a:prstGeom prst="rect">
            <a:avLst/>
          </a:prstGeom>
        </p:spPr>
      </p:pic>
      <p:pic>
        <p:nvPicPr>
          <p:cNvPr id="5" name="Picture 4" descr="Screen Shot 2013-02-25 at 9.45.3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369" y="852860"/>
            <a:ext cx="4199321" cy="34296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71241" y="4164525"/>
            <a:ext cx="355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pple Casual"/>
                <a:cs typeface="Apple Casual"/>
              </a:rPr>
              <a:t>H2O Weighting Functions</a:t>
            </a:r>
            <a:endParaRPr lang="en-US" sz="2000" dirty="0">
              <a:latin typeface="Apple Casual"/>
              <a:cs typeface="Apple Casu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6689" y="4282554"/>
            <a:ext cx="394619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pple Casual"/>
                <a:cs typeface="Apple Casual"/>
              </a:rPr>
              <a:t>Temperature Weighting Functions</a:t>
            </a:r>
            <a:endParaRPr lang="en-US" sz="2000" dirty="0">
              <a:latin typeface="Apple Casual"/>
              <a:cs typeface="Apple Casu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40069" y="5360276"/>
            <a:ext cx="6709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Used all the time in Numerical Weather Prediction (NWP) via data assimilation! (at least for clear-sky observations)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975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Thermal IR Spectra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From surface (looking up) OR TOA (looking down)</a:t>
            </a:r>
          </a:p>
          <a:p>
            <a:r>
              <a:rPr lang="en-US" dirty="0" smtClean="0"/>
              <a:t>Gases that matter most: O3, CO2, H2O</a:t>
            </a:r>
          </a:p>
          <a:p>
            <a:r>
              <a:rPr lang="en-US" dirty="0" smtClean="0"/>
              <a:t>Will enable us to visually deduce: surface temperature, atmospheric inversions, wet vs. dry atmosphere</a:t>
            </a:r>
          </a:p>
          <a:p>
            <a:r>
              <a:rPr lang="en-US" dirty="0" smtClean="0"/>
              <a:t>With a computer, you can get O3 profiles, H2O profile, T profile!</a:t>
            </a:r>
          </a:p>
        </p:txBody>
      </p:sp>
    </p:spTree>
    <p:extLst>
      <p:ext uri="{BB962C8B-B14F-4D97-AF65-F5344CB8AC3E}">
        <p14:creationId xmlns:p14="http://schemas.microsoft.com/office/powerpoint/2010/main" val="4225062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eri_twp_nsa-eps-converted-to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482" y="889920"/>
            <a:ext cx="6098624" cy="58317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99438" y="233280"/>
            <a:ext cx="5149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pple Casual"/>
                <a:cs typeface="Apple Casual"/>
              </a:rPr>
              <a:t>IR Spectra Lookup UP from Surface</a:t>
            </a:r>
            <a:endParaRPr lang="en-US" sz="2400" dirty="0">
              <a:solidFill>
                <a:srgbClr val="FF0000"/>
              </a:solidFill>
              <a:latin typeface="Apple Casual"/>
              <a:cs typeface="Apple Casual"/>
            </a:endParaRPr>
          </a:p>
        </p:txBody>
      </p:sp>
    </p:spTree>
    <p:extLst>
      <p:ext uri="{BB962C8B-B14F-4D97-AF65-F5344CB8AC3E}">
        <p14:creationId xmlns:p14="http://schemas.microsoft.com/office/powerpoint/2010/main" val="381400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3-02-25 at 10.14.5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0881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577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2687</TotalTime>
  <Words>218</Words>
  <Application>Microsoft Macintosh PowerPoint</Application>
  <PresentationFormat>On-screen Show (4:3)</PresentationFormat>
  <Paragraphs>23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Thermal IR Spectra</vt:lpstr>
      <vt:lpstr>PowerPoint Presentation</vt:lpstr>
      <vt:lpstr>PowerPoint Presentation</vt:lpstr>
      <vt:lpstr>PowerPoint Presentation</vt:lpstr>
      <vt:lpstr>PowerPoint Presentation</vt:lpstr>
    </vt:vector>
  </TitlesOfParts>
  <Company>Colorado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O'Dell</dc:creator>
  <cp:lastModifiedBy>Chris O'Dell</cp:lastModifiedBy>
  <cp:revision>34</cp:revision>
  <dcterms:created xsi:type="dcterms:W3CDTF">2013-02-25T03:11:36Z</dcterms:created>
  <dcterms:modified xsi:type="dcterms:W3CDTF">2015-03-13T15:52:59Z</dcterms:modified>
</cp:coreProperties>
</file>