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Microsoft_Equation1.bin" ContentType="application/vnd.openxmlformats-officedocument.oleObject"/>
  <Override PartName="/ppt/embeddings/Microsoft_Equation2.bin" ContentType="application/vnd.openxmlformats-officedocument.oleObject"/>
  <Override PartName="/ppt/embeddings/Microsoft_Equation3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94" r:id="rId2"/>
    <p:sldId id="295" r:id="rId3"/>
    <p:sldId id="296" r:id="rId4"/>
    <p:sldId id="297" r:id="rId5"/>
    <p:sldId id="298" r:id="rId6"/>
    <p:sldId id="299" r:id="rId7"/>
    <p:sldId id="281" r:id="rId8"/>
    <p:sldId id="282" r:id="rId9"/>
    <p:sldId id="283" r:id="rId10"/>
    <p:sldId id="261" r:id="rId11"/>
    <p:sldId id="265" r:id="rId12"/>
    <p:sldId id="264" r:id="rId13"/>
    <p:sldId id="269" r:id="rId14"/>
    <p:sldId id="270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300" r:id="rId25"/>
    <p:sldId id="284" r:id="rId26"/>
    <p:sldId id="285" r:id="rId27"/>
    <p:sldId id="286" r:id="rId28"/>
    <p:sldId id="287" r:id="rId29"/>
    <p:sldId id="288" r:id="rId30"/>
    <p:sldId id="302" r:id="rId31"/>
    <p:sldId id="301" r:id="rId32"/>
    <p:sldId id="289" r:id="rId33"/>
    <p:sldId id="290" r:id="rId34"/>
    <p:sldId id="303" r:id="rId35"/>
    <p:sldId id="304" r:id="rId36"/>
    <p:sldId id="293" r:id="rId37"/>
    <p:sldId id="291" r:id="rId38"/>
    <p:sldId id="292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21EB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380" autoAdjust="0"/>
  </p:normalViewPr>
  <p:slideViewPr>
    <p:cSldViewPr snapToGrid="0" snapToObjects="1">
      <p:cViewPr>
        <p:scale>
          <a:sx n="100" d="100"/>
          <a:sy n="100" d="100"/>
        </p:scale>
        <p:origin x="-31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Relationship Id="rId2" Type="http://schemas.openxmlformats.org/officeDocument/2006/relationships/image" Target="../media/image7.emf"/><Relationship Id="rId3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F1A26-2C94-6C44-A6BD-5B43F090F3EB}" type="datetimeFigureOut">
              <a:rPr lang="en-US" smtClean="0"/>
              <a:t>2/5/15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15DAC-2891-1743-8819-F14ED81F8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587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F1A26-2C94-6C44-A6BD-5B43F090F3EB}" type="datetimeFigureOut">
              <a:rPr lang="en-US" smtClean="0"/>
              <a:t>2/5/15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15DAC-2891-1743-8819-F14ED81F8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406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F1A26-2C94-6C44-A6BD-5B43F090F3EB}" type="datetimeFigureOut">
              <a:rPr lang="en-US" smtClean="0"/>
              <a:t>2/5/15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15DAC-2891-1743-8819-F14ED81F8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770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F1A26-2C94-6C44-A6BD-5B43F090F3EB}" type="datetimeFigureOut">
              <a:rPr lang="en-US" smtClean="0"/>
              <a:t>2/5/15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15DAC-2891-1743-8819-F14ED81F8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759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F1A26-2C94-6C44-A6BD-5B43F090F3EB}" type="datetimeFigureOut">
              <a:rPr lang="en-US" smtClean="0"/>
              <a:t>2/5/15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15DAC-2891-1743-8819-F14ED81F8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067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F1A26-2C94-6C44-A6BD-5B43F090F3EB}" type="datetimeFigureOut">
              <a:rPr lang="en-US" smtClean="0"/>
              <a:t>2/5/15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15DAC-2891-1743-8819-F14ED81F8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707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F1A26-2C94-6C44-A6BD-5B43F090F3EB}" type="datetimeFigureOut">
              <a:rPr lang="en-US" smtClean="0"/>
              <a:t>2/5/15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15DAC-2891-1743-8819-F14ED81F8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028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F1A26-2C94-6C44-A6BD-5B43F090F3EB}" type="datetimeFigureOut">
              <a:rPr lang="en-US" smtClean="0"/>
              <a:t>2/5/15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15DAC-2891-1743-8819-F14ED81F8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611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F1A26-2C94-6C44-A6BD-5B43F090F3EB}" type="datetimeFigureOut">
              <a:rPr lang="en-US" smtClean="0"/>
              <a:t>2/5/15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15DAC-2891-1743-8819-F14ED81F8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521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F1A26-2C94-6C44-A6BD-5B43F090F3EB}" type="datetimeFigureOut">
              <a:rPr lang="en-US" smtClean="0"/>
              <a:t>2/5/15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15DAC-2891-1743-8819-F14ED81F8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643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F1A26-2C94-6C44-A6BD-5B43F090F3EB}" type="datetimeFigureOut">
              <a:rPr lang="en-US" smtClean="0"/>
              <a:t>2/5/15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15DAC-2891-1743-8819-F14ED81F8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63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F1A26-2C94-6C44-A6BD-5B43F090F3EB}" type="datetimeFigureOut">
              <a:rPr lang="en-US" smtClean="0"/>
              <a:t>2/5/15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15DAC-2891-1743-8819-F14ED81F8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837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upload.wikimedia.org/wikipedia/commons/a/a1/Blackbody-lg.png" TargetMode="External"/><Relationship Id="rId3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.bin"/><Relationship Id="rId4" Type="http://schemas.openxmlformats.org/officeDocument/2006/relationships/image" Target="../media/image24.emf"/><Relationship Id="rId5" Type="http://schemas.openxmlformats.org/officeDocument/2006/relationships/image" Target="../media/image25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oleObject" Target="../embeddings/Microsoft_Equation2.bin"/><Relationship Id="rId5" Type="http://schemas.openxmlformats.org/officeDocument/2006/relationships/image" Target="../media/image26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3.bin"/><Relationship Id="rId4" Type="http://schemas.openxmlformats.org/officeDocument/2006/relationships/image" Target="../media/image38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5.emf"/><Relationship Id="rId5" Type="http://schemas.openxmlformats.org/officeDocument/2006/relationships/image" Target="../media/image6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5.emf"/><Relationship Id="rId5" Type="http://schemas.openxmlformats.org/officeDocument/2006/relationships/oleObject" Target="../embeddings/oleObject4.bin"/><Relationship Id="rId6" Type="http://schemas.openxmlformats.org/officeDocument/2006/relationships/image" Target="../media/image7.emf"/><Relationship Id="rId7" Type="http://schemas.openxmlformats.org/officeDocument/2006/relationships/oleObject" Target="../embeddings/oleObject5.bin"/><Relationship Id="rId8" Type="http://schemas.openxmlformats.org/officeDocument/2006/relationships/image" Target="../media/image8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9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752600" y="0"/>
            <a:ext cx="47620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 smtClean="0">
                <a:latin typeface="Comic Sans MS" charset="0"/>
              </a:rPr>
              <a:t>Reminder of radiance quantities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685800"/>
            <a:ext cx="8763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Apple Casual"/>
                <a:cs typeface="Apple Casual"/>
              </a:rPr>
              <a:t>I</a:t>
            </a:r>
            <a:r>
              <a:rPr lang="en-US" baseline="-25000" dirty="0" err="1" smtClean="0">
                <a:latin typeface="Apple Casual"/>
                <a:cs typeface="Apple Casual"/>
              </a:rPr>
              <a:t>λ</a:t>
            </a:r>
            <a:r>
              <a:rPr lang="en-US" dirty="0" smtClean="0">
                <a:latin typeface="Apple Casual"/>
                <a:cs typeface="Apple Casual"/>
              </a:rPr>
              <a:t>	Radiance</a:t>
            </a:r>
            <a:r>
              <a:rPr lang="en-US" dirty="0" smtClean="0"/>
              <a:t>			</a:t>
            </a:r>
            <a:r>
              <a:rPr lang="en-US" dirty="0" smtClean="0">
                <a:latin typeface="Apple Casual"/>
                <a:cs typeface="Apple Casual"/>
              </a:rPr>
              <a:t>W </a:t>
            </a:r>
            <a:r>
              <a:rPr lang="en-US" dirty="0">
                <a:latin typeface="Apple Casual"/>
                <a:cs typeface="Apple Casual"/>
              </a:rPr>
              <a:t>m</a:t>
            </a:r>
            <a:r>
              <a:rPr lang="en-US" baseline="30000" dirty="0">
                <a:latin typeface="Apple Casual"/>
                <a:cs typeface="Apple Casual"/>
              </a:rPr>
              <a:t>-2 </a:t>
            </a:r>
            <a:r>
              <a:rPr lang="en-US" dirty="0">
                <a:latin typeface="Apple Casual"/>
                <a:cs typeface="Apple Casual"/>
              </a:rPr>
              <a:t>μm</a:t>
            </a:r>
            <a:r>
              <a:rPr lang="en-US" baseline="30000" dirty="0">
                <a:latin typeface="Apple Casual"/>
                <a:cs typeface="Apple Casual"/>
              </a:rPr>
              <a:t>-1</a:t>
            </a:r>
            <a:r>
              <a:rPr lang="en-US" dirty="0">
                <a:latin typeface="Apple Casual"/>
                <a:cs typeface="Apple Casual"/>
              </a:rPr>
              <a:t> sr</a:t>
            </a:r>
            <a:r>
              <a:rPr lang="en-US" baseline="30000" dirty="0">
                <a:latin typeface="Apple Casual"/>
                <a:cs typeface="Apple Casual"/>
              </a:rPr>
              <a:t>-</a:t>
            </a:r>
            <a:r>
              <a:rPr lang="en-US" baseline="30000" dirty="0" smtClean="0">
                <a:latin typeface="Apple Casual"/>
                <a:cs typeface="Apple Casual"/>
              </a:rPr>
              <a:t>1</a:t>
            </a:r>
          </a:p>
          <a:p>
            <a:r>
              <a:rPr lang="en-US" dirty="0" smtClean="0">
                <a:latin typeface="Apple Casual"/>
                <a:cs typeface="Apple Casual"/>
              </a:rPr>
              <a:t>	Intensity</a:t>
            </a:r>
          </a:p>
          <a:p>
            <a:r>
              <a:rPr lang="en-US" dirty="0">
                <a:latin typeface="Apple Casual"/>
                <a:cs typeface="Apple Casual"/>
              </a:rPr>
              <a:t>	</a:t>
            </a:r>
            <a:r>
              <a:rPr lang="en-US" dirty="0" smtClean="0">
                <a:latin typeface="Apple Casual"/>
                <a:cs typeface="Apple Casual"/>
              </a:rPr>
              <a:t>(Monochromatic)</a:t>
            </a:r>
            <a:endParaRPr lang="en-US" dirty="0">
              <a:latin typeface="Apple Casual"/>
              <a:cs typeface="Apple Casual"/>
            </a:endParaRPr>
          </a:p>
          <a:p>
            <a:endParaRPr lang="en-US" dirty="0" smtClean="0">
              <a:latin typeface="Apple Casual"/>
              <a:cs typeface="Apple Casual"/>
            </a:endParaRPr>
          </a:p>
          <a:p>
            <a:r>
              <a:rPr lang="en-US" dirty="0" err="1" smtClean="0">
                <a:latin typeface="Apple Casual"/>
                <a:cs typeface="Apple Casual"/>
              </a:rPr>
              <a:t>F</a:t>
            </a:r>
            <a:r>
              <a:rPr lang="en-US" baseline="-25000" dirty="0" err="1" smtClean="0">
                <a:latin typeface="Apple Casual"/>
                <a:cs typeface="Apple Casual"/>
              </a:rPr>
              <a:t>λ</a:t>
            </a:r>
            <a:r>
              <a:rPr lang="en-US" baseline="-25000" dirty="0" smtClean="0">
                <a:latin typeface="Apple Casual"/>
                <a:cs typeface="Apple Casual"/>
              </a:rPr>
              <a:t>	</a:t>
            </a:r>
            <a:r>
              <a:rPr lang="en-US" dirty="0" smtClean="0">
                <a:latin typeface="Apple Casual"/>
                <a:cs typeface="Apple Casual"/>
              </a:rPr>
              <a:t>Spectral Irradiance		</a:t>
            </a:r>
            <a:r>
              <a:rPr lang="en-US" dirty="0">
                <a:latin typeface="Apple Casual"/>
                <a:cs typeface="Apple Casual"/>
              </a:rPr>
              <a:t>W m</a:t>
            </a:r>
            <a:r>
              <a:rPr lang="en-US" baseline="30000" dirty="0">
                <a:latin typeface="Apple Casual"/>
                <a:cs typeface="Apple Casual"/>
              </a:rPr>
              <a:t>-2 </a:t>
            </a:r>
            <a:r>
              <a:rPr lang="en-US" dirty="0">
                <a:latin typeface="Apple Casual"/>
                <a:cs typeface="Apple Casual"/>
              </a:rPr>
              <a:t>μm</a:t>
            </a:r>
            <a:r>
              <a:rPr lang="en-US" baseline="30000" dirty="0">
                <a:latin typeface="Apple Casual"/>
                <a:cs typeface="Apple Casual"/>
              </a:rPr>
              <a:t>-</a:t>
            </a:r>
            <a:r>
              <a:rPr lang="en-US" baseline="30000" dirty="0" smtClean="0">
                <a:latin typeface="Apple Casual"/>
                <a:cs typeface="Apple Casual"/>
              </a:rPr>
              <a:t>1</a:t>
            </a:r>
            <a:endParaRPr lang="en-US" dirty="0" smtClean="0">
              <a:latin typeface="Apple Casual"/>
              <a:cs typeface="Apple Casual"/>
            </a:endParaRPr>
          </a:p>
          <a:p>
            <a:r>
              <a:rPr lang="en-US" dirty="0" smtClean="0">
                <a:latin typeface="Apple Casual"/>
                <a:cs typeface="Apple Casual"/>
              </a:rPr>
              <a:t>	Monochromatic Flux</a:t>
            </a:r>
          </a:p>
          <a:p>
            <a:endParaRPr lang="en-US" dirty="0">
              <a:latin typeface="Apple Casual"/>
              <a:cs typeface="Apple Casual"/>
            </a:endParaRPr>
          </a:p>
          <a:p>
            <a:r>
              <a:rPr lang="en-US" dirty="0" smtClean="0">
                <a:latin typeface="Apple Casual"/>
                <a:cs typeface="Apple Casual"/>
              </a:rPr>
              <a:t>F	(Broadband) Flux		W </a:t>
            </a:r>
            <a:r>
              <a:rPr lang="en-US" dirty="0">
                <a:latin typeface="Apple Casual"/>
                <a:cs typeface="Apple Casual"/>
              </a:rPr>
              <a:t>m</a:t>
            </a:r>
            <a:r>
              <a:rPr lang="en-US" baseline="30000" dirty="0">
                <a:latin typeface="Apple Casual"/>
                <a:cs typeface="Apple Casual"/>
              </a:rPr>
              <a:t>-2</a:t>
            </a:r>
            <a:r>
              <a:rPr lang="en-US" dirty="0" smtClean="0">
                <a:latin typeface="Apple Casual"/>
                <a:cs typeface="Apple Casual"/>
              </a:rPr>
              <a:t>	</a:t>
            </a:r>
            <a:endParaRPr lang="en-US" dirty="0">
              <a:latin typeface="Apple Casual"/>
              <a:cs typeface="Apple Casual"/>
            </a:endParaRPr>
          </a:p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7893859"/>
              </p:ext>
            </p:extLst>
          </p:nvPr>
        </p:nvGraphicFramePr>
        <p:xfrm>
          <a:off x="2286000" y="3965483"/>
          <a:ext cx="4419600" cy="292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Equation" r:id="rId3" imgW="2070100" imgH="1371600" progId="Equation.3">
                  <p:embed/>
                </p:oleObj>
              </mc:Choice>
              <mc:Fallback>
                <p:oleObj name="Equation" r:id="rId3" imgW="2070100" imgH="1371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6000" y="3965483"/>
                        <a:ext cx="4419600" cy="2927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498264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6884988" y="6359525"/>
            <a:ext cx="3508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ym typeface="Symbol" charset="0"/>
              </a:rPr>
              <a:t></a:t>
            </a:r>
          </a:p>
        </p:txBody>
      </p:sp>
      <p:sp>
        <p:nvSpPr>
          <p:cNvPr id="44041" name="Text Box 9"/>
          <p:cNvSpPr txBox="1">
            <a:spLocks noChangeArrowheads="1"/>
          </p:cNvSpPr>
          <p:nvPr/>
        </p:nvSpPr>
        <p:spPr bwMode="auto">
          <a:xfrm>
            <a:off x="685800" y="0"/>
            <a:ext cx="7364992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accent2"/>
                </a:solidFill>
                <a:latin typeface="Comic Sans MS" charset="0"/>
              </a:rPr>
              <a:t>Glowing wires in labs, when heated to high temperatures, </a:t>
            </a:r>
          </a:p>
          <a:p>
            <a:r>
              <a:rPr lang="en-US" sz="2000" dirty="0" smtClean="0">
                <a:solidFill>
                  <a:schemeClr val="accent2"/>
                </a:solidFill>
                <a:latin typeface="Comic Sans MS" charset="0"/>
              </a:rPr>
              <a:t>Had intensity that followed a characteristic shape!</a:t>
            </a:r>
          </a:p>
          <a:p>
            <a:endParaRPr lang="en-US" sz="2000" dirty="0">
              <a:solidFill>
                <a:schemeClr val="accent2"/>
              </a:solidFill>
              <a:latin typeface="Comic Sans MS" charset="0"/>
            </a:endParaRPr>
          </a:p>
          <a:p>
            <a:r>
              <a:rPr lang="en-US" sz="2000" dirty="0" smtClean="0">
                <a:solidFill>
                  <a:schemeClr val="accent2"/>
                </a:solidFill>
                <a:latin typeface="Comic Sans MS" charset="0"/>
              </a:rPr>
              <a:t>Further, found that the total flux emitted (integrate over </a:t>
            </a:r>
          </a:p>
          <a:p>
            <a:r>
              <a:rPr lang="en-US" sz="2000" dirty="0" smtClean="0">
                <a:solidFill>
                  <a:schemeClr val="accent2"/>
                </a:solidFill>
                <a:latin typeface="Comic Sans MS" charset="0"/>
              </a:rPr>
              <a:t>all wavelengths) depended ONLY on temperature. </a:t>
            </a:r>
          </a:p>
        </p:txBody>
      </p:sp>
      <p:pic>
        <p:nvPicPr>
          <p:cNvPr id="2" name="Picture 1" descr="planck-eps-converted-to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550" y="2193925"/>
            <a:ext cx="6692900" cy="41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589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2" t="19818" r="15677" b="2998"/>
          <a:stretch>
            <a:fillRect/>
          </a:stretch>
        </p:blipFill>
        <p:spPr bwMode="auto">
          <a:xfrm>
            <a:off x="0" y="0"/>
            <a:ext cx="9144000" cy="683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2672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2819400" y="304800"/>
            <a:ext cx="355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accent2"/>
                </a:solidFill>
                <a:latin typeface="Comic Sans MS" charset="0"/>
              </a:rPr>
              <a:t>Basic Laws of Emission</a:t>
            </a:r>
            <a:endParaRPr lang="en-US">
              <a:solidFill>
                <a:schemeClr val="accent2"/>
              </a:solidFill>
              <a:latin typeface="Comic Sans MS" charset="0"/>
            </a:endParaRPr>
          </a:p>
        </p:txBody>
      </p:sp>
      <p:sp>
        <p:nvSpPr>
          <p:cNvPr id="2051" name="Oval 3"/>
          <p:cNvSpPr>
            <a:spLocks noChangeArrowheads="1"/>
          </p:cNvSpPr>
          <p:nvPr/>
        </p:nvSpPr>
        <p:spPr bwMode="auto">
          <a:xfrm>
            <a:off x="3657600" y="2057400"/>
            <a:ext cx="2057400" cy="1981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2" name="Oval 4"/>
          <p:cNvSpPr>
            <a:spLocks noChangeArrowheads="1"/>
          </p:cNvSpPr>
          <p:nvPr/>
        </p:nvSpPr>
        <p:spPr bwMode="auto">
          <a:xfrm>
            <a:off x="4038600" y="2362200"/>
            <a:ext cx="1295400" cy="1371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3" name="Oval 5"/>
          <p:cNvSpPr>
            <a:spLocks noChangeArrowheads="1"/>
          </p:cNvSpPr>
          <p:nvPr/>
        </p:nvSpPr>
        <p:spPr bwMode="auto">
          <a:xfrm>
            <a:off x="4648200" y="3048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5" name="Line 7"/>
          <p:cNvSpPr>
            <a:spLocks noChangeShapeType="1"/>
          </p:cNvSpPr>
          <p:nvPr/>
        </p:nvSpPr>
        <p:spPr bwMode="auto">
          <a:xfrm flipV="1">
            <a:off x="4724400" y="2514600"/>
            <a:ext cx="304800" cy="53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6" name="Line 8"/>
          <p:cNvSpPr>
            <a:spLocks noChangeShapeType="1"/>
          </p:cNvSpPr>
          <p:nvPr/>
        </p:nvSpPr>
        <p:spPr bwMode="auto">
          <a:xfrm>
            <a:off x="4648200" y="3124200"/>
            <a:ext cx="381000" cy="45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 flipH="1" flipV="1">
            <a:off x="4267200" y="2590800"/>
            <a:ext cx="381000" cy="45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 flipH="1">
            <a:off x="4114800" y="3048000"/>
            <a:ext cx="533400" cy="228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9" name="Line 11"/>
          <p:cNvSpPr>
            <a:spLocks noChangeShapeType="1"/>
          </p:cNvSpPr>
          <p:nvPr/>
        </p:nvSpPr>
        <p:spPr bwMode="auto">
          <a:xfrm flipV="1">
            <a:off x="4419600" y="3124200"/>
            <a:ext cx="228600" cy="4572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0" name="Line 12"/>
          <p:cNvSpPr>
            <a:spLocks noChangeShapeType="1"/>
          </p:cNvSpPr>
          <p:nvPr/>
        </p:nvSpPr>
        <p:spPr bwMode="auto">
          <a:xfrm>
            <a:off x="4648200" y="2362200"/>
            <a:ext cx="0" cy="685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1" name="Line 13"/>
          <p:cNvSpPr>
            <a:spLocks noChangeShapeType="1"/>
          </p:cNvSpPr>
          <p:nvPr/>
        </p:nvSpPr>
        <p:spPr bwMode="auto">
          <a:xfrm flipH="1">
            <a:off x="4724400" y="3124200"/>
            <a:ext cx="6096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2" name="Line 14"/>
          <p:cNvSpPr>
            <a:spLocks noChangeShapeType="1"/>
          </p:cNvSpPr>
          <p:nvPr/>
        </p:nvSpPr>
        <p:spPr bwMode="auto">
          <a:xfrm>
            <a:off x="4038600" y="2895600"/>
            <a:ext cx="609600" cy="152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3" name="Oval 15"/>
          <p:cNvSpPr>
            <a:spLocks noChangeArrowheads="1"/>
          </p:cNvSpPr>
          <p:nvPr/>
        </p:nvSpPr>
        <p:spPr bwMode="auto">
          <a:xfrm>
            <a:off x="4572000" y="29718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4" name="Text Box 16"/>
          <p:cNvSpPr txBox="1">
            <a:spLocks noChangeArrowheads="1"/>
          </p:cNvSpPr>
          <p:nvPr/>
        </p:nvSpPr>
        <p:spPr bwMode="auto">
          <a:xfrm>
            <a:off x="2286000" y="914400"/>
            <a:ext cx="4648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>
                <a:latin typeface="Comic Sans MS" charset="0"/>
              </a:rPr>
              <a:t>Consider an </a:t>
            </a:r>
            <a:r>
              <a:rPr lang="ja-JP" altLang="en-US" sz="2000">
                <a:latin typeface="Arial"/>
              </a:rPr>
              <a:t>‘</a:t>
            </a:r>
            <a:r>
              <a:rPr lang="en-US" sz="2000">
                <a:latin typeface="Comic Sans MS" charset="0"/>
              </a:rPr>
              <a:t>isolated cavity</a:t>
            </a:r>
            <a:r>
              <a:rPr lang="ja-JP" altLang="en-US" sz="2000">
                <a:latin typeface="Arial"/>
              </a:rPr>
              <a:t>’</a:t>
            </a:r>
            <a:r>
              <a:rPr lang="en-US" sz="2000">
                <a:latin typeface="Comic Sans MS" charset="0"/>
              </a:rPr>
              <a:t> and a hypothetical radiating body within it</a:t>
            </a:r>
          </a:p>
          <a:p>
            <a:r>
              <a:rPr lang="en-US" sz="2000">
                <a:latin typeface="Comic Sans MS" charset="0"/>
              </a:rPr>
              <a:t>at temperature T.</a:t>
            </a:r>
          </a:p>
        </p:txBody>
      </p:sp>
      <p:sp>
        <p:nvSpPr>
          <p:cNvPr id="2065" name="Text Box 17"/>
          <p:cNvSpPr txBox="1">
            <a:spLocks noChangeArrowheads="1"/>
          </p:cNvSpPr>
          <p:nvPr/>
        </p:nvSpPr>
        <p:spPr bwMode="auto">
          <a:xfrm>
            <a:off x="2252663" y="4114800"/>
            <a:ext cx="4681537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latin typeface="Comic Sans MS" charset="0"/>
              </a:rPr>
              <a:t>An equilibrium will exist between the </a:t>
            </a:r>
          </a:p>
          <a:p>
            <a:r>
              <a:rPr lang="en-US" sz="2000">
                <a:latin typeface="Comic Sans MS" charset="0"/>
              </a:rPr>
              <a:t>radiation emitted from the body  and</a:t>
            </a:r>
          </a:p>
          <a:p>
            <a:r>
              <a:rPr lang="en-US" sz="2000">
                <a:latin typeface="Comic Sans MS" charset="0"/>
              </a:rPr>
              <a:t>the radiation that body receives from</a:t>
            </a:r>
          </a:p>
          <a:p>
            <a:r>
              <a:rPr lang="en-US" sz="2000">
                <a:latin typeface="Comic Sans MS" charset="0"/>
              </a:rPr>
              <a:t>the walls of the cavity. </a:t>
            </a:r>
          </a:p>
        </p:txBody>
      </p:sp>
      <p:sp>
        <p:nvSpPr>
          <p:cNvPr id="2066" name="Rectangle 18"/>
          <p:cNvSpPr>
            <a:spLocks noChangeArrowheads="1"/>
          </p:cNvSpPr>
          <p:nvPr/>
        </p:nvSpPr>
        <p:spPr bwMode="auto">
          <a:xfrm>
            <a:off x="762000" y="5562600"/>
            <a:ext cx="7924800" cy="1219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000">
                <a:latin typeface="Comic Sans MS" charset="0"/>
              </a:rPr>
              <a:t>The </a:t>
            </a:r>
            <a:r>
              <a:rPr lang="ja-JP" altLang="en-US" sz="2000">
                <a:latin typeface="Arial"/>
              </a:rPr>
              <a:t>‘</a:t>
            </a:r>
            <a:r>
              <a:rPr lang="en-US" sz="2000">
                <a:latin typeface="Comic Sans MS" charset="0"/>
              </a:rPr>
              <a:t>equilibrium</a:t>
            </a:r>
            <a:r>
              <a:rPr lang="ja-JP" altLang="en-US" sz="2000">
                <a:latin typeface="Arial"/>
              </a:rPr>
              <a:t>’</a:t>
            </a:r>
            <a:r>
              <a:rPr lang="en-US" sz="2000">
                <a:latin typeface="Comic Sans MS" charset="0"/>
              </a:rPr>
              <a:t> radiation inside the cavity is determined solely</a:t>
            </a:r>
          </a:p>
          <a:p>
            <a:r>
              <a:rPr lang="en-US" sz="2000">
                <a:latin typeface="Comic Sans MS" charset="0"/>
              </a:rPr>
              <a:t>by the temperature of the body. This radiation is referred to as</a:t>
            </a:r>
          </a:p>
          <a:p>
            <a:r>
              <a:rPr lang="en-US" sz="2000">
                <a:latin typeface="Comic Sans MS" charset="0"/>
              </a:rPr>
              <a:t>black-body radiation. Two black-bodies of the same temperature</a:t>
            </a:r>
          </a:p>
          <a:p>
            <a:r>
              <a:rPr lang="en-US" sz="2000">
                <a:latin typeface="Comic Sans MS" charset="0"/>
              </a:rPr>
              <a:t>emit precisely the same amount of radiation - proof 2nd law  </a:t>
            </a:r>
          </a:p>
        </p:txBody>
      </p:sp>
    </p:spTree>
    <p:extLst>
      <p:ext uri="{BB962C8B-B14F-4D97-AF65-F5344CB8AC3E}">
        <p14:creationId xmlns:p14="http://schemas.microsoft.com/office/powerpoint/2010/main" val="1627636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2" t="19818" r="15677" b="2998"/>
          <a:stretch>
            <a:fillRect/>
          </a:stretch>
        </p:blipFill>
        <p:spPr bwMode="auto">
          <a:xfrm>
            <a:off x="0" y="0"/>
            <a:ext cx="9144000" cy="683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228600" y="6216650"/>
            <a:ext cx="7467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>
                <a:latin typeface="Comic Sans MS" charset="0"/>
              </a:rPr>
              <a:t>We can very closely approximate blackbody radiation by carefully </a:t>
            </a:r>
          </a:p>
          <a:p>
            <a:r>
              <a:rPr lang="en-US" sz="1800">
                <a:latin typeface="Comic Sans MS" charset="0"/>
              </a:rPr>
              <a:t>constructing a cavity and observing the radiation within it.</a:t>
            </a:r>
          </a:p>
        </p:txBody>
      </p:sp>
    </p:spTree>
    <p:extLst>
      <p:ext uri="{BB962C8B-B14F-4D97-AF65-F5344CB8AC3E}">
        <p14:creationId xmlns:p14="http://schemas.microsoft.com/office/powerpoint/2010/main" val="2081577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2" t="19818" r="15677" b="2998"/>
          <a:stretch>
            <a:fillRect/>
          </a:stretch>
        </p:blipFill>
        <p:spPr bwMode="auto">
          <a:xfrm>
            <a:off x="0" y="0"/>
            <a:ext cx="9144000" cy="683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687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2" t="19818" r="15677" b="2998"/>
          <a:stretch>
            <a:fillRect/>
          </a:stretch>
        </p:blipFill>
        <p:spPr bwMode="auto">
          <a:xfrm>
            <a:off x="0" y="0"/>
            <a:ext cx="9144000" cy="683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9809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 descr="File:Blackbody-lg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52488"/>
            <a:ext cx="7620000" cy="515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1408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2" t="19818" r="15677" b="2998"/>
          <a:stretch>
            <a:fillRect/>
          </a:stretch>
        </p:blipFill>
        <p:spPr bwMode="auto">
          <a:xfrm>
            <a:off x="0" y="0"/>
            <a:ext cx="9144000" cy="683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5128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2" t="19818" r="15677" b="2998"/>
          <a:stretch>
            <a:fillRect/>
          </a:stretch>
        </p:blipFill>
        <p:spPr bwMode="auto">
          <a:xfrm>
            <a:off x="0" y="0"/>
            <a:ext cx="9144000" cy="683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8230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0" t="18109" r="16183" b="4128"/>
          <a:stretch>
            <a:fillRect/>
          </a:stretch>
        </p:blipFill>
        <p:spPr bwMode="auto">
          <a:xfrm>
            <a:off x="0" y="0"/>
            <a:ext cx="9144000" cy="667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431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ChangeArrowheads="1"/>
          </p:cNvSpPr>
          <p:nvPr/>
        </p:nvSpPr>
        <p:spPr bwMode="auto">
          <a:xfrm>
            <a:off x="381000" y="4648200"/>
            <a:ext cx="7696200" cy="1981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0963" name="Picture 2" descr="E:\aug30c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4019550" cy="297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3886200" y="0"/>
            <a:ext cx="4354513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Comic Sans MS" charset="0"/>
              </a:rPr>
              <a:t>Polarization</a:t>
            </a:r>
            <a:r>
              <a:rPr lang="en-US">
                <a:latin typeface="Comic Sans MS" charset="0"/>
              </a:rPr>
              <a:t> – </a:t>
            </a:r>
            <a:r>
              <a:rPr lang="en-US" sz="2000">
                <a:latin typeface="Comic Sans MS" charset="0"/>
              </a:rPr>
              <a:t>a property of the</a:t>
            </a:r>
          </a:p>
          <a:p>
            <a:pPr eaLnBrk="1" hangingPunct="1"/>
            <a:r>
              <a:rPr lang="en-US" sz="2000">
                <a:latin typeface="Comic Sans MS" charset="0"/>
              </a:rPr>
              <a:t>transverse nature of EM radiation-</a:t>
            </a:r>
          </a:p>
          <a:p>
            <a:pPr eaLnBrk="1" hangingPunct="1"/>
            <a:r>
              <a:rPr lang="en-US" sz="2000">
                <a:latin typeface="Comic Sans MS" charset="0"/>
              </a:rPr>
              <a:t>doesn</a:t>
            </a:r>
            <a:r>
              <a:rPr lang="ja-JP" altLang="en-US" sz="2000">
                <a:latin typeface="Comic Sans MS" charset="0"/>
              </a:rPr>
              <a:t>’</a:t>
            </a:r>
            <a:r>
              <a:rPr lang="en-US" sz="2000">
                <a:latin typeface="Comic Sans MS" charset="0"/>
              </a:rPr>
              <a:t>t affect energy transfer but</a:t>
            </a:r>
          </a:p>
          <a:p>
            <a:pPr eaLnBrk="1" hangingPunct="1"/>
            <a:r>
              <a:rPr lang="en-US" sz="2000">
                <a:latin typeface="Comic Sans MS" charset="0"/>
              </a:rPr>
              <a:t>it is altered by the way radiation</a:t>
            </a:r>
          </a:p>
          <a:p>
            <a:pPr eaLnBrk="1" hangingPunct="1"/>
            <a:r>
              <a:rPr lang="en-US" sz="2000">
                <a:latin typeface="Comic Sans MS" charset="0"/>
              </a:rPr>
              <a:t>interacts with matter</a:t>
            </a:r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2971800" y="3352800"/>
            <a:ext cx="23876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Simple illustration</a:t>
            </a:r>
          </a:p>
          <a:p>
            <a:pPr eaLnBrk="1" hangingPunct="1"/>
            <a:r>
              <a:rPr lang="en-US" sz="1800"/>
              <a:t>of the effects of</a:t>
            </a:r>
          </a:p>
          <a:p>
            <a:pPr eaLnBrk="1" hangingPunct="1"/>
            <a:r>
              <a:rPr lang="en-US" sz="1800"/>
              <a:t>two pieces of polarizing</a:t>
            </a:r>
          </a:p>
          <a:p>
            <a:pPr eaLnBrk="1" hangingPunct="1"/>
            <a:r>
              <a:rPr lang="en-US" sz="1800"/>
              <a:t>material (polarizers)</a:t>
            </a:r>
          </a:p>
        </p:txBody>
      </p:sp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457200" y="4695825"/>
            <a:ext cx="6430963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latin typeface="Comic Sans MS" charset="0"/>
              </a:rPr>
              <a:t>Polarization is widely used in remote sensing:</a:t>
            </a:r>
          </a:p>
          <a:p>
            <a:pPr>
              <a:buFontTx/>
              <a:buChar char="•"/>
            </a:pPr>
            <a:r>
              <a:rPr lang="ja-JP" altLang="en-US" sz="2000">
                <a:latin typeface="Comic Sans MS" charset="0"/>
              </a:rPr>
              <a:t>‘</a:t>
            </a:r>
            <a:r>
              <a:rPr lang="en-US" sz="2000">
                <a:latin typeface="Comic Sans MS" charset="0"/>
              </a:rPr>
              <a:t>multi-parameter</a:t>
            </a:r>
            <a:r>
              <a:rPr lang="ja-JP" altLang="en-US" sz="2000">
                <a:latin typeface="Comic Sans MS" charset="0"/>
              </a:rPr>
              <a:t>’</a:t>
            </a:r>
            <a:r>
              <a:rPr lang="en-US" sz="2000">
                <a:latin typeface="Comic Sans MS" charset="0"/>
              </a:rPr>
              <a:t> radar </a:t>
            </a:r>
            <a:r>
              <a:rPr lang="en-US" sz="2000">
                <a:latin typeface="Comic Sans MS" charset="0"/>
                <a:sym typeface="Symbol" charset="0"/>
              </a:rPr>
              <a:t> particle characteristics</a:t>
            </a:r>
          </a:p>
          <a:p>
            <a:pPr>
              <a:buFontTx/>
              <a:buChar char="•"/>
            </a:pPr>
            <a:r>
              <a:rPr lang="en-US" sz="2000">
                <a:latin typeface="Comic Sans MS" charset="0"/>
                <a:sym typeface="Symbol" charset="0"/>
              </a:rPr>
              <a:t>microwave emission  cloud water and precipitation</a:t>
            </a:r>
          </a:p>
          <a:p>
            <a:pPr>
              <a:buFontTx/>
              <a:buChar char="•"/>
            </a:pPr>
            <a:r>
              <a:rPr lang="en-US" sz="2000">
                <a:latin typeface="Comic Sans MS" charset="0"/>
                <a:sym typeface="Symbol" charset="0"/>
              </a:rPr>
              <a:t>aerosol</a:t>
            </a:r>
          </a:p>
          <a:p>
            <a:pPr>
              <a:buFontTx/>
              <a:buChar char="•"/>
            </a:pPr>
            <a:r>
              <a:rPr lang="en-US" sz="2000">
                <a:latin typeface="Comic Sans MS" charset="0"/>
                <a:sym typeface="Symbol" charset="0"/>
              </a:rPr>
              <a:t>sea-ice extent</a:t>
            </a:r>
          </a:p>
          <a:p>
            <a:pPr>
              <a:buFontTx/>
              <a:buChar char="•"/>
            </a:pPr>
            <a:r>
              <a:rPr lang="en-US" sz="2000">
                <a:latin typeface="Comic Sans MS" charset="0"/>
                <a:sym typeface="Symbol" charset="0"/>
              </a:rPr>
              <a:t>design of instruments</a:t>
            </a:r>
          </a:p>
        </p:txBody>
      </p:sp>
      <p:pic>
        <p:nvPicPr>
          <p:cNvPr id="40967" name="Picture 8" descr="C:\WINDOWS\Desktop\graeme\at652\aug30i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075" y="1752600"/>
            <a:ext cx="3590925" cy="274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8231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44" t="19948" r="15607" b="2362"/>
          <a:stretch>
            <a:fillRect/>
          </a:stretch>
        </p:blipFill>
        <p:spPr bwMode="auto">
          <a:xfrm>
            <a:off x="0" y="0"/>
            <a:ext cx="9144000" cy="683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2663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9" t="20779" r="15790" b="3377"/>
          <a:stretch>
            <a:fillRect/>
          </a:stretch>
        </p:blipFill>
        <p:spPr bwMode="auto">
          <a:xfrm>
            <a:off x="0" y="0"/>
            <a:ext cx="9144000" cy="674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4405313" y="6243638"/>
            <a:ext cx="31908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Arial" charset="0"/>
              </a:rPr>
              <a:t>(in units of frequency, </a:t>
            </a:r>
            <a:r>
              <a:rPr lang="en-US" sz="1800">
                <a:solidFill>
                  <a:srgbClr val="FF0000"/>
                </a:solidFill>
                <a:latin typeface="Arial" charset="0"/>
                <a:sym typeface="Symbol" charset="0"/>
              </a:rPr>
              <a:t> = c/)</a:t>
            </a:r>
          </a:p>
        </p:txBody>
      </p:sp>
    </p:spTree>
    <p:extLst>
      <p:ext uri="{BB962C8B-B14F-4D97-AF65-F5344CB8AC3E}">
        <p14:creationId xmlns:p14="http://schemas.microsoft.com/office/powerpoint/2010/main" val="3694584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304800" y="1279525"/>
            <a:ext cx="472440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161925" indent="-161925">
              <a:buFontTx/>
              <a:buChar char="•"/>
            </a:pPr>
            <a:r>
              <a:rPr lang="en-US" sz="2000" dirty="0">
                <a:latin typeface="Comic Sans MS" charset="0"/>
              </a:rPr>
              <a:t>Max Planck discovered via hypothesis that there is a discrete number of permitted energy levels for an oscillator.</a:t>
            </a:r>
          </a:p>
          <a:p>
            <a:pPr marL="161925" indent="-161925">
              <a:buFontTx/>
              <a:buChar char="•"/>
            </a:pPr>
            <a:endParaRPr lang="en-US" sz="2000" dirty="0">
              <a:latin typeface="Comic Sans MS" charset="0"/>
            </a:endParaRPr>
          </a:p>
          <a:p>
            <a:pPr marL="161925" indent="-161925">
              <a:buFontTx/>
              <a:buChar char="•"/>
            </a:pPr>
            <a:r>
              <a:rPr lang="en-US" sz="2000" dirty="0">
                <a:latin typeface="Comic Sans MS" charset="0"/>
              </a:rPr>
              <a:t>Classical physics would suggest a that there should exist a smooth continuum of possible energy values. </a:t>
            </a:r>
          </a:p>
          <a:p>
            <a:pPr marL="161925" indent="-161925">
              <a:buFontTx/>
              <a:buChar char="•"/>
            </a:pPr>
            <a:endParaRPr lang="en-US" sz="2000" dirty="0">
              <a:latin typeface="Comic Sans MS" charset="0"/>
            </a:endParaRPr>
          </a:p>
          <a:p>
            <a:pPr marL="161925" indent="-161925">
              <a:buFontTx/>
              <a:buChar char="•"/>
            </a:pPr>
            <a:r>
              <a:rPr lang="en-US" sz="2000" dirty="0">
                <a:latin typeface="Comic Sans MS" charset="0"/>
              </a:rPr>
              <a:t>Planck</a:t>
            </a:r>
            <a:r>
              <a:rPr lang="ja-JP" altLang="en-US" sz="2000" dirty="0">
                <a:latin typeface="Arial"/>
              </a:rPr>
              <a:t>’</a:t>
            </a:r>
            <a:r>
              <a:rPr lang="en-US" sz="2000" dirty="0">
                <a:latin typeface="Comic Sans MS" charset="0"/>
              </a:rPr>
              <a:t>s Constant (h) is a proportionality constant relating the permitted energy levels to the frequency of the oscillator (</a:t>
            </a:r>
            <a:r>
              <a:rPr lang="en-US" sz="2000" dirty="0">
                <a:latin typeface="Comic Sans MS" charset="0"/>
                <a:sym typeface="Symbol" charset="0"/>
              </a:rPr>
              <a:t></a:t>
            </a:r>
            <a:r>
              <a:rPr lang="en-US" sz="2000" dirty="0">
                <a:latin typeface="Comic Sans MS" charset="0"/>
              </a:rPr>
              <a:t>= c/</a:t>
            </a:r>
            <a:r>
              <a:rPr lang="en-US" sz="2000" dirty="0">
                <a:latin typeface="Comic Sans MS" charset="0"/>
                <a:sym typeface="Symbol" charset="0"/>
              </a:rPr>
              <a:t></a:t>
            </a:r>
            <a:r>
              <a:rPr lang="en-US" sz="2000" dirty="0">
                <a:latin typeface="Comic Sans MS" charset="0"/>
              </a:rPr>
              <a:t>).</a:t>
            </a:r>
          </a:p>
          <a:p>
            <a:pPr marL="161925" indent="-161925">
              <a:buFontTx/>
              <a:buChar char="•"/>
            </a:pPr>
            <a:endParaRPr lang="en-US" sz="2000" dirty="0">
              <a:latin typeface="Comic Sans MS" charset="0"/>
            </a:endParaRPr>
          </a:p>
          <a:p>
            <a:pPr marL="161925" indent="-161925">
              <a:buFontTx/>
              <a:buChar char="•"/>
            </a:pPr>
            <a:r>
              <a:rPr lang="en-US" sz="2000" dirty="0">
                <a:latin typeface="Comic Sans MS" charset="0"/>
              </a:rPr>
              <a:t>The discrete energy levels can then be expressed as:   E = n  h </a:t>
            </a:r>
            <a:r>
              <a:rPr lang="en-US" sz="2000" dirty="0">
                <a:latin typeface="Comic Sans MS" charset="0"/>
                <a:sym typeface="Symbol" charset="0"/>
              </a:rPr>
              <a:t></a:t>
            </a:r>
          </a:p>
        </p:txBody>
      </p:sp>
      <p:pic>
        <p:nvPicPr>
          <p:cNvPr id="6246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36" t="19585" r="27275" b="6126"/>
          <a:stretch>
            <a:fillRect/>
          </a:stretch>
        </p:blipFill>
        <p:spPr bwMode="auto">
          <a:xfrm>
            <a:off x="5105400" y="1143000"/>
            <a:ext cx="361315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5318125" y="6172200"/>
            <a:ext cx="35210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600">
                <a:solidFill>
                  <a:schemeClr val="accent2"/>
                </a:solidFill>
                <a:latin typeface="Comic Sans MS" charset="0"/>
              </a:rPr>
              <a:t>Above: discrete energy levels of the hydrogen atom</a:t>
            </a:r>
          </a:p>
        </p:txBody>
      </p:sp>
      <p:sp>
        <p:nvSpPr>
          <p:cNvPr id="62471" name="Rectangle 7"/>
          <p:cNvSpPr>
            <a:spLocks noChangeArrowheads="1"/>
          </p:cNvSpPr>
          <p:nvPr/>
        </p:nvSpPr>
        <p:spPr bwMode="auto">
          <a:xfrm>
            <a:off x="1905000" y="381000"/>
            <a:ext cx="5132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accent2"/>
                </a:solidFill>
                <a:latin typeface="Comic Sans MS" charset="0"/>
              </a:rPr>
              <a:t>Planck</a:t>
            </a:r>
            <a:r>
              <a:rPr lang="ja-JP" altLang="en-US" b="1">
                <a:solidFill>
                  <a:schemeClr val="accent2"/>
                </a:solidFill>
                <a:latin typeface="Arial"/>
              </a:rPr>
              <a:t>’</a:t>
            </a:r>
            <a:r>
              <a:rPr lang="en-US" b="1">
                <a:solidFill>
                  <a:schemeClr val="accent2"/>
                </a:solidFill>
                <a:latin typeface="Comic Sans MS" charset="0"/>
              </a:rPr>
              <a:t>s </a:t>
            </a:r>
            <a:r>
              <a:rPr lang="ja-JP" altLang="en-US" b="1">
                <a:solidFill>
                  <a:schemeClr val="accent2"/>
                </a:solidFill>
                <a:latin typeface="Arial"/>
              </a:rPr>
              <a:t>“</a:t>
            </a:r>
            <a:r>
              <a:rPr lang="en-US" b="1">
                <a:solidFill>
                  <a:schemeClr val="accent2"/>
                </a:solidFill>
                <a:latin typeface="Comic Sans MS" charset="0"/>
              </a:rPr>
              <a:t>Quantum Leap</a:t>
            </a:r>
            <a:r>
              <a:rPr lang="ja-JP" altLang="en-US" b="1">
                <a:solidFill>
                  <a:schemeClr val="accent2"/>
                </a:solidFill>
                <a:latin typeface="Arial"/>
              </a:rPr>
              <a:t>”</a:t>
            </a:r>
            <a:r>
              <a:rPr lang="en-US" b="1">
                <a:solidFill>
                  <a:schemeClr val="accent2"/>
                </a:solidFill>
                <a:latin typeface="Comic Sans MS" charset="0"/>
              </a:rPr>
              <a:t> of Faith</a:t>
            </a:r>
            <a:endParaRPr lang="en-US">
              <a:solidFill>
                <a:schemeClr val="accent2"/>
              </a:solidFill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6707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2332038" y="228600"/>
            <a:ext cx="42306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accent2"/>
                </a:solidFill>
                <a:latin typeface="Comic Sans MS" charset="0"/>
              </a:rPr>
              <a:t>Planck</a:t>
            </a:r>
            <a:r>
              <a:rPr lang="ja-JP" altLang="en-US" b="1">
                <a:solidFill>
                  <a:schemeClr val="accent2"/>
                </a:solidFill>
                <a:latin typeface="Arial"/>
              </a:rPr>
              <a:t>’</a:t>
            </a:r>
            <a:r>
              <a:rPr lang="en-US" b="1">
                <a:solidFill>
                  <a:schemeClr val="accent2"/>
                </a:solidFill>
                <a:latin typeface="Comic Sans MS" charset="0"/>
              </a:rPr>
              <a:t>s Blackbody Function</a:t>
            </a:r>
            <a:endParaRPr lang="en-US">
              <a:solidFill>
                <a:schemeClr val="accent2"/>
              </a:solidFill>
              <a:latin typeface="Comic Sans MS" charset="0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381000" y="838200"/>
            <a:ext cx="832643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dirty="0">
                <a:latin typeface="Comic Sans MS" charset="0"/>
              </a:rPr>
              <a:t>The nature of B</a:t>
            </a:r>
            <a:r>
              <a:rPr lang="en-US" sz="2000" baseline="-25000" dirty="0">
                <a:latin typeface="Comic Sans MS" charset="0"/>
                <a:sym typeface="Symbol" charset="0"/>
              </a:rPr>
              <a:t></a:t>
            </a:r>
            <a:r>
              <a:rPr lang="en-US" sz="2000" dirty="0">
                <a:latin typeface="Comic Sans MS" charset="0"/>
                <a:sym typeface="Symbol" charset="0"/>
              </a:rPr>
              <a:t>(T) was one of the great findings of the latter part </a:t>
            </a:r>
          </a:p>
          <a:p>
            <a:r>
              <a:rPr lang="en-US" sz="2000" dirty="0">
                <a:latin typeface="Comic Sans MS" charset="0"/>
                <a:sym typeface="Symbol" charset="0"/>
              </a:rPr>
              <a:t>of the 19th century and led to entirely new ways of thinking about</a:t>
            </a:r>
          </a:p>
          <a:p>
            <a:r>
              <a:rPr lang="en-US" sz="2000" dirty="0">
                <a:latin typeface="Comic Sans MS" charset="0"/>
                <a:sym typeface="Symbol" charset="0"/>
              </a:rPr>
              <a:t>energy and matter.  </a:t>
            </a:r>
            <a:endParaRPr lang="en-US" dirty="0">
              <a:sym typeface="Symbol" charset="0"/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746125" y="3317875"/>
            <a:ext cx="1749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Insert fig 3.1</a:t>
            </a:r>
          </a:p>
        </p:txBody>
      </p:sp>
      <p:graphicFrame>
        <p:nvGraphicFramePr>
          <p:cNvPr id="512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2613706"/>
              </p:ext>
            </p:extLst>
          </p:nvPr>
        </p:nvGraphicFramePr>
        <p:xfrm>
          <a:off x="4721225" y="1930400"/>
          <a:ext cx="3351213" cy="133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5" name="Equation" r:id="rId3" imgW="1181100" imgH="431800" progId="Equation.3">
                  <p:embed/>
                </p:oleObj>
              </mc:Choice>
              <mc:Fallback>
                <p:oleObj name="Equation" r:id="rId3" imgW="11811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1225" y="1930400"/>
                        <a:ext cx="3351213" cy="133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7" name="Picture 7" descr="spectru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2200"/>
            <a:ext cx="40386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609600" y="5791200"/>
            <a:ext cx="7924800" cy="955675"/>
          </a:xfrm>
          <a:prstGeom prst="rect">
            <a:avLst/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 dirty="0"/>
              <a:t>There are 4 </a:t>
            </a:r>
            <a:r>
              <a:rPr lang="ja-JP" altLang="en-US" sz="1800" dirty="0">
                <a:latin typeface="Arial"/>
              </a:rPr>
              <a:t>‘</a:t>
            </a:r>
            <a:r>
              <a:rPr lang="en-US" sz="1800" dirty="0"/>
              <a:t>laws</a:t>
            </a:r>
            <a:r>
              <a:rPr lang="ja-JP" altLang="en-US" sz="1800" dirty="0">
                <a:latin typeface="Arial"/>
              </a:rPr>
              <a:t>’</a:t>
            </a:r>
            <a:r>
              <a:rPr lang="en-US" sz="1800" dirty="0"/>
              <a:t> or properties of the Planck function that have important consequences: (</a:t>
            </a:r>
            <a:r>
              <a:rPr lang="en-US" sz="1800" dirty="0" err="1"/>
              <a:t>i</a:t>
            </a:r>
            <a:r>
              <a:rPr lang="en-US" sz="1800" dirty="0"/>
              <a:t>) Wien displacement law; (ii)  Stefan-</a:t>
            </a:r>
            <a:r>
              <a:rPr lang="en-US" sz="1800" dirty="0" err="1"/>
              <a:t>Boltzmanm</a:t>
            </a:r>
            <a:r>
              <a:rPr lang="en-US" sz="1800" dirty="0"/>
              <a:t> Law;</a:t>
            </a:r>
            <a:r>
              <a:rPr lang="en-US" sz="2000" dirty="0"/>
              <a:t>  (iii) </a:t>
            </a:r>
            <a:r>
              <a:rPr lang="en-US" sz="1800" dirty="0"/>
              <a:t>Rayleigh-Jeans law and (iv) </a:t>
            </a:r>
            <a:r>
              <a:rPr lang="en-US" sz="1800" dirty="0" err="1"/>
              <a:t>Wein</a:t>
            </a:r>
            <a:r>
              <a:rPr lang="en-US" sz="1800" dirty="0"/>
              <a:t> radiation law </a:t>
            </a:r>
          </a:p>
        </p:txBody>
      </p:sp>
    </p:spTree>
    <p:extLst>
      <p:ext uri="{BB962C8B-B14F-4D97-AF65-F5344CB8AC3E}">
        <p14:creationId xmlns:p14="http://schemas.microsoft.com/office/powerpoint/2010/main" val="133750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7300" y="469900"/>
            <a:ext cx="6845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Wien’s Displacement Law</a:t>
            </a:r>
            <a:endParaRPr lang="en-US" sz="2800" dirty="0"/>
          </a:p>
        </p:txBody>
      </p:sp>
      <p:pic>
        <p:nvPicPr>
          <p:cNvPr id="3" name="Picture 2" descr="Screen Shot 2015-02-05 at 7.33.0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155700"/>
            <a:ext cx="4064000" cy="5702300"/>
          </a:xfrm>
          <a:prstGeom prst="rect">
            <a:avLst/>
          </a:prstGeom>
        </p:spPr>
      </p:pic>
      <p:graphicFrame>
        <p:nvGraphicFramePr>
          <p:cNvPr id="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1290849"/>
              </p:ext>
            </p:extLst>
          </p:nvPr>
        </p:nvGraphicFramePr>
        <p:xfrm>
          <a:off x="5156200" y="1155700"/>
          <a:ext cx="3495675" cy="121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7" name="Equation" r:id="rId4" imgW="1231900" imgH="393700" progId="Equation.3">
                  <p:embed/>
                </p:oleObj>
              </mc:Choice>
              <mc:Fallback>
                <p:oleObj name="Equation" r:id="rId4" imgW="12319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6200" y="1155700"/>
                        <a:ext cx="3495675" cy="1216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156200" y="4013200"/>
            <a:ext cx="36623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Betelgeuse	3300 K		880 nm</a:t>
            </a:r>
          </a:p>
          <a:p>
            <a:r>
              <a:rPr lang="en-US" dirty="0" err="1" smtClean="0"/>
              <a:t>Rigel</a:t>
            </a:r>
            <a:r>
              <a:rPr lang="en-US" dirty="0" smtClean="0"/>
              <a:t>			12100K		240 nm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8175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56464" y="181430"/>
            <a:ext cx="64399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pple Casual"/>
                <a:cs typeface="Apple Casual"/>
              </a:rPr>
              <a:t>COLD SPACE – THE MOST PERFECT BLACKBODY EVER MEASURED:</a:t>
            </a:r>
            <a:endParaRPr lang="en-US" sz="3200" dirty="0">
              <a:latin typeface="Apple Casual"/>
              <a:cs typeface="Apple Casu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9923" y="2036621"/>
            <a:ext cx="4704077" cy="32912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442" y="1920934"/>
            <a:ext cx="4310481" cy="3500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566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02-08 at 10.14.0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90" y="822939"/>
            <a:ext cx="3629124" cy="4755404"/>
          </a:xfrm>
          <a:prstGeom prst="rect">
            <a:avLst/>
          </a:prstGeom>
        </p:spPr>
      </p:pic>
      <p:pic>
        <p:nvPicPr>
          <p:cNvPr id="5" name="Picture 4" descr="Screen Shot 2013-02-08 at 10.14.5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7450" y="634520"/>
            <a:ext cx="3638844" cy="486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59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pple Casual"/>
                <a:cs typeface="Apple Casual"/>
              </a:rPr>
              <a:t>Higher temperature blackbodies are higher at EVERY wavelength.</a:t>
            </a:r>
            <a:endParaRPr lang="en-US" dirty="0">
              <a:latin typeface="Apple Casual"/>
              <a:cs typeface="Apple Casual"/>
            </a:endParaRPr>
          </a:p>
        </p:txBody>
      </p:sp>
      <p:pic>
        <p:nvPicPr>
          <p:cNvPr id="3" name="Picture 2" descr="planck-eps-converted-to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38" y="1727769"/>
            <a:ext cx="7526845" cy="468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3515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pple Casual"/>
                <a:cs typeface="Apple Casual"/>
              </a:rPr>
              <a:t>The solar spectrum is a near blackbody at 5762K.</a:t>
            </a:r>
            <a:endParaRPr lang="en-US" dirty="0">
              <a:latin typeface="Apple Casual"/>
              <a:cs typeface="Apple Casual"/>
            </a:endParaRPr>
          </a:p>
        </p:txBody>
      </p:sp>
      <p:pic>
        <p:nvPicPr>
          <p:cNvPr id="4" name="Picture 3" descr="solar_spectral-eps-converted-to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440" y="1894423"/>
            <a:ext cx="6411987" cy="4704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6488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lanck_functions-eps-converted-to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96"/>
            <a:ext cx="7538487" cy="724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808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8-28 at 11.14.3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152400"/>
            <a:ext cx="7883091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6049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2-05 at 8.37.0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2833"/>
            <a:ext cx="9144000" cy="54451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91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pple Casual"/>
                <a:cs typeface="Apple Casual"/>
              </a:rPr>
              <a:t>The sun &amp; earth’s spectra do not overlap much</a:t>
            </a:r>
            <a:r>
              <a:rPr lang="en-US" dirty="0" smtClean="0">
                <a:latin typeface="Apple Casual"/>
                <a:cs typeface="Apple Casual"/>
              </a:rPr>
              <a:t>!</a:t>
            </a:r>
            <a:endParaRPr lang="en-US" dirty="0">
              <a:latin typeface="Apple Casual"/>
              <a:cs typeface="Apple Casu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12900" y="2120900"/>
            <a:ext cx="3441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21EB18"/>
                </a:solidFill>
              </a:rPr>
              <a:t>Overhead Sun, T= 5800K</a:t>
            </a:r>
          </a:p>
          <a:p>
            <a:r>
              <a:rPr lang="en-US" dirty="0" smtClean="0"/>
              <a:t>Flux Down = 1370 W m</a:t>
            </a:r>
            <a:r>
              <a:rPr lang="en-US" baseline="30000" dirty="0" smtClean="0"/>
              <a:t>-2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927350" y="5156200"/>
            <a:ext cx="3441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Earth, T=300 K</a:t>
            </a:r>
          </a:p>
          <a:p>
            <a:r>
              <a:rPr lang="en-US" dirty="0" smtClean="0"/>
              <a:t>Flux Up = 457 W m</a:t>
            </a:r>
            <a:r>
              <a:rPr lang="en-US" baseline="30000" dirty="0" smtClean="0"/>
              <a:t>-2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194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5-02-05 at 8.33.4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3604"/>
            <a:ext cx="9144000" cy="54643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91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pple Casual"/>
                <a:cs typeface="Apple Casual"/>
              </a:rPr>
              <a:t>The sun &amp; earth’s spectra do not overlap much</a:t>
            </a:r>
            <a:r>
              <a:rPr lang="en-US" dirty="0" smtClean="0">
                <a:latin typeface="Apple Casual"/>
                <a:cs typeface="Apple Casual"/>
              </a:rPr>
              <a:t>!</a:t>
            </a:r>
            <a:endParaRPr lang="en-US" dirty="0">
              <a:latin typeface="Apple Casual"/>
              <a:cs typeface="Apple Casu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12900" y="2120900"/>
            <a:ext cx="3441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21EB18"/>
                </a:solidFill>
              </a:rPr>
              <a:t>Overhead Sun, T= 5800K</a:t>
            </a:r>
          </a:p>
          <a:p>
            <a:r>
              <a:rPr lang="en-US" dirty="0" smtClean="0"/>
              <a:t>Flux Down = 1370 W m</a:t>
            </a:r>
            <a:r>
              <a:rPr lang="en-US" baseline="30000" dirty="0" smtClean="0"/>
              <a:t>-2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333750" y="4241800"/>
            <a:ext cx="3441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Earth, T=300 K</a:t>
            </a:r>
          </a:p>
          <a:p>
            <a:r>
              <a:rPr lang="en-US" dirty="0" smtClean="0"/>
              <a:t>Flux Up = 457 W m</a:t>
            </a:r>
            <a:r>
              <a:rPr lang="en-US" baseline="30000" dirty="0" smtClean="0"/>
              <a:t>-2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384300" y="1171576"/>
            <a:ext cx="0" cy="588962"/>
          </a:xfrm>
          <a:prstGeom prst="straightConnector1">
            <a:avLst/>
          </a:prstGeom>
          <a:ln w="50800">
            <a:solidFill>
              <a:srgbClr val="21EB18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84250" y="793234"/>
            <a:ext cx="1257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~1800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918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pple Casual"/>
                <a:cs typeface="Apple Casual"/>
              </a:rPr>
              <a:t>The sun &amp; earth’s spectra do not overlap much</a:t>
            </a:r>
            <a:r>
              <a:rPr lang="en-US" dirty="0" smtClean="0">
                <a:latin typeface="Apple Casual"/>
                <a:cs typeface="Apple Casual"/>
              </a:rPr>
              <a:t>!</a:t>
            </a:r>
            <a:endParaRPr lang="en-US" dirty="0">
              <a:latin typeface="Apple Casual"/>
              <a:cs typeface="Apple Casual"/>
            </a:endParaRPr>
          </a:p>
        </p:txBody>
      </p:sp>
      <p:pic>
        <p:nvPicPr>
          <p:cNvPr id="4" name="Picture 3" descr="Screen Shot 2015-02-05 at 8.27.4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7714"/>
            <a:ext cx="9144000" cy="53702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12900" y="2120900"/>
            <a:ext cx="3441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21EB18"/>
                </a:solidFill>
              </a:rPr>
              <a:t>Overhead Sun, T= 5800K</a:t>
            </a:r>
          </a:p>
          <a:p>
            <a:r>
              <a:rPr lang="en-US" dirty="0" smtClean="0"/>
              <a:t>Flux Down = 1370 W m</a:t>
            </a:r>
            <a:r>
              <a:rPr lang="en-US" baseline="30000" dirty="0" smtClean="0"/>
              <a:t>-2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628900" y="3365500"/>
            <a:ext cx="3441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Earth, T=300 K</a:t>
            </a:r>
          </a:p>
          <a:p>
            <a:r>
              <a:rPr lang="en-US" dirty="0" smtClean="0"/>
              <a:t>Flux Up = 457 W m</a:t>
            </a:r>
            <a:r>
              <a:rPr lang="en-US" baseline="30000" dirty="0" smtClean="0"/>
              <a:t>-2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116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pple Casual"/>
                <a:cs typeface="Apple Casual"/>
              </a:rPr>
              <a:t>Another perspective: normalized area under BB curves</a:t>
            </a:r>
            <a:endParaRPr lang="en-US" dirty="0">
              <a:latin typeface="Apple Casual"/>
              <a:cs typeface="Apple Casual"/>
            </a:endParaRPr>
          </a:p>
        </p:txBody>
      </p:sp>
      <p:pic>
        <p:nvPicPr>
          <p:cNvPr id="4" name="Picture 3" descr="bb_6000_288-eps-converted-to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95" y="1823337"/>
            <a:ext cx="8232405" cy="441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503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Kirchoff’s</a:t>
            </a:r>
            <a:r>
              <a:rPr lang="en-US" dirty="0" smtClean="0"/>
              <a:t> Law</a:t>
            </a:r>
          </a:p>
          <a:p>
            <a:r>
              <a:rPr lang="en-US" dirty="0" smtClean="0"/>
              <a:t>Limits: Wien &amp; Rayleigh-Jeans</a:t>
            </a:r>
          </a:p>
          <a:p>
            <a:r>
              <a:rPr lang="en-US" dirty="0" smtClean="0"/>
              <a:t>Brightness Temperature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8486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Brightness Temperature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92100" y="1625600"/>
            <a:ext cx="81153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Radiometers measure the quantity </a:t>
            </a:r>
            <a:r>
              <a:rPr lang="en-US" i="1" dirty="0"/>
              <a:t>radiance</a:t>
            </a:r>
            <a:r>
              <a:rPr lang="en-US" dirty="0"/>
              <a:t>.  A perfect blackbody (with unit emissivity) emits a radiance B</a:t>
            </a:r>
            <a:r>
              <a:rPr lang="en-US" baseline="-25000" dirty="0">
                <a:sym typeface="Symbol"/>
              </a:rPr>
              <a:t></a:t>
            </a:r>
            <a:r>
              <a:rPr lang="en-US" dirty="0"/>
              <a:t>(T) uniformly in all directions.  Suppose a radiometer measures some radiance I</a:t>
            </a:r>
            <a:r>
              <a:rPr lang="en-US" baseline="-25000" dirty="0">
                <a:sym typeface="Symbol"/>
              </a:rPr>
              <a:t></a:t>
            </a:r>
            <a:r>
              <a:rPr lang="en-US" dirty="0"/>
              <a:t> at a wavelength </a:t>
            </a:r>
            <a:r>
              <a:rPr lang="en-US" dirty="0">
                <a:sym typeface="Symbol"/>
              </a:rPr>
              <a:t></a:t>
            </a:r>
            <a:r>
              <a:rPr lang="en-US" dirty="0"/>
              <a:t>.  Then it is possible to define the </a:t>
            </a:r>
            <a:r>
              <a:rPr lang="en-US" i="1" dirty="0"/>
              <a:t>brightness temperature </a:t>
            </a:r>
            <a:r>
              <a:rPr lang="en-US" dirty="0"/>
              <a:t>T</a:t>
            </a:r>
            <a:r>
              <a:rPr lang="en-US" baseline="-25000" dirty="0"/>
              <a:t>B</a:t>
            </a:r>
            <a:r>
              <a:rPr lang="en-US" dirty="0"/>
              <a:t> that corresponds to this radiance, by finding the temperature that a perfect blackbody would have to have to yield that radiance; i.e., .  To find this, one must </a:t>
            </a:r>
            <a:r>
              <a:rPr lang="en-US" i="1" dirty="0"/>
              <a:t>invert the Planck formula for temperature.</a:t>
            </a:r>
            <a:r>
              <a:rPr lang="en-US" dirty="0"/>
              <a:t>  That is, solve for T</a:t>
            </a:r>
            <a:r>
              <a:rPr lang="en-US" baseline="-25000" dirty="0"/>
              <a:t>B</a:t>
            </a:r>
            <a:r>
              <a:rPr lang="en-US" dirty="0"/>
              <a:t> in the above equation.  Doing so yields the following:</a:t>
            </a:r>
          </a:p>
          <a:p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460905"/>
              </p:ext>
            </p:extLst>
          </p:nvPr>
        </p:nvGraphicFramePr>
        <p:xfrm>
          <a:off x="2133599" y="3933924"/>
          <a:ext cx="3857420" cy="18572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8" name="Equation" r:id="rId3" imgW="1371600" imgH="660400" progId="Equation.3">
                  <p:embed/>
                </p:oleObj>
              </mc:Choice>
              <mc:Fallback>
                <p:oleObj name="Equation" r:id="rId3" imgW="1371600" imgH="660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33599" y="3933924"/>
                        <a:ext cx="3857420" cy="18572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028792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ris3-eps-converted-to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02" y="745736"/>
            <a:ext cx="7455888" cy="47802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54599" y="5919563"/>
            <a:ext cx="7142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pple Casual"/>
                <a:cs typeface="Apple Casual"/>
              </a:rPr>
              <a:t>Satellite spectrum over tropical Pacific.</a:t>
            </a:r>
            <a:endParaRPr lang="en-US" sz="2800" dirty="0">
              <a:latin typeface="Apple Casual"/>
              <a:cs typeface="Apple Casual"/>
            </a:endParaRPr>
          </a:p>
        </p:txBody>
      </p:sp>
    </p:spTree>
    <p:extLst>
      <p:ext uri="{BB962C8B-B14F-4D97-AF65-F5344CB8AC3E}">
        <p14:creationId xmlns:p14="http://schemas.microsoft.com/office/powerpoint/2010/main" val="2389540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02-06 at 9.36.0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59" y="249882"/>
            <a:ext cx="6596178" cy="59204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25592" y="6412409"/>
            <a:ext cx="6964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From </a:t>
            </a:r>
            <a:r>
              <a:rPr lang="en-US" i="1" dirty="0" smtClean="0"/>
              <a:t>The Climate Near the Ground</a:t>
            </a:r>
            <a:r>
              <a:rPr lang="en-US" dirty="0"/>
              <a:t> </a:t>
            </a:r>
            <a:r>
              <a:rPr lang="en-US" dirty="0" smtClean="0"/>
              <a:t>(Geiger, </a:t>
            </a:r>
            <a:r>
              <a:rPr lang="en-US" dirty="0" err="1" smtClean="0"/>
              <a:t>Aron</a:t>
            </a:r>
            <a:r>
              <a:rPr lang="en-US" dirty="0" smtClean="0"/>
              <a:t>, and </a:t>
            </a:r>
            <a:r>
              <a:rPr lang="en-US" dirty="0" err="1" smtClean="0"/>
              <a:t>Todhunter</a:t>
            </a:r>
            <a:r>
              <a:rPr lang="en-US" dirty="0" smtClean="0"/>
              <a:t>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564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3-02-06 at 9.31.5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1" y="861668"/>
            <a:ext cx="7454900" cy="570586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77900" y="355600"/>
            <a:ext cx="76835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Some </a:t>
            </a:r>
            <a:r>
              <a:rPr lang="en-US" sz="3200" dirty="0" err="1" smtClean="0"/>
              <a:t>Longwave</a:t>
            </a:r>
            <a:r>
              <a:rPr lang="en-US" sz="3200" dirty="0" smtClean="0"/>
              <a:t> </a:t>
            </a:r>
            <a:r>
              <a:rPr lang="en-US" sz="3200" dirty="0" err="1" smtClean="0"/>
              <a:t>Emissivities</a:t>
            </a:r>
            <a:r>
              <a:rPr lang="en-US" sz="3200" dirty="0" smtClean="0"/>
              <a:t> vs. Wavelength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53912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6" name="Rectangle 3"/>
          <p:cNvSpPr>
            <a:spLocks noChangeArrowheads="1"/>
          </p:cNvSpPr>
          <p:nvPr/>
        </p:nvSpPr>
        <p:spPr bwMode="auto">
          <a:xfrm>
            <a:off x="533400" y="304800"/>
            <a:ext cx="7162800" cy="252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accent2"/>
                </a:solidFill>
                <a:latin typeface="Comic Sans MS" charset="0"/>
              </a:rPr>
              <a:t>Stokes Parameters</a:t>
            </a:r>
            <a:r>
              <a:rPr lang="en-US" sz="2000" dirty="0">
                <a:latin typeface="Comic Sans MS" charset="0"/>
              </a:rPr>
              <a:t> – </a:t>
            </a:r>
            <a:r>
              <a:rPr lang="en-US" sz="1800" dirty="0" smtClean="0">
                <a:latin typeface="Comic Sans MS" charset="0"/>
              </a:rPr>
              <a:t>an </a:t>
            </a:r>
            <a:r>
              <a:rPr lang="en-US" sz="1800" dirty="0">
                <a:latin typeface="Comic Sans MS" charset="0"/>
              </a:rPr>
              <a:t>alternate set of 4</a:t>
            </a:r>
          </a:p>
          <a:p>
            <a:pPr>
              <a:spcBef>
                <a:spcPct val="50000"/>
              </a:spcBef>
            </a:pPr>
            <a:r>
              <a:rPr lang="en-US" sz="1800" dirty="0">
                <a:latin typeface="Comic Sans MS" charset="0"/>
              </a:rPr>
              <a:t>intensity (i.e. energy based) parameters that </a:t>
            </a:r>
          </a:p>
          <a:p>
            <a:pPr>
              <a:spcBef>
                <a:spcPct val="50000"/>
              </a:spcBef>
            </a:pPr>
            <a:r>
              <a:rPr lang="en-US" sz="1800" dirty="0">
                <a:latin typeface="Comic Sans MS" charset="0"/>
              </a:rPr>
              <a:t>derive directly from </a:t>
            </a:r>
            <a:r>
              <a:rPr lang="en-US" sz="1800" dirty="0" smtClean="0">
                <a:latin typeface="Comic Sans MS" charset="0"/>
              </a:rPr>
              <a:t>experiments: can be </a:t>
            </a:r>
          </a:p>
          <a:p>
            <a:pPr>
              <a:spcBef>
                <a:spcPct val="50000"/>
              </a:spcBef>
            </a:pPr>
            <a:r>
              <a:rPr lang="en-US" sz="1800" dirty="0" smtClean="0">
                <a:latin typeface="Comic Sans MS" charset="0"/>
              </a:rPr>
              <a:t>Measured!</a:t>
            </a:r>
            <a:endParaRPr lang="en-US" sz="1800" dirty="0">
              <a:latin typeface="Comic Sans MS" charset="0"/>
            </a:endParaRPr>
          </a:p>
          <a:p>
            <a:pPr>
              <a:spcBef>
                <a:spcPct val="50000"/>
              </a:spcBef>
            </a:pPr>
            <a:endParaRPr lang="en-US" sz="1800" dirty="0">
              <a:latin typeface="Comic Sans MS" charset="0"/>
            </a:endParaRPr>
          </a:p>
          <a:p>
            <a:pPr>
              <a:spcBef>
                <a:spcPct val="50000"/>
              </a:spcBef>
            </a:pPr>
            <a:r>
              <a:rPr lang="en-US" sz="2000" dirty="0">
                <a:latin typeface="Comic Sans MS" charset="0"/>
              </a:rPr>
              <a:t>                                </a:t>
            </a:r>
          </a:p>
        </p:txBody>
      </p:sp>
      <p:graphicFrame>
        <p:nvGraphicFramePr>
          <p:cNvPr id="4608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079960"/>
              </p:ext>
            </p:extLst>
          </p:nvPr>
        </p:nvGraphicFramePr>
        <p:xfrm>
          <a:off x="6553200" y="381000"/>
          <a:ext cx="1752600" cy="19420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2" name="Equation" r:id="rId3" imgW="1054497" imgH="1168797" progId="Equation.3">
                  <p:embed/>
                </p:oleObj>
              </mc:Choice>
              <mc:Fallback>
                <p:oleObj name="Equation" r:id="rId3" imgW="1054497" imgH="116879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381000"/>
                        <a:ext cx="1752600" cy="19420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 descr="Screen Shot 2013-08-28 at 11.17.12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362200"/>
            <a:ext cx="7772400" cy="4057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116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6" name="Rectangle 3"/>
          <p:cNvSpPr>
            <a:spLocks noChangeArrowheads="1"/>
          </p:cNvSpPr>
          <p:nvPr/>
        </p:nvSpPr>
        <p:spPr bwMode="auto">
          <a:xfrm>
            <a:off x="31063" y="152400"/>
            <a:ext cx="5150537" cy="252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accent2"/>
                </a:solidFill>
                <a:latin typeface="Comic Sans MS" charset="0"/>
              </a:rPr>
              <a:t>Stokes Parameters</a:t>
            </a:r>
            <a:r>
              <a:rPr lang="en-US" sz="2000" dirty="0">
                <a:latin typeface="Comic Sans MS" charset="0"/>
              </a:rPr>
              <a:t> – </a:t>
            </a:r>
            <a:r>
              <a:rPr lang="en-US" sz="1800" dirty="0" smtClean="0">
                <a:latin typeface="Comic Sans MS" charset="0"/>
              </a:rPr>
              <a:t>an </a:t>
            </a:r>
            <a:r>
              <a:rPr lang="en-US" sz="1800" dirty="0">
                <a:latin typeface="Comic Sans MS" charset="0"/>
              </a:rPr>
              <a:t>alternate set of 4</a:t>
            </a:r>
          </a:p>
          <a:p>
            <a:pPr>
              <a:spcBef>
                <a:spcPct val="50000"/>
              </a:spcBef>
            </a:pPr>
            <a:r>
              <a:rPr lang="en-US" sz="1800" dirty="0">
                <a:latin typeface="Comic Sans MS" charset="0"/>
              </a:rPr>
              <a:t>intensity (i.e. energy based) parameters that </a:t>
            </a:r>
          </a:p>
          <a:p>
            <a:pPr>
              <a:spcBef>
                <a:spcPct val="50000"/>
              </a:spcBef>
            </a:pPr>
            <a:r>
              <a:rPr lang="en-US" sz="1800" dirty="0">
                <a:latin typeface="Comic Sans MS" charset="0"/>
              </a:rPr>
              <a:t>derive directly from </a:t>
            </a:r>
            <a:r>
              <a:rPr lang="en-US" sz="1800" dirty="0" smtClean="0">
                <a:latin typeface="Comic Sans MS" charset="0"/>
              </a:rPr>
              <a:t>experiments: can be </a:t>
            </a:r>
          </a:p>
          <a:p>
            <a:pPr>
              <a:spcBef>
                <a:spcPct val="50000"/>
              </a:spcBef>
            </a:pPr>
            <a:r>
              <a:rPr lang="en-US" sz="1800" dirty="0" smtClean="0">
                <a:latin typeface="Comic Sans MS" charset="0"/>
              </a:rPr>
              <a:t>Measured!</a:t>
            </a:r>
            <a:endParaRPr lang="en-US" sz="1800" dirty="0">
              <a:latin typeface="Comic Sans MS" charset="0"/>
            </a:endParaRPr>
          </a:p>
          <a:p>
            <a:pPr>
              <a:spcBef>
                <a:spcPct val="50000"/>
              </a:spcBef>
            </a:pPr>
            <a:endParaRPr lang="en-US" sz="1800" dirty="0">
              <a:latin typeface="Comic Sans MS" charset="0"/>
            </a:endParaRPr>
          </a:p>
          <a:p>
            <a:pPr>
              <a:spcBef>
                <a:spcPct val="50000"/>
              </a:spcBef>
            </a:pPr>
            <a:r>
              <a:rPr lang="en-US" sz="2000" dirty="0">
                <a:latin typeface="Comic Sans MS" charset="0"/>
              </a:rPr>
              <a:t>                                </a:t>
            </a:r>
          </a:p>
        </p:txBody>
      </p:sp>
      <p:graphicFrame>
        <p:nvGraphicFramePr>
          <p:cNvPr id="4608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2993482"/>
              </p:ext>
            </p:extLst>
          </p:nvPr>
        </p:nvGraphicFramePr>
        <p:xfrm>
          <a:off x="5257800" y="228600"/>
          <a:ext cx="1752600" cy="19420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8" name="Equation" r:id="rId3" imgW="1054497" imgH="1168797" progId="Equation.3">
                  <p:embed/>
                </p:oleObj>
              </mc:Choice>
              <mc:Fallback>
                <p:oleObj name="Equation" r:id="rId3" imgW="1054497" imgH="116879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228600"/>
                        <a:ext cx="1752600" cy="19420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7223813"/>
              </p:ext>
            </p:extLst>
          </p:nvPr>
        </p:nvGraphicFramePr>
        <p:xfrm>
          <a:off x="381000" y="2895600"/>
          <a:ext cx="4448175" cy="2493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9" name="Equation" r:id="rId5" imgW="1905000" imgH="1066800" progId="Equation.3">
                  <p:embed/>
                </p:oleObj>
              </mc:Choice>
              <mc:Fallback>
                <p:oleObj name="Equation" r:id="rId5" imgW="1905000" imgH="1066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1000" y="2895600"/>
                        <a:ext cx="4448175" cy="2493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4"/>
          <p:cNvCxnSpPr/>
          <p:nvPr/>
        </p:nvCxnSpPr>
        <p:spPr>
          <a:xfrm>
            <a:off x="6705600" y="3276600"/>
            <a:ext cx="0" cy="22098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6096000" y="4343400"/>
            <a:ext cx="12954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0458207"/>
              </p:ext>
            </p:extLst>
          </p:nvPr>
        </p:nvGraphicFramePr>
        <p:xfrm>
          <a:off x="304800" y="5715000"/>
          <a:ext cx="3065318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0" name="Equation" r:id="rId7" imgW="1143000" imgH="279400" progId="Equation.3">
                  <p:embed/>
                </p:oleObj>
              </mc:Choice>
              <mc:Fallback>
                <p:oleObj name="Equation" r:id="rId7" imgW="11430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04800" y="5715000"/>
                        <a:ext cx="3065318" cy="74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629400" y="30480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I</a:t>
            </a:r>
            <a:r>
              <a:rPr lang="en-US" baseline="-25000" dirty="0" err="1" smtClean="0"/>
              <a:t>perp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391400" y="43434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I</a:t>
            </a:r>
            <a:r>
              <a:rPr lang="en-US" baseline="-25000" dirty="0" err="1" smtClean="0"/>
              <a:t>par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2438400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a monochromatic wave: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505200" y="5867400"/>
            <a:ext cx="18288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(in general)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248400" y="533400"/>
            <a:ext cx="2895600" cy="1618392"/>
          </a:xfrm>
          <a:prstGeom prst="rect">
            <a:avLst/>
          </a:prstGeom>
          <a:noFill/>
        </p:spPr>
        <p:txBody>
          <a:bodyPr wrap="square" tIns="4572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000" dirty="0" smtClean="0">
                <a:latin typeface="Apple Casual"/>
                <a:cs typeface="Apple Casual"/>
              </a:rPr>
              <a:t>Total Intensity</a:t>
            </a:r>
          </a:p>
          <a:p>
            <a:pPr>
              <a:lnSpc>
                <a:spcPts val="3000"/>
              </a:lnSpc>
            </a:pPr>
            <a:r>
              <a:rPr lang="en-US" sz="2000" dirty="0" smtClean="0">
                <a:latin typeface="Apple Casual"/>
                <a:cs typeface="Apple Casual"/>
              </a:rPr>
              <a:t>Linear polarization</a:t>
            </a:r>
          </a:p>
          <a:p>
            <a:pPr>
              <a:lnSpc>
                <a:spcPts val="3000"/>
              </a:lnSpc>
            </a:pPr>
            <a:r>
              <a:rPr lang="en-US" sz="2000" dirty="0" smtClean="0">
                <a:latin typeface="Apple Casual"/>
                <a:cs typeface="Apple Casual"/>
              </a:rPr>
              <a:t>Linear pol at 45°</a:t>
            </a:r>
          </a:p>
          <a:p>
            <a:pPr>
              <a:lnSpc>
                <a:spcPts val="3000"/>
              </a:lnSpc>
            </a:pPr>
            <a:r>
              <a:rPr lang="en-US" sz="2000" dirty="0" smtClean="0">
                <a:latin typeface="Apple Casual"/>
                <a:cs typeface="Apple Casual"/>
              </a:rPr>
              <a:t>Circular Polarization</a:t>
            </a:r>
            <a:endParaRPr lang="en-US" sz="2000" dirty="0">
              <a:latin typeface="Apple Casual"/>
              <a:cs typeface="Apple Casual"/>
            </a:endParaRPr>
          </a:p>
        </p:txBody>
      </p:sp>
    </p:spTree>
    <p:extLst>
      <p:ext uri="{BB962C8B-B14F-4D97-AF65-F5344CB8AC3E}">
        <p14:creationId xmlns:p14="http://schemas.microsoft.com/office/powerpoint/2010/main" val="3231325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15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4969257"/>
              </p:ext>
            </p:extLst>
          </p:nvPr>
        </p:nvGraphicFramePr>
        <p:xfrm>
          <a:off x="1371600" y="304800"/>
          <a:ext cx="5422040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0" name="Equation" r:id="rId3" imgW="2984896" imgH="2057796" progId="Equation.3">
                  <p:embed/>
                </p:oleObj>
              </mc:Choice>
              <mc:Fallback>
                <p:oleObj name="Equation" r:id="rId3" imgW="2984896" imgH="205779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04800"/>
                        <a:ext cx="5422040" cy="373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152400" y="4191000"/>
            <a:ext cx="8991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Apple Casual"/>
                <a:cs typeface="Apple Casual"/>
              </a:rPr>
              <a:t>NOTE:</a:t>
            </a:r>
          </a:p>
          <a:p>
            <a:r>
              <a:rPr lang="en-US" sz="2000" dirty="0">
                <a:latin typeface="+mn-lt"/>
                <a:cs typeface="Apple Casual"/>
              </a:rPr>
              <a:t>Measurements of polarization are actively used in remote sensing </a:t>
            </a:r>
            <a:r>
              <a:rPr lang="en-US" sz="2000" dirty="0" smtClean="0">
                <a:latin typeface="+mn-lt"/>
                <a:cs typeface="Apple Casual"/>
              </a:rPr>
              <a:t>in the </a:t>
            </a:r>
            <a:r>
              <a:rPr lang="en-US" sz="2000" dirty="0">
                <a:latin typeface="+mn-lt"/>
                <a:cs typeface="Apple Casual"/>
              </a:rPr>
              <a:t>solar </a:t>
            </a:r>
            <a:r>
              <a:rPr lang="en-US" sz="2000" dirty="0" smtClean="0">
                <a:latin typeface="+mn-lt"/>
                <a:cs typeface="Apple Casual"/>
              </a:rPr>
              <a:t>and microwave </a:t>
            </a:r>
            <a:r>
              <a:rPr lang="en-US" sz="2000" dirty="0">
                <a:latin typeface="+mn-lt"/>
                <a:cs typeface="Apple Casual"/>
              </a:rPr>
              <a:t>regions.</a:t>
            </a:r>
          </a:p>
          <a:p>
            <a:r>
              <a:rPr lang="en-US" sz="2000" i="1" dirty="0">
                <a:latin typeface="+mn-lt"/>
                <a:cs typeface="Apple Casual"/>
              </a:rPr>
              <a:t>Polarization in the </a:t>
            </a:r>
            <a:r>
              <a:rPr lang="en-US" sz="2000" i="1" dirty="0" smtClean="0">
                <a:latin typeface="+mn-lt"/>
                <a:cs typeface="Apple Casual"/>
              </a:rPr>
              <a:t>microwave</a:t>
            </a:r>
            <a:r>
              <a:rPr lang="en-US" sz="2000" dirty="0" smtClean="0">
                <a:latin typeface="+mn-lt"/>
                <a:cs typeface="Apple Casual"/>
              </a:rPr>
              <a:t>–mainly </a:t>
            </a:r>
            <a:r>
              <a:rPr lang="en-US" sz="2000" dirty="0">
                <a:latin typeface="+mn-lt"/>
                <a:cs typeface="Apple Casual"/>
              </a:rPr>
              <a:t>due to </a:t>
            </a:r>
            <a:r>
              <a:rPr lang="en-US" sz="2000" dirty="0" smtClean="0">
                <a:latin typeface="+mn-lt"/>
                <a:cs typeface="Apple Casual"/>
              </a:rPr>
              <a:t>reflection </a:t>
            </a:r>
            <a:r>
              <a:rPr lang="en-US" sz="2000" dirty="0">
                <a:latin typeface="+mn-lt"/>
                <a:cs typeface="Apple Casual"/>
              </a:rPr>
              <a:t>from the surface.</a:t>
            </a:r>
          </a:p>
          <a:p>
            <a:r>
              <a:rPr lang="en-US" sz="2000" i="1" dirty="0">
                <a:latin typeface="+mn-lt"/>
                <a:cs typeface="Apple Casual"/>
              </a:rPr>
              <a:t>Polarization in the </a:t>
            </a:r>
            <a:r>
              <a:rPr lang="en-US" sz="2000" i="1" dirty="0" smtClean="0">
                <a:latin typeface="+mn-lt"/>
                <a:cs typeface="Apple Casual"/>
              </a:rPr>
              <a:t>solar </a:t>
            </a:r>
            <a:r>
              <a:rPr lang="en-US" sz="2000" dirty="0" smtClean="0">
                <a:latin typeface="+mn-lt"/>
                <a:cs typeface="Apple Casual"/>
              </a:rPr>
              <a:t>–reflection </a:t>
            </a:r>
            <a:r>
              <a:rPr lang="en-US" sz="2000" dirty="0">
                <a:latin typeface="+mn-lt"/>
                <a:cs typeface="Apple Casual"/>
              </a:rPr>
              <a:t>from the surface and scattering by molecules </a:t>
            </a:r>
            <a:r>
              <a:rPr lang="en-US" sz="2000" dirty="0" smtClean="0">
                <a:latin typeface="+mn-lt"/>
                <a:cs typeface="Apple Casual"/>
              </a:rPr>
              <a:t>and particulates</a:t>
            </a:r>
            <a:r>
              <a:rPr lang="en-US" sz="2000" dirty="0">
                <a:latin typeface="+mn-lt"/>
                <a:cs typeface="Apple Casual"/>
              </a:rPr>
              <a:t>.</a:t>
            </a:r>
          </a:p>
          <a:p>
            <a:r>
              <a:rPr lang="en-US" sz="2000" i="1" dirty="0">
                <a:latin typeface="+mn-lt"/>
                <a:cs typeface="Apple Casual"/>
              </a:rPr>
              <a:t>Active remote sensing </a:t>
            </a:r>
            <a:r>
              <a:rPr lang="en-US" sz="2000" dirty="0">
                <a:latin typeface="+mn-lt"/>
                <a:cs typeface="Apple Casual"/>
              </a:rPr>
              <a:t>(e.g., radar) commonly uses polarized radiation</a:t>
            </a:r>
            <a:r>
              <a:rPr lang="en-US" sz="2000" dirty="0">
                <a:latin typeface="Apple Casual"/>
                <a:cs typeface="Apple Casual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35356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4743761"/>
              </p:ext>
            </p:extLst>
          </p:nvPr>
        </p:nvGraphicFramePr>
        <p:xfrm>
          <a:off x="633313" y="239150"/>
          <a:ext cx="8069411" cy="63703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87233"/>
                <a:gridCol w="2037040"/>
                <a:gridCol w="1105115"/>
                <a:gridCol w="3540023"/>
              </a:tblGrid>
              <a:tr h="890622">
                <a:tc>
                  <a:txBody>
                    <a:bodyPr/>
                    <a:lstStyle/>
                    <a:p>
                      <a:r>
                        <a:rPr lang="en-US" dirty="0" smtClean="0"/>
                        <a:t>Region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Spectral</a:t>
                      </a:r>
                      <a:r>
                        <a:rPr lang="en-US" baseline="0" dirty="0" smtClean="0"/>
                        <a:t> Range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Fraction of solar output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Remarks</a:t>
                      </a:r>
                      <a:endParaRPr lang="en-US" dirty="0"/>
                    </a:p>
                  </a:txBody>
                  <a:tcPr/>
                </a:tc>
              </a:tr>
              <a:tr h="361764">
                <a:tc>
                  <a:txBody>
                    <a:bodyPr/>
                    <a:lstStyle/>
                    <a:p>
                      <a:r>
                        <a:rPr lang="en-US" dirty="0" smtClean="0"/>
                        <a:t>X-rays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λ</a:t>
                      </a:r>
                      <a:r>
                        <a:rPr lang="en-US" dirty="0" smtClean="0"/>
                        <a:t> &lt; 0.01 </a:t>
                      </a:r>
                      <a:r>
                        <a:rPr lang="en-US" dirty="0" err="1" smtClean="0"/>
                        <a:t>μm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Photoionizes</a:t>
                      </a:r>
                      <a:r>
                        <a:rPr lang="en-US" sz="1400" baseline="0" dirty="0" smtClean="0"/>
                        <a:t> all species; absorbed in upper atmosphere.</a:t>
                      </a:r>
                      <a:endParaRPr lang="en-US" sz="1400" dirty="0"/>
                    </a:p>
                  </a:txBody>
                  <a:tcPr/>
                </a:tc>
              </a:tr>
              <a:tr h="361764">
                <a:tc>
                  <a:txBody>
                    <a:bodyPr/>
                    <a:lstStyle/>
                    <a:p>
                      <a:r>
                        <a:rPr lang="en-US" dirty="0" smtClean="0"/>
                        <a:t>Extreme</a:t>
                      </a:r>
                      <a:r>
                        <a:rPr lang="en-US" baseline="0" dirty="0" smtClean="0"/>
                        <a:t> UV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0.01 &lt; </a:t>
                      </a:r>
                      <a:r>
                        <a:rPr lang="en-US" dirty="0" err="1" smtClean="0"/>
                        <a:t>λ</a:t>
                      </a:r>
                      <a:r>
                        <a:rPr lang="en-US" dirty="0" smtClean="0"/>
                        <a:t> &lt; 0.1 </a:t>
                      </a:r>
                      <a:r>
                        <a:rPr lang="en-US" dirty="0" err="1" smtClean="0"/>
                        <a:t>μm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Photoionizes</a:t>
                      </a:r>
                      <a:r>
                        <a:rPr lang="en-US" sz="1400" dirty="0" smtClean="0"/>
                        <a:t> O</a:t>
                      </a:r>
                      <a:r>
                        <a:rPr lang="en-US" sz="1400" baseline="-25000" dirty="0" smtClean="0"/>
                        <a:t>2</a:t>
                      </a:r>
                      <a:r>
                        <a:rPr lang="en-US" sz="1400" baseline="0" dirty="0" smtClean="0"/>
                        <a:t> and N</a:t>
                      </a:r>
                      <a:r>
                        <a:rPr lang="en-US" sz="1400" baseline="-25000" dirty="0" smtClean="0"/>
                        <a:t>2</a:t>
                      </a:r>
                      <a:r>
                        <a:rPr lang="en-US" sz="1400" baseline="0" dirty="0" smtClean="0"/>
                        <a:t> ; absorbed above 90 km</a:t>
                      </a:r>
                      <a:endParaRPr lang="en-US" sz="1400" dirty="0"/>
                    </a:p>
                  </a:txBody>
                  <a:tcPr/>
                </a:tc>
              </a:tr>
              <a:tr h="361764">
                <a:tc>
                  <a:txBody>
                    <a:bodyPr/>
                    <a:lstStyle/>
                    <a:p>
                      <a:r>
                        <a:rPr lang="en-US" dirty="0" smtClean="0"/>
                        <a:t>Far</a:t>
                      </a:r>
                      <a:r>
                        <a:rPr lang="en-US" baseline="0" dirty="0" smtClean="0"/>
                        <a:t> UV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0.1 &lt; </a:t>
                      </a:r>
                      <a:r>
                        <a:rPr lang="en-US" dirty="0" err="1" smtClean="0"/>
                        <a:t>λ</a:t>
                      </a:r>
                      <a:r>
                        <a:rPr lang="en-US" dirty="0" smtClean="0"/>
                        <a:t> &lt; 0.2 </a:t>
                      </a:r>
                      <a:r>
                        <a:rPr lang="en-US" dirty="0" err="1" smtClean="0"/>
                        <a:t>μm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Photodissociates</a:t>
                      </a:r>
                      <a:r>
                        <a:rPr lang="en-US" sz="1400" baseline="0" dirty="0" smtClean="0"/>
                        <a:t> O</a:t>
                      </a:r>
                      <a:r>
                        <a:rPr lang="en-US" sz="1400" baseline="-25000" dirty="0" smtClean="0"/>
                        <a:t>2</a:t>
                      </a:r>
                      <a:r>
                        <a:rPr lang="en-US" sz="1400" baseline="0" dirty="0" smtClean="0"/>
                        <a:t>; absorbed above 50 km</a:t>
                      </a:r>
                      <a:endParaRPr lang="en-US" sz="1400" dirty="0"/>
                    </a:p>
                  </a:txBody>
                  <a:tcPr/>
                </a:tc>
              </a:tr>
              <a:tr h="361764">
                <a:tc>
                  <a:txBody>
                    <a:bodyPr/>
                    <a:lstStyle/>
                    <a:p>
                      <a:r>
                        <a:rPr lang="en-US" dirty="0" smtClean="0"/>
                        <a:t>UV-C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0.2 &lt; </a:t>
                      </a:r>
                      <a:r>
                        <a:rPr lang="en-US" dirty="0" err="1" smtClean="0"/>
                        <a:t>λ</a:t>
                      </a:r>
                      <a:r>
                        <a:rPr lang="en-US" dirty="0" smtClean="0"/>
                        <a:t> &lt; 0.28 </a:t>
                      </a:r>
                      <a:r>
                        <a:rPr lang="en-US" dirty="0" err="1" smtClean="0"/>
                        <a:t>μm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/>
                        <a:t>Photodissociates</a:t>
                      </a:r>
                      <a:r>
                        <a:rPr lang="en-US" sz="1400" baseline="0" dirty="0" smtClean="0"/>
                        <a:t> O</a:t>
                      </a:r>
                      <a:r>
                        <a:rPr lang="en-US" sz="1400" baseline="-25000" dirty="0" smtClean="0"/>
                        <a:t>2 </a:t>
                      </a:r>
                      <a:r>
                        <a:rPr lang="en-US" sz="1400" baseline="0" dirty="0" smtClean="0"/>
                        <a:t>and O</a:t>
                      </a:r>
                      <a:r>
                        <a:rPr lang="en-US" sz="1400" baseline="-25000" dirty="0" smtClean="0"/>
                        <a:t>3</a:t>
                      </a:r>
                      <a:r>
                        <a:rPr lang="en-US" sz="1400" baseline="0" dirty="0" smtClean="0"/>
                        <a:t>; absorbed above 30 km</a:t>
                      </a:r>
                      <a:endParaRPr lang="en-US" sz="1400" dirty="0" smtClean="0"/>
                    </a:p>
                  </a:txBody>
                  <a:tcPr/>
                </a:tc>
              </a:tr>
              <a:tr h="361764">
                <a:tc>
                  <a:txBody>
                    <a:bodyPr/>
                    <a:lstStyle/>
                    <a:p>
                      <a:r>
                        <a:rPr lang="en-US" dirty="0" smtClean="0"/>
                        <a:t>UV-B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0.28 &lt; </a:t>
                      </a:r>
                      <a:r>
                        <a:rPr lang="en-US" dirty="0" err="1" smtClean="0"/>
                        <a:t>λ</a:t>
                      </a:r>
                      <a:r>
                        <a:rPr lang="en-US" dirty="0" smtClean="0"/>
                        <a:t> &lt; 0.32 </a:t>
                      </a:r>
                      <a:r>
                        <a:rPr lang="en-US" dirty="0" err="1" smtClean="0"/>
                        <a:t>μm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Mostly absorbed</a:t>
                      </a:r>
                      <a:r>
                        <a:rPr lang="en-US" sz="1400" baseline="0" dirty="0" smtClean="0"/>
                        <a:t> by O</a:t>
                      </a:r>
                      <a:r>
                        <a:rPr lang="en-US" sz="1400" baseline="-25000" dirty="0" smtClean="0"/>
                        <a:t>3</a:t>
                      </a:r>
                      <a:r>
                        <a:rPr lang="en-US" sz="1400" baseline="0" dirty="0" smtClean="0"/>
                        <a:t> in stratosphere; sunburn!</a:t>
                      </a:r>
                      <a:endParaRPr lang="en-US" sz="1400" dirty="0"/>
                    </a:p>
                  </a:txBody>
                  <a:tcPr/>
                </a:tc>
              </a:tr>
              <a:tr h="361764">
                <a:tc>
                  <a:txBody>
                    <a:bodyPr/>
                    <a:lstStyle/>
                    <a:p>
                      <a:r>
                        <a:rPr lang="en-US" dirty="0" smtClean="0"/>
                        <a:t>UV-A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0.32 &lt; </a:t>
                      </a:r>
                      <a:r>
                        <a:rPr lang="en-US" dirty="0" err="1" smtClean="0"/>
                        <a:t>λ</a:t>
                      </a:r>
                      <a:r>
                        <a:rPr lang="en-US" dirty="0" smtClean="0"/>
                        <a:t> &lt; 0.4 </a:t>
                      </a:r>
                      <a:r>
                        <a:rPr lang="en-US" dirty="0" err="1" smtClean="0"/>
                        <a:t>μm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Reaches surface</a:t>
                      </a:r>
                      <a:endParaRPr lang="en-US" sz="1400" dirty="0"/>
                    </a:p>
                  </a:txBody>
                  <a:tcPr/>
                </a:tc>
              </a:tr>
              <a:tr h="361764">
                <a:tc>
                  <a:txBody>
                    <a:bodyPr/>
                    <a:lstStyle/>
                    <a:p>
                      <a:r>
                        <a:rPr lang="en-US" dirty="0" smtClean="0"/>
                        <a:t>Visible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0.4 &lt; </a:t>
                      </a:r>
                      <a:r>
                        <a:rPr lang="en-US" dirty="0" err="1" smtClean="0"/>
                        <a:t>λ</a:t>
                      </a:r>
                      <a:r>
                        <a:rPr lang="en-US" dirty="0" smtClean="0"/>
                        <a:t> &lt; 0.7 </a:t>
                      </a:r>
                      <a:r>
                        <a:rPr lang="en-US" dirty="0" err="1" smtClean="0"/>
                        <a:t>μm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37%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Atmosphere mostly transparent</a:t>
                      </a:r>
                      <a:endParaRPr lang="en-US" sz="1400" dirty="0"/>
                    </a:p>
                  </a:txBody>
                  <a:tcPr/>
                </a:tc>
              </a:tr>
              <a:tr h="361764">
                <a:tc>
                  <a:txBody>
                    <a:bodyPr/>
                    <a:lstStyle/>
                    <a:p>
                      <a:r>
                        <a:rPr lang="en-US" dirty="0" smtClean="0"/>
                        <a:t>Near IR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0.7 &lt; </a:t>
                      </a:r>
                      <a:r>
                        <a:rPr lang="en-US" dirty="0" err="1" smtClean="0"/>
                        <a:t>λ</a:t>
                      </a:r>
                      <a:r>
                        <a:rPr lang="en-US" dirty="0" smtClean="0"/>
                        <a:t> &lt; 4 </a:t>
                      </a:r>
                      <a:r>
                        <a:rPr lang="en-US" dirty="0" err="1" smtClean="0"/>
                        <a:t>μm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Partially absorbed,</a:t>
                      </a:r>
                      <a:r>
                        <a:rPr lang="en-US" sz="1400" baseline="0" dirty="0" smtClean="0"/>
                        <a:t> H</a:t>
                      </a:r>
                      <a:r>
                        <a:rPr lang="en-US" sz="1400" baseline="-25000" dirty="0" smtClean="0"/>
                        <a:t>2</a:t>
                      </a:r>
                      <a:r>
                        <a:rPr lang="en-US" sz="1400" baseline="0" dirty="0" smtClean="0"/>
                        <a:t>O, some useful RS lines (methane, CO</a:t>
                      </a:r>
                      <a:r>
                        <a:rPr lang="en-US" sz="1400" baseline="-25000" dirty="0" smtClean="0"/>
                        <a:t>2</a:t>
                      </a:r>
                      <a:r>
                        <a:rPr lang="en-US" sz="1400" baseline="0" dirty="0" smtClean="0"/>
                        <a:t>, O</a:t>
                      </a:r>
                      <a:r>
                        <a:rPr lang="en-US" sz="1400" baseline="-25000" dirty="0" smtClean="0"/>
                        <a:t>2</a:t>
                      </a:r>
                      <a:r>
                        <a:rPr lang="en-US" sz="1400" baseline="0" dirty="0" smtClean="0"/>
                        <a:t>)</a:t>
                      </a:r>
                      <a:endParaRPr lang="en-US" sz="1400" dirty="0"/>
                    </a:p>
                  </a:txBody>
                  <a:tcPr/>
                </a:tc>
              </a:tr>
              <a:tr h="361764">
                <a:tc>
                  <a:txBody>
                    <a:bodyPr/>
                    <a:lstStyle/>
                    <a:p>
                      <a:r>
                        <a:rPr lang="en-US" dirty="0" smtClean="0"/>
                        <a:t>Thermal IR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4 &lt; </a:t>
                      </a:r>
                      <a:r>
                        <a:rPr lang="en-US" dirty="0" err="1" smtClean="0"/>
                        <a:t>λ</a:t>
                      </a:r>
                      <a:r>
                        <a:rPr lang="en-US" dirty="0" smtClean="0"/>
                        <a:t> &lt; 50 </a:t>
                      </a:r>
                      <a:r>
                        <a:rPr lang="en-US" dirty="0" err="1" smtClean="0"/>
                        <a:t>μm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Absorbed &amp; emitted by </a:t>
                      </a:r>
                      <a:r>
                        <a:rPr lang="en-US" sz="1400" dirty="0" err="1" smtClean="0"/>
                        <a:t>wv</a:t>
                      </a:r>
                      <a:r>
                        <a:rPr lang="en-US" sz="1400" dirty="0" smtClean="0"/>
                        <a:t>, co2, ozone, other trace</a:t>
                      </a:r>
                      <a:r>
                        <a:rPr lang="en-US" sz="1400" baseline="0" dirty="0" smtClean="0"/>
                        <a:t> gases</a:t>
                      </a:r>
                      <a:endParaRPr lang="en-US" sz="1400" dirty="0"/>
                    </a:p>
                  </a:txBody>
                  <a:tcPr/>
                </a:tc>
              </a:tr>
              <a:tr h="361764">
                <a:tc>
                  <a:txBody>
                    <a:bodyPr/>
                    <a:lstStyle/>
                    <a:p>
                      <a:r>
                        <a:rPr lang="en-US" dirty="0" smtClean="0"/>
                        <a:t>Far IR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50 </a:t>
                      </a:r>
                      <a:r>
                        <a:rPr lang="en-US" dirty="0" err="1" smtClean="0"/>
                        <a:t>μm</a:t>
                      </a:r>
                      <a:r>
                        <a:rPr lang="en-US" dirty="0" smtClean="0"/>
                        <a:t> &lt; </a:t>
                      </a:r>
                      <a:r>
                        <a:rPr lang="en-US" dirty="0" err="1" smtClean="0"/>
                        <a:t>λ</a:t>
                      </a:r>
                      <a:r>
                        <a:rPr lang="en-US" dirty="0" smtClean="0"/>
                        <a:t> &lt; 1 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Absorbed by water vapor</a:t>
                      </a:r>
                      <a:endParaRPr lang="en-US" sz="1400" dirty="0"/>
                    </a:p>
                  </a:txBody>
                  <a:tcPr/>
                </a:tc>
              </a:tr>
              <a:tr h="361764">
                <a:tc>
                  <a:txBody>
                    <a:bodyPr/>
                    <a:lstStyle/>
                    <a:p>
                      <a:r>
                        <a:rPr lang="en-US" dirty="0" smtClean="0"/>
                        <a:t>Microwave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50 </a:t>
                      </a:r>
                      <a:r>
                        <a:rPr lang="en-US" dirty="0" err="1" smtClean="0"/>
                        <a:t>μm</a:t>
                      </a:r>
                      <a:r>
                        <a:rPr lang="en-US" dirty="0" smtClean="0"/>
                        <a:t> &lt; </a:t>
                      </a:r>
                      <a:r>
                        <a:rPr lang="en-US" dirty="0" err="1" smtClean="0"/>
                        <a:t>λ</a:t>
                      </a:r>
                      <a:r>
                        <a:rPr lang="en-US" dirty="0" smtClean="0"/>
                        <a:t> &lt; 30 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Clouds &amp; rain; semi transparent; o2 &amp; h2o lines</a:t>
                      </a:r>
                      <a:endParaRPr lang="en-US" sz="1400" dirty="0"/>
                    </a:p>
                  </a:txBody>
                  <a:tcPr/>
                </a:tc>
              </a:tr>
              <a:tr h="361764">
                <a:tc>
                  <a:txBody>
                    <a:bodyPr/>
                    <a:lstStyle/>
                    <a:p>
                      <a:r>
                        <a:rPr lang="en-US" dirty="0" smtClean="0"/>
                        <a:t>Radio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λ</a:t>
                      </a:r>
                      <a:r>
                        <a:rPr lang="en-US" dirty="0" smtClean="0"/>
                        <a:t>  &gt;</a:t>
                      </a:r>
                      <a:r>
                        <a:rPr lang="en-US" baseline="0" dirty="0" smtClean="0"/>
                        <a:t> 30 cm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14600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zenith_trans-eps-converted-to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345" y="0"/>
            <a:ext cx="59539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847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w_zenith_lw_trans-eps-converted-to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34" y="625298"/>
            <a:ext cx="7931815" cy="4931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5191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1073</Words>
  <Application>Microsoft Macintosh PowerPoint</Application>
  <PresentationFormat>On-screen Show (4:3)</PresentationFormat>
  <Paragraphs>162</Paragraphs>
  <Slides>38</Slides>
  <Notes>0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1" baseType="lpstr">
      <vt:lpstr>Office Theme</vt:lpstr>
      <vt:lpstr>Equation</vt:lpstr>
      <vt:lpstr>Microsoft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Higher temperature blackbodies are higher at EVERY wavelength.</vt:lpstr>
      <vt:lpstr>The solar spectrum is a near blackbody at 5762K.</vt:lpstr>
      <vt:lpstr>PowerPoint Presentation</vt:lpstr>
      <vt:lpstr>The sun &amp; earth’s spectra do not overlap much!</vt:lpstr>
      <vt:lpstr>The sun &amp; earth’s spectra do not overlap much!</vt:lpstr>
      <vt:lpstr>The sun &amp; earth’s spectra do not overlap much!</vt:lpstr>
      <vt:lpstr>Another perspective: normalized area under BB curves</vt:lpstr>
      <vt:lpstr>Next  </vt:lpstr>
      <vt:lpstr>Brightness Temperature</vt:lpstr>
      <vt:lpstr>PowerPoint Presentation</vt:lpstr>
      <vt:lpstr>PowerPoint Presentation</vt:lpstr>
      <vt:lpstr>PowerPoint Presentation</vt:lpstr>
    </vt:vector>
  </TitlesOfParts>
  <Company>Colorado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E-M Spectrum</dc:title>
  <dc:creator>Chris O'Dell</dc:creator>
  <cp:lastModifiedBy>Chris O'Dell</cp:lastModifiedBy>
  <cp:revision>18</cp:revision>
  <cp:lastPrinted>2013-02-04T17:03:32Z</cp:lastPrinted>
  <dcterms:created xsi:type="dcterms:W3CDTF">2013-02-01T16:34:29Z</dcterms:created>
  <dcterms:modified xsi:type="dcterms:W3CDTF">2015-02-06T03:51:18Z</dcterms:modified>
</cp:coreProperties>
</file>