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4" d="100"/>
          <a:sy n="144" d="100"/>
        </p:scale>
        <p:origin x="-9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FD74F-7134-A94A-80AA-4EDF659CD909}" type="datetimeFigureOut">
              <a:rPr lang="en-US" smtClean="0"/>
              <a:t>1/20/15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49D4-E45E-144A-B06A-9E9F992E0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556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FD74F-7134-A94A-80AA-4EDF659CD909}" type="datetimeFigureOut">
              <a:rPr lang="en-US" smtClean="0"/>
              <a:t>1/20/15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49D4-E45E-144A-B06A-9E9F992E0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567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FD74F-7134-A94A-80AA-4EDF659CD909}" type="datetimeFigureOut">
              <a:rPr lang="en-US" smtClean="0"/>
              <a:t>1/20/15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49D4-E45E-144A-B06A-9E9F992E0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987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FD74F-7134-A94A-80AA-4EDF659CD909}" type="datetimeFigureOut">
              <a:rPr lang="en-US" smtClean="0"/>
              <a:t>1/20/15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49D4-E45E-144A-B06A-9E9F992E0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689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FD74F-7134-A94A-80AA-4EDF659CD909}" type="datetimeFigureOut">
              <a:rPr lang="en-US" smtClean="0"/>
              <a:t>1/20/15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49D4-E45E-144A-B06A-9E9F992E0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405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FD74F-7134-A94A-80AA-4EDF659CD909}" type="datetimeFigureOut">
              <a:rPr lang="en-US" smtClean="0"/>
              <a:t>1/20/15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49D4-E45E-144A-B06A-9E9F992E0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428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FD74F-7134-A94A-80AA-4EDF659CD909}" type="datetimeFigureOut">
              <a:rPr lang="en-US" smtClean="0"/>
              <a:t>1/20/15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49D4-E45E-144A-B06A-9E9F992E0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517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FD74F-7134-A94A-80AA-4EDF659CD909}" type="datetimeFigureOut">
              <a:rPr lang="en-US" smtClean="0"/>
              <a:t>1/20/15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49D4-E45E-144A-B06A-9E9F992E0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024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FD74F-7134-A94A-80AA-4EDF659CD909}" type="datetimeFigureOut">
              <a:rPr lang="en-US" smtClean="0"/>
              <a:t>1/20/15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49D4-E45E-144A-B06A-9E9F992E0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441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FD74F-7134-A94A-80AA-4EDF659CD909}" type="datetimeFigureOut">
              <a:rPr lang="en-US" smtClean="0"/>
              <a:t>1/20/15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49D4-E45E-144A-B06A-9E9F992E0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816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FD74F-7134-A94A-80AA-4EDF659CD909}" type="datetimeFigureOut">
              <a:rPr lang="en-US" smtClean="0"/>
              <a:t>1/20/15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49D4-E45E-144A-B06A-9E9F992E0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4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FD74F-7134-A94A-80AA-4EDF659CD909}" type="datetimeFigureOut">
              <a:rPr lang="en-US" smtClean="0"/>
              <a:t>1/20/15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349D4-E45E-144A-B06A-9E9F992E0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952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Story of Light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Historical Questions:</a:t>
            </a:r>
          </a:p>
          <a:p>
            <a:pPr lvl="1"/>
            <a:r>
              <a:rPr lang="en-US" dirty="0" smtClean="0"/>
              <a:t>What is light?  Particle, wave, etc.</a:t>
            </a:r>
          </a:p>
          <a:p>
            <a:pPr lvl="1"/>
            <a:r>
              <a:rPr lang="en-US" dirty="0" smtClean="0"/>
              <a:t>How is light created?</a:t>
            </a:r>
          </a:p>
          <a:p>
            <a:pPr lvl="1"/>
            <a:r>
              <a:rPr lang="en-US" dirty="0" smtClean="0"/>
              <a:t>How fast does it travel? (infinite vs. finite speed)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885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“</a:t>
            </a:r>
            <a:r>
              <a:rPr lang="en-US" dirty="0" err="1" smtClean="0"/>
              <a:t>Luminiferous</a:t>
            </a:r>
            <a:r>
              <a:rPr lang="en-US" dirty="0" smtClean="0"/>
              <a:t> Ether”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Must be frictionless (or planets would slow down)</a:t>
            </a:r>
          </a:p>
          <a:p>
            <a:r>
              <a:rPr lang="en-US" dirty="0" smtClean="0"/>
              <a:t>Massless (or </a:t>
            </a:r>
            <a:r>
              <a:rPr lang="en-US" dirty="0" err="1" smtClean="0"/>
              <a:t>Kepler’s</a:t>
            </a:r>
            <a:r>
              <a:rPr lang="en-US" dirty="0" smtClean="0"/>
              <a:t> laws of orbital mechanics would fail, via universal gravitation).</a:t>
            </a:r>
          </a:p>
          <a:p>
            <a:r>
              <a:rPr lang="en-US" dirty="0" smtClean="0"/>
              <a:t>But “solid” enough to support a transverse wave (as opposed to gas or fluid, which support longitudinal waves).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958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 E-M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1856 : Ratio of unit of magnetic to electric charge  = c * </a:t>
            </a:r>
            <a:r>
              <a:rPr lang="en-US" dirty="0" err="1" smtClean="0"/>
              <a:t>sqrt</a:t>
            </a:r>
            <a:r>
              <a:rPr lang="en-US" dirty="0" smtClean="0"/>
              <a:t>(2)</a:t>
            </a:r>
          </a:p>
          <a:p>
            <a:r>
              <a:rPr lang="en-US" dirty="0" smtClean="0"/>
              <a:t>1861: Maxwell’s conjecture that light is fundamentally electromagnetic in nature.</a:t>
            </a:r>
          </a:p>
          <a:p>
            <a:r>
              <a:rPr lang="en-US" dirty="0" smtClean="0"/>
              <a:t>1865: Maxwell’s equations indicate light is an electromagnetic wave propagating at c (electric &amp; magnetic fields).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67590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Ether becoming more magical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Fluid in order to fill all of space</a:t>
            </a:r>
          </a:p>
          <a:p>
            <a:r>
              <a:rPr lang="en-US" dirty="0" smtClean="0"/>
              <a:t>Millions of times more rigid than steel to support transverse waves.</a:t>
            </a:r>
          </a:p>
          <a:p>
            <a:r>
              <a:rPr lang="en-US" dirty="0" smtClean="0"/>
              <a:t>Massless &amp; Frictionless (as before)</a:t>
            </a:r>
          </a:p>
          <a:p>
            <a:r>
              <a:rPr lang="en-US" dirty="0" smtClean="0"/>
              <a:t>But – movement relative to the (still) ether would imply different speeds of light.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2977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Death of the 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1887 – Michelson Morley experiment – there is no change in the speed of light as the earth moves around the sun (</a:t>
            </a:r>
            <a:r>
              <a:rPr lang="en-US" dirty="0" err="1" smtClean="0"/>
              <a:t>ie</a:t>
            </a:r>
            <a:r>
              <a:rPr lang="en-US" dirty="0" smtClean="0"/>
              <a:t> at different times of year). Earth-sun speed ~ 30 km/sec; 0.01% effect.</a:t>
            </a:r>
          </a:p>
          <a:p>
            <a:r>
              <a:rPr lang="en-US" dirty="0" smtClean="0"/>
              <a:t>Einstein 1905:</a:t>
            </a:r>
          </a:p>
          <a:p>
            <a:pPr lvl="1"/>
            <a:r>
              <a:rPr lang="en-US" dirty="0" smtClean="0"/>
              <a:t>Special relativity (consequences of no ether): time dilation, length contraction, etc. (see Interstellar)</a:t>
            </a:r>
          </a:p>
          <a:p>
            <a:pPr lvl="1"/>
            <a:r>
              <a:rPr lang="en-US" dirty="0" smtClean="0"/>
              <a:t>Photoelectric effect: light energy is quantized (acts like a particle!)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3362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409083"/>
          </a:xfrm>
        </p:spPr>
        <p:txBody>
          <a:bodyPr/>
          <a:lstStyle/>
          <a:p>
            <a:r>
              <a:rPr lang="en-US" dirty="0" smtClean="0"/>
              <a:t>Ultimately, laws of E-M &amp; energy quantization worked out in the 1950s by R. Feynman and others: Quantum Electrodynamics (“Q.E.D.”)</a:t>
            </a:r>
          </a:p>
          <a:p>
            <a:r>
              <a:rPr lang="en-US" dirty="0" smtClean="0"/>
              <a:t>Photons are messenger particles (bosons) that communicate the E-M field between charged particles (like protons &amp; electrons)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998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Intromission vs. Emission &amp; speed of light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dirty="0" smtClean="0"/>
              <a:t>Empedocles (~450 BC) argued that light was something in motion and took time to travel.  Argued light was emitted by our eyes.</a:t>
            </a:r>
          </a:p>
          <a:p>
            <a:pPr lvl="1"/>
            <a:r>
              <a:rPr lang="en-US" dirty="0" smtClean="0"/>
              <a:t>Plato (400 BC), Euclid (300 BC) &amp; Ptolemy (100 AD)</a:t>
            </a:r>
          </a:p>
          <a:p>
            <a:pPr lvl="1"/>
            <a:r>
              <a:rPr lang="en-US" dirty="0" smtClean="0"/>
              <a:t>Euclid argued in infinite speed – that is how we can see stars immediately when our eyes open.</a:t>
            </a:r>
          </a:p>
          <a:p>
            <a:pPr lvl="1"/>
            <a:r>
              <a:rPr lang="en-US" dirty="0" smtClean="0"/>
              <a:t>In 2002, survey of college students found a surprising number believe in the emission theory. </a:t>
            </a:r>
            <a:r>
              <a:rPr lang="en-US" sz="2000" dirty="0" smtClean="0"/>
              <a:t>(</a:t>
            </a:r>
            <a:r>
              <a:rPr lang="en-US" sz="2000" dirty="0" err="1" smtClean="0"/>
              <a:t>Winer</a:t>
            </a:r>
            <a:r>
              <a:rPr lang="en-US" sz="2000" dirty="0" smtClean="0"/>
              <a:t> and Cottrell, </a:t>
            </a:r>
            <a:r>
              <a:rPr lang="en-US" sz="2000" i="1" dirty="0" smtClean="0"/>
              <a:t>American Psychologist</a:t>
            </a:r>
            <a:r>
              <a:rPr lang="en-US" sz="20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59438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Intromission vs. Emission &amp; speed of light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sz="2000" dirty="0" smtClean="0"/>
              <a:t>“Intromission” Theory – something entering our eyes that is representative of the object being seen.</a:t>
            </a:r>
          </a:p>
          <a:p>
            <a:pPr lvl="1"/>
            <a:r>
              <a:rPr lang="en-US" sz="1600" dirty="0" smtClean="0"/>
              <a:t>Aristotle (300 BC), </a:t>
            </a:r>
            <a:r>
              <a:rPr lang="en-US" sz="1600" dirty="0" err="1" smtClean="0"/>
              <a:t>Alhazen</a:t>
            </a:r>
            <a:r>
              <a:rPr lang="en-US" sz="1600" dirty="0" smtClean="0"/>
              <a:t> (1021 “Book of Optics) argued extensively against the emission theory and also that light has a finite speed, and slows down in denser objects.</a:t>
            </a:r>
            <a:endParaRPr lang="en-US" sz="1600" dirty="0"/>
          </a:p>
          <a:p>
            <a:r>
              <a:rPr lang="en-US" sz="2000" dirty="0" smtClean="0"/>
              <a:t>Descartes (1625) argued against finite speed because of lack of time delay between shadow on moon and background stars during a lunar eclipse.  Logic is correct but time delay is only 1.2 seconds.  Francis Bacon and Johannes </a:t>
            </a:r>
            <a:r>
              <a:rPr lang="en-US" sz="2000" dirty="0" err="1" smtClean="0"/>
              <a:t>Kepler</a:t>
            </a:r>
            <a:r>
              <a:rPr lang="en-US" sz="2000" dirty="0" smtClean="0"/>
              <a:t> also in this school of thought.</a:t>
            </a:r>
          </a:p>
          <a:p>
            <a:r>
              <a:rPr lang="en-US" sz="2000" dirty="0" smtClean="0"/>
              <a:t>Galileo (1638) flashing lanterns ~ 1 mile apart.  No delay observed. (true delay 11 microseconds!)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457892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Speed of light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Roemer (1676) first quantitative measurement  using Io (moon of Jupiter). c finite with speed of 220,000 km/sec.</a:t>
            </a:r>
          </a:p>
          <a:p>
            <a:r>
              <a:rPr lang="en-US" dirty="0" smtClean="0"/>
              <a:t>Within a decade or two, it was accepted and refined to ~ 300,000 km/sec.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032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Nature of light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Particle theory: </a:t>
            </a:r>
            <a:r>
              <a:rPr lang="en-US" dirty="0" err="1" smtClean="0"/>
              <a:t>Gassendi</a:t>
            </a:r>
            <a:r>
              <a:rPr lang="en-US" dirty="0" smtClean="0"/>
              <a:t> (1660s), Newton (1675 – light did not </a:t>
            </a:r>
            <a:r>
              <a:rPr lang="en-US" i="1" dirty="0" smtClean="0"/>
              <a:t>bend</a:t>
            </a:r>
            <a:r>
              <a:rPr lang="en-US" dirty="0" smtClean="0"/>
              <a:t> around obstacles as waves do). Held sway in the 1700s due to Newton’s stature.</a:t>
            </a:r>
          </a:p>
          <a:p>
            <a:r>
              <a:rPr lang="en-US" dirty="0" smtClean="0"/>
              <a:t>Wave theory: Hooke (1685), Huygens (1678 – fully worked-out theory).  Explained many optical </a:t>
            </a:r>
            <a:r>
              <a:rPr lang="en-US" dirty="0" err="1" smtClean="0"/>
              <a:t>phenemena</a:t>
            </a:r>
            <a:r>
              <a:rPr lang="en-US" dirty="0" smtClean="0"/>
              <a:t>.  Longitudinal wave.  Light slows down in a denser medium, propagates in the “</a:t>
            </a:r>
            <a:r>
              <a:rPr lang="en-US" dirty="0" err="1" smtClean="0"/>
              <a:t>luminiferous</a:t>
            </a:r>
            <a:r>
              <a:rPr lang="en-US" dirty="0" smtClean="0"/>
              <a:t> ether”.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414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Young’s double slit (1807)</a:t>
            </a:r>
            <a:endParaRPr lang="en-US" dirty="0"/>
          </a:p>
        </p:txBody>
      </p:sp>
      <p:pic>
        <p:nvPicPr>
          <p:cNvPr id="4" name="Picture 3" descr="Screen Shot 2015-01-20 at 3.45.4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027" y="1417639"/>
            <a:ext cx="4554902" cy="34787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13759" y="5091872"/>
            <a:ext cx="48455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•"/>
            </a:pPr>
            <a:r>
              <a:rPr lang="en-US" dirty="0" smtClean="0"/>
              <a:t>Appears that light is a wave!</a:t>
            </a:r>
          </a:p>
          <a:p>
            <a:pPr marL="285750" indent="-285750">
              <a:buFontTx/>
              <a:buChar char="•"/>
            </a:pPr>
            <a:r>
              <a:rPr lang="en-US" dirty="0" smtClean="0"/>
              <a:t>Different colors correspond to different wavelengths.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882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Fresnel (1816) agrees, works out interference phenomena and argues that light is a transverse wave (would explain polarization properties).</a:t>
            </a:r>
          </a:p>
          <a:p>
            <a:r>
              <a:rPr lang="en-US" dirty="0" smtClean="0"/>
              <a:t>Contestant in the 1818 French Academy of Sciences competition to explain the nature of light. </a:t>
            </a:r>
          </a:p>
          <a:p>
            <a:r>
              <a:rPr lang="en-US" dirty="0" smtClean="0"/>
              <a:t>Fresnel (proponent of particle theory) goes through the theory and uses it to show a “patently absurd” prediction.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643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Arago</a:t>
            </a:r>
            <a:r>
              <a:rPr lang="en-US" dirty="0" smtClean="0"/>
              <a:t> Spot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272442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Predicts a tiny spot of white light in the center of the shadow of a circular disk illuminated by a lamp.</a:t>
            </a:r>
          </a:p>
          <a:p>
            <a:r>
              <a:rPr lang="en-US" dirty="0" smtClean="0"/>
              <a:t>Poisson thought this would disprove Fresnel’s theory.</a:t>
            </a:r>
          </a:p>
          <a:p>
            <a:r>
              <a:rPr lang="en-US" dirty="0" err="1" smtClean="0"/>
              <a:t>Arago</a:t>
            </a:r>
            <a:r>
              <a:rPr lang="en-US" dirty="0" smtClean="0"/>
              <a:t> demonstrated the existence of the spot within a week.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7094" y="1600200"/>
            <a:ext cx="2517682" cy="2517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078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 1820, we know: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Light is (acts like) a transverse wave</a:t>
            </a:r>
          </a:p>
          <a:p>
            <a:r>
              <a:rPr lang="en-US" dirty="0" smtClean="0"/>
              <a:t>Different colors correspond to different wavelengths.</a:t>
            </a:r>
          </a:p>
          <a:p>
            <a:r>
              <a:rPr lang="en-US" dirty="0" smtClean="0"/>
              <a:t>Travels at 300,000 km/sec.</a:t>
            </a:r>
          </a:p>
          <a:p>
            <a:r>
              <a:rPr lang="en-US" dirty="0" smtClean="0"/>
              <a:t>Slows down in denser media. </a:t>
            </a:r>
          </a:p>
          <a:p>
            <a:r>
              <a:rPr lang="en-US" dirty="0" smtClean="0"/>
              <a:t>Snell’s law, double slit, polarization, all explained.</a:t>
            </a:r>
            <a:br>
              <a:rPr lang="en-US" dirty="0" smtClean="0"/>
            </a:br>
            <a:r>
              <a:rPr lang="en-US" dirty="0" smtClean="0"/>
              <a:t>BUT – if it is a wave, something must be waving!  Needs a medium.</a:t>
            </a:r>
          </a:p>
        </p:txBody>
      </p:sp>
    </p:spTree>
    <p:extLst>
      <p:ext uri="{BB962C8B-B14F-4D97-AF65-F5344CB8AC3E}">
        <p14:creationId xmlns:p14="http://schemas.microsoft.com/office/powerpoint/2010/main" val="4016279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861</Words>
  <Application>Microsoft Macintosh PowerPoint</Application>
  <PresentationFormat>On-screen Show (4:3)</PresentationFormat>
  <Paragraphs>59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The Story of Light</vt:lpstr>
      <vt:lpstr>Intromission vs. Emission &amp; speed of light</vt:lpstr>
      <vt:lpstr>Intromission vs. Emission &amp; speed of light</vt:lpstr>
      <vt:lpstr>Speed of light</vt:lpstr>
      <vt:lpstr>Nature of light</vt:lpstr>
      <vt:lpstr>Young’s double slit (1807)</vt:lpstr>
      <vt:lpstr>PowerPoint Presentation</vt:lpstr>
      <vt:lpstr>Arago Spot</vt:lpstr>
      <vt:lpstr>By 1820, we know:</vt:lpstr>
      <vt:lpstr>The “Luminiferous Ether”</vt:lpstr>
      <vt:lpstr>Enter E-M theory</vt:lpstr>
      <vt:lpstr>Ether becoming more magical</vt:lpstr>
      <vt:lpstr>Death of the Ether</vt:lpstr>
      <vt:lpstr>Modern view</vt:lpstr>
    </vt:vector>
  </TitlesOfParts>
  <Company>Colorado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Story of Light</dc:title>
  <dc:creator>Chris O'Dell</dc:creator>
  <cp:lastModifiedBy>Chris O'Dell</cp:lastModifiedBy>
  <cp:revision>4</cp:revision>
  <dcterms:created xsi:type="dcterms:W3CDTF">2015-01-20T22:55:54Z</dcterms:created>
  <dcterms:modified xsi:type="dcterms:W3CDTF">2015-01-20T23:33:21Z</dcterms:modified>
</cp:coreProperties>
</file>