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1" r:id="rId3"/>
    <p:sldId id="290" r:id="rId4"/>
    <p:sldId id="263" r:id="rId5"/>
    <p:sldId id="264" r:id="rId6"/>
    <p:sldId id="266" r:id="rId7"/>
    <p:sldId id="268" r:id="rId8"/>
    <p:sldId id="270" r:id="rId9"/>
    <p:sldId id="275" r:id="rId10"/>
    <p:sldId id="271" r:id="rId11"/>
    <p:sldId id="267" r:id="rId12"/>
    <p:sldId id="276" r:id="rId13"/>
    <p:sldId id="277" r:id="rId14"/>
    <p:sldId id="278" r:id="rId15"/>
    <p:sldId id="281" r:id="rId16"/>
    <p:sldId id="282" r:id="rId17"/>
    <p:sldId id="283" r:id="rId18"/>
    <p:sldId id="292" r:id="rId19"/>
    <p:sldId id="293" r:id="rId20"/>
    <p:sldId id="284" r:id="rId21"/>
    <p:sldId id="285" r:id="rId22"/>
    <p:sldId id="286" r:id="rId23"/>
    <p:sldId id="287" r:id="rId24"/>
    <p:sldId id="288" r:id="rId25"/>
    <p:sldId id="28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600" autoAdjust="0"/>
  </p:normalViewPr>
  <p:slideViewPr>
    <p:cSldViewPr snapToGrid="0" snapToObjects="1">
      <p:cViewPr varScale="1">
        <p:scale>
          <a:sx n="54" d="100"/>
          <a:sy n="54" d="100"/>
        </p:scale>
        <p:origin x="-9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7552-2979-9A4F-804B-E4992864E282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5424-D2FD-4F49-B2B7-907E3697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0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7552-2979-9A4F-804B-E4992864E282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5424-D2FD-4F49-B2B7-907E3697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4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7552-2979-9A4F-804B-E4992864E282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5424-D2FD-4F49-B2B7-907E3697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9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7552-2979-9A4F-804B-E4992864E282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5424-D2FD-4F49-B2B7-907E3697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74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7552-2979-9A4F-804B-E4992864E282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5424-D2FD-4F49-B2B7-907E3697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5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7552-2979-9A4F-804B-E4992864E282}" type="datetimeFigureOut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5424-D2FD-4F49-B2B7-907E3697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38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7552-2979-9A4F-804B-E4992864E282}" type="datetimeFigureOut">
              <a:rPr lang="en-US" smtClean="0"/>
              <a:t>2/23/15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5424-D2FD-4F49-B2B7-907E3697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97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7552-2979-9A4F-804B-E4992864E282}" type="datetimeFigureOut">
              <a:rPr lang="en-US" smtClean="0"/>
              <a:t>2/23/15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5424-D2FD-4F49-B2B7-907E3697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6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7552-2979-9A4F-804B-E4992864E282}" type="datetimeFigureOut">
              <a:rPr lang="en-US" smtClean="0"/>
              <a:t>2/23/15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5424-D2FD-4F49-B2B7-907E3697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7552-2979-9A4F-804B-E4992864E282}" type="datetimeFigureOut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5424-D2FD-4F49-B2B7-907E3697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2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A7552-2979-9A4F-804B-E4992864E282}" type="datetimeFigureOut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5424-D2FD-4F49-B2B7-907E3697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7552-2979-9A4F-804B-E4992864E282}" type="datetimeFigureOut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05424-D2FD-4F49-B2B7-907E3697A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3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Feb 18,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Petty Chapter 4 &amp;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79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4-17 at 8.43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66"/>
            <a:ext cx="9144000" cy="6466401"/>
          </a:xfrm>
          <a:prstGeom prst="rect">
            <a:avLst/>
          </a:prstGeom>
        </p:spPr>
      </p:pic>
      <p:pic>
        <p:nvPicPr>
          <p:cNvPr id="3" name="Picture 2" descr="Screen Shot 2015-02-15 at 10.55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277" y="479161"/>
            <a:ext cx="1382854" cy="13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7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gHalo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5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of Petty </a:t>
            </a:r>
            <a:r>
              <a:rPr lang="en-US" dirty="0" err="1" smtClean="0"/>
              <a:t>Ch</a:t>
            </a:r>
            <a:r>
              <a:rPr lang="en-US" dirty="0" smtClean="0"/>
              <a:t> 4: </a:t>
            </a:r>
            <a:br>
              <a:rPr lang="en-US" dirty="0" smtClean="0"/>
            </a:br>
            <a:r>
              <a:rPr lang="en-US" dirty="0" smtClean="0"/>
              <a:t>Reflection &amp; Refraction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9624" y="1742652"/>
            <a:ext cx="80328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Light may encounter boundaries of nearly homogeneous materials in the atmosphere: e.g., incidence on smooth water surface, ice surface, snow surface.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Require that wavelength of light &lt;&lt; dimensions of boundary.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Important in remote sensing (determining albedo / emissivity of ocean &amp; land surface) 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Important in many optical phenomena such as rainbows.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4171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of Petty </a:t>
            </a:r>
            <a:r>
              <a:rPr lang="en-US" dirty="0" err="1" smtClean="0"/>
              <a:t>Ch</a:t>
            </a:r>
            <a:r>
              <a:rPr lang="en-US" dirty="0" smtClean="0"/>
              <a:t> 4: </a:t>
            </a:r>
            <a:br>
              <a:rPr lang="en-US" dirty="0" smtClean="0"/>
            </a:br>
            <a:r>
              <a:rPr lang="en-US" dirty="0" smtClean="0"/>
              <a:t>Reflection &amp; Refraction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9624" y="1742652"/>
            <a:ext cx="803283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Relative index of refraction (m=N2/N1) and angle of incidence </a:t>
            </a:r>
            <a:r>
              <a:rPr lang="en-US" sz="2400" dirty="0" err="1" smtClean="0"/>
              <a:t>θ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govern both the direction of reflected (R) and transmitted (T) radiation at a boundary (Snell’s Law), as well as the fraction of light transmitted versus reflected (Fresnel Equations).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By conservation of energy, R + T = 1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 index of refraction has a real and imaginary part, and is the square root of the dielectric constant for non-magnetic materials.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037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of Petty </a:t>
            </a:r>
            <a:r>
              <a:rPr lang="en-US" dirty="0" err="1" smtClean="0"/>
              <a:t>Ch</a:t>
            </a:r>
            <a:r>
              <a:rPr lang="en-US" dirty="0" smtClean="0"/>
              <a:t> 4: </a:t>
            </a:r>
            <a:br>
              <a:rPr lang="en-US" dirty="0" smtClean="0"/>
            </a:br>
            <a:r>
              <a:rPr lang="en-US" dirty="0" smtClean="0"/>
              <a:t>Reflection &amp; Refraction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9624" y="1742652"/>
            <a:ext cx="803283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When N2&lt;N1, light experiences </a:t>
            </a:r>
            <a:r>
              <a:rPr lang="en-US" sz="2400" i="1" dirty="0" smtClean="0"/>
              <a:t>Total Internal Reflection </a:t>
            </a:r>
            <a:r>
              <a:rPr lang="en-US" sz="2400" dirty="0" smtClean="0"/>
              <a:t>for angles greater than the critical angle  </a:t>
            </a:r>
            <a:r>
              <a:rPr lang="en-US" sz="2400" dirty="0" err="1" smtClean="0"/>
              <a:t>θ</a:t>
            </a:r>
            <a:r>
              <a:rPr lang="en-US" sz="2400" baseline="-25000" dirty="0" err="1" smtClean="0"/>
              <a:t>crit</a:t>
            </a:r>
            <a:r>
              <a:rPr lang="en-US" sz="2400" dirty="0" smtClean="0"/>
              <a:t> = </a:t>
            </a:r>
            <a:r>
              <a:rPr lang="en-US" sz="2400" dirty="0" err="1" smtClean="0"/>
              <a:t>ArcSin</a:t>
            </a:r>
            <a:r>
              <a:rPr lang="en-US" sz="2400" dirty="0" smtClean="0"/>
              <a:t>(N2/N1)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When N2&gt;N1, light polarized perpendicular to the plane of incidence (S-pol or V-pol) may be completely transmitted at the Brewster Angle </a:t>
            </a:r>
            <a:r>
              <a:rPr lang="en-US" sz="2400" dirty="0" err="1" smtClean="0"/>
              <a:t>θ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= </a:t>
            </a:r>
            <a:r>
              <a:rPr lang="en-US" sz="2400" dirty="0" err="1" smtClean="0"/>
              <a:t>ArcTan</a:t>
            </a:r>
            <a:r>
              <a:rPr lang="en-US" sz="2400" dirty="0" smtClean="0"/>
              <a:t>(N2/N1)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Reflection of light from such a boundary can POLARIZE the light.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For </a:t>
            </a:r>
            <a:r>
              <a:rPr lang="en-US" sz="2400" dirty="0" err="1" smtClean="0"/>
              <a:t>unpolarized</a:t>
            </a:r>
            <a:r>
              <a:rPr lang="en-US" sz="2400" dirty="0" smtClean="0"/>
              <a:t> incident light, R = (R</a:t>
            </a:r>
            <a:r>
              <a:rPr lang="en-US" sz="2400" baseline="-25000" dirty="0" smtClean="0"/>
              <a:t>P</a:t>
            </a:r>
            <a:r>
              <a:rPr lang="en-US" sz="2400" dirty="0" smtClean="0"/>
              <a:t>+R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)/2</a:t>
            </a:r>
          </a:p>
        </p:txBody>
      </p:sp>
    </p:spTree>
    <p:extLst>
      <p:ext uri="{BB962C8B-B14F-4D97-AF65-F5344CB8AC3E}">
        <p14:creationId xmlns:p14="http://schemas.microsoft.com/office/powerpoint/2010/main" val="205898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 surfaces aren’t usually smooth planes!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pic>
        <p:nvPicPr>
          <p:cNvPr id="5" name="Picture 4" descr="Screen Shot 2013-04-18 at 9.14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82" y="1706005"/>
            <a:ext cx="5373518" cy="486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8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Surface characteristics </a:t>
            </a:r>
            <a:br>
              <a:rPr lang="en-US" dirty="0" smtClean="0"/>
            </a:br>
            <a:r>
              <a:rPr lang="en-US" dirty="0" smtClean="0"/>
              <a:t>(all wavelength-dependent!)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7999" y="1779636"/>
            <a:ext cx="86212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i="1" dirty="0" smtClean="0"/>
              <a:t>Absorptivity</a:t>
            </a:r>
            <a:r>
              <a:rPr lang="en-US" sz="2800" dirty="0" smtClean="0"/>
              <a:t> (may be internally transmitted)</a:t>
            </a:r>
          </a:p>
          <a:p>
            <a:pPr marL="285750" indent="-285750">
              <a:buFont typeface="Arial"/>
              <a:buChar char="•"/>
            </a:pPr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b="1" i="1" dirty="0" smtClean="0"/>
              <a:t>Emissivity (</a:t>
            </a:r>
            <a:r>
              <a:rPr lang="en-US" sz="2800" dirty="0" smtClean="0"/>
              <a:t>=Absorptivity</a:t>
            </a:r>
            <a:r>
              <a:rPr lang="en-US" sz="2800" b="1" i="1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b="1" i="1" dirty="0" smtClean="0"/>
              <a:t>Reflectivity</a:t>
            </a:r>
            <a:r>
              <a:rPr lang="en-US" sz="2800" dirty="0" smtClean="0"/>
              <a:t> = </a:t>
            </a:r>
            <a:r>
              <a:rPr lang="en-US" sz="2800" b="1" i="1" dirty="0" smtClean="0"/>
              <a:t>Albedo</a:t>
            </a:r>
            <a:r>
              <a:rPr lang="en-US" sz="2800" dirty="0" smtClean="0"/>
              <a:t> = 1 – Emissivity </a:t>
            </a:r>
          </a:p>
          <a:p>
            <a:r>
              <a:rPr lang="en-US" sz="2800" dirty="0"/>
              <a:t>	</a:t>
            </a:r>
          </a:p>
          <a:p>
            <a:pPr marL="285750" indent="-285750" algn="ctr">
              <a:buFont typeface="Arial"/>
              <a:buChar char="•"/>
            </a:pPr>
            <a:r>
              <a:rPr lang="en-US" sz="2800" b="1" i="1" dirty="0" smtClean="0"/>
              <a:t>Bidirectional Reflectance Distribution Function (BRDF)</a:t>
            </a:r>
            <a:r>
              <a:rPr lang="en-US" sz="2800" dirty="0" smtClean="0"/>
              <a:t> </a:t>
            </a:r>
            <a:r>
              <a:rPr lang="en-US" sz="2800" dirty="0"/>
              <a:t>H</a:t>
            </a:r>
            <a:r>
              <a:rPr lang="en-US" sz="2800" dirty="0" smtClean="0"/>
              <a:t>ow light incident on surface can be reflected differently into ALL outgoing angles!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91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92" y="156492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Rough surfaces: Specular vs. </a:t>
            </a:r>
            <a:r>
              <a:rPr lang="en-US" dirty="0" err="1" smtClean="0"/>
              <a:t>Lambertian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incident radiation can be reflected into </a:t>
            </a:r>
            <a:r>
              <a:rPr lang="en-US" sz="3100" i="1" dirty="0" smtClean="0"/>
              <a:t>any direction</a:t>
            </a:r>
            <a:r>
              <a:rPr lang="en-US" sz="3100" dirty="0" smtClean="0"/>
              <a:t>, but amount depends on surface</a:t>
            </a:r>
            <a:endParaRPr lang="en-US" sz="3100" dirty="0"/>
          </a:p>
        </p:txBody>
      </p:sp>
      <p:pic>
        <p:nvPicPr>
          <p:cNvPr id="4" name="Picture 3" descr="Screen Shot 2013-04-18 at 9.2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0" y="1588756"/>
            <a:ext cx="86614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4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Sunglint</a:t>
            </a:r>
            <a:r>
              <a:rPr lang="en-US" dirty="0" smtClean="0"/>
              <a:t> from VIIRS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46" y="1697334"/>
            <a:ext cx="5747221" cy="489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15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day-side collage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5031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1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Snell’s Law </a:t>
            </a:r>
            <a:br>
              <a:rPr lang="en-US" dirty="0" smtClean="0"/>
            </a:br>
            <a:r>
              <a:rPr lang="en-US" dirty="0" smtClean="0"/>
              <a:t>(direction of transmitted light)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935843"/>
              </p:ext>
            </p:extLst>
          </p:nvPr>
        </p:nvGraphicFramePr>
        <p:xfrm>
          <a:off x="2219485" y="1602179"/>
          <a:ext cx="4433876" cy="1044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3" imgW="914400" imgH="215900" progId="Equation.3">
                  <p:embed/>
                </p:oleObj>
              </mc:Choice>
              <mc:Fallback>
                <p:oleObj name="Equation" r:id="rId3" imgW="914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9485" y="1602179"/>
                        <a:ext cx="4433876" cy="1044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572" y="3124256"/>
            <a:ext cx="51308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7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346"/>
            <a:ext cx="8229600" cy="596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Shortwave Albedo</a:t>
            </a:r>
            <a:endParaRPr lang="en-US" dirty="0"/>
          </a:p>
        </p:txBody>
      </p:sp>
      <p:pic>
        <p:nvPicPr>
          <p:cNvPr id="6" name="Picture 5" descr="Screen Shot 2013-04-18 at 9.2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312"/>
            <a:ext cx="8826500" cy="425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213812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Water is very dark throughout SW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Snow is bright to about 1.4 um, then becomes very absorbing!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Plants have a “Red Edge” – absorbing to about 0.7 um, then more reflective! (this is how “greenness” or vegetation is measured from satellite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7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Chlorophyll’s “Red Edge”</a:t>
            </a:r>
            <a:endParaRPr lang="en-US" dirty="0"/>
          </a:p>
        </p:txBody>
      </p:sp>
      <p:pic>
        <p:nvPicPr>
          <p:cNvPr id="4" name="Picture 3" descr="Screen Shot 2013-04-19 at 10.35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52" y="1118709"/>
            <a:ext cx="6855738" cy="4636827"/>
          </a:xfrm>
          <a:prstGeom prst="rect">
            <a:avLst/>
          </a:prstGeom>
        </p:spPr>
      </p:pic>
      <p:pic>
        <p:nvPicPr>
          <p:cNvPr id="5" name="Picture 4" descr="Screen Shot 2013-04-19 at 10.36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8" y="5597007"/>
            <a:ext cx="2921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0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NDVI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308691"/>
          </a:xfrm>
          <a:prstGeom prst="rect">
            <a:avLst/>
          </a:prstGeom>
        </p:spPr>
      </p:pic>
      <p:pic>
        <p:nvPicPr>
          <p:cNvPr id="4" name="Picture 3" descr="Screen Shot 2013-04-19 at 10.36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14" y="5749925"/>
            <a:ext cx="29210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3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Longwave</a:t>
            </a:r>
            <a:r>
              <a:rPr lang="en-US" dirty="0" smtClean="0"/>
              <a:t> Emissivity</a:t>
            </a:r>
            <a:endParaRPr lang="en-US" dirty="0"/>
          </a:p>
        </p:txBody>
      </p:sp>
      <p:pic>
        <p:nvPicPr>
          <p:cNvPr id="5" name="Picture 4" descr="Screen Shot 2013-02-06 at 9.31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90" y="1808887"/>
            <a:ext cx="6743957" cy="516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4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5626main_global_spectral_albedo_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" y="782060"/>
            <a:ext cx="9134728" cy="6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6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Ice-albedo Feedback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653" y="1417638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4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pple Casual"/>
                <a:cs typeface="Apple Casual"/>
              </a:rPr>
              <a:t>Fresnel Equations</a:t>
            </a:r>
            <a:br>
              <a:rPr lang="en-US" b="1" dirty="0">
                <a:latin typeface="Apple Casual"/>
                <a:cs typeface="Apple Casual"/>
              </a:rPr>
            </a:br>
            <a:r>
              <a:rPr lang="en-US" b="1" dirty="0" smtClean="0">
                <a:latin typeface="Apple Casual"/>
                <a:cs typeface="Apple Casual"/>
              </a:rPr>
              <a:t>(fraction of reflected power)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764334"/>
              </p:ext>
            </p:extLst>
          </p:nvPr>
        </p:nvGraphicFramePr>
        <p:xfrm>
          <a:off x="961865" y="3565170"/>
          <a:ext cx="6922418" cy="15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3" imgW="2247900" imgH="508000" progId="Equation.3">
                  <p:embed/>
                </p:oleObj>
              </mc:Choice>
              <mc:Fallback>
                <p:oleObj name="Equation" r:id="rId3" imgW="22479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1865" y="3565170"/>
                        <a:ext cx="6922418" cy="156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749822"/>
              </p:ext>
            </p:extLst>
          </p:nvPr>
        </p:nvGraphicFramePr>
        <p:xfrm>
          <a:off x="247670" y="1815870"/>
          <a:ext cx="7636613" cy="157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5" imgW="2463800" imgH="508000" progId="Equation.3">
                  <p:embed/>
                </p:oleObj>
              </mc:Choice>
              <mc:Fallback>
                <p:oleObj name="Equation" r:id="rId5" imgW="24638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670" y="1815870"/>
                        <a:ext cx="7636613" cy="1574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1819" y="5615725"/>
            <a:ext cx="58377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pple Casual"/>
                <a:cs typeface="Apple Casual"/>
              </a:rPr>
              <a:t>And T</a:t>
            </a:r>
            <a:r>
              <a:rPr lang="en-US" sz="2800" baseline="-25000" dirty="0">
                <a:latin typeface="Apple Casual"/>
                <a:cs typeface="Apple Casual"/>
              </a:rPr>
              <a:t>S</a:t>
            </a:r>
            <a:r>
              <a:rPr lang="en-US" sz="2800" dirty="0" smtClean="0">
                <a:latin typeface="Apple Casual"/>
                <a:cs typeface="Apple Casual"/>
              </a:rPr>
              <a:t> = 1 – R</a:t>
            </a:r>
            <a:r>
              <a:rPr lang="en-US" sz="2800" baseline="-25000" dirty="0" smtClean="0">
                <a:latin typeface="Apple Casual"/>
                <a:cs typeface="Apple Casual"/>
              </a:rPr>
              <a:t>S</a:t>
            </a:r>
            <a:r>
              <a:rPr lang="en-US" sz="2800" dirty="0" smtClean="0">
                <a:latin typeface="Apple Casual"/>
                <a:cs typeface="Apple Casual"/>
              </a:rPr>
              <a:t>  </a:t>
            </a:r>
          </a:p>
          <a:p>
            <a:r>
              <a:rPr lang="en-US" sz="2800" dirty="0">
                <a:latin typeface="Apple Casual"/>
                <a:cs typeface="Apple Casual"/>
              </a:rPr>
              <a:t> </a:t>
            </a:r>
            <a:r>
              <a:rPr lang="en-US" sz="2800" dirty="0" smtClean="0">
                <a:latin typeface="Apple Casual"/>
                <a:cs typeface="Apple Casual"/>
              </a:rPr>
              <a:t>   T</a:t>
            </a:r>
            <a:r>
              <a:rPr lang="en-US" sz="2800" baseline="-25000" dirty="0" smtClean="0">
                <a:latin typeface="Apple Casual"/>
                <a:cs typeface="Apple Casual"/>
              </a:rPr>
              <a:t>P</a:t>
            </a:r>
            <a:r>
              <a:rPr lang="en-US" sz="2800" dirty="0" smtClean="0">
                <a:latin typeface="Apple Casual"/>
                <a:cs typeface="Apple Casual"/>
              </a:rPr>
              <a:t> = 1 - R</a:t>
            </a:r>
            <a:r>
              <a:rPr lang="en-US" sz="2800" baseline="-25000" dirty="0" smtClean="0">
                <a:latin typeface="Apple Casual"/>
                <a:cs typeface="Apple Casual"/>
              </a:rPr>
              <a:t>P</a:t>
            </a:r>
            <a:endParaRPr lang="en-US" sz="2800" dirty="0"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56216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4-15 at 10.49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8" y="252808"/>
            <a:ext cx="8521700" cy="42799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7414750" y="3640332"/>
            <a:ext cx="549241" cy="1407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08840" y="4910252"/>
            <a:ext cx="3398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Casual"/>
                <a:cs typeface="Apple Casual"/>
              </a:rPr>
              <a:t>No Brewster’s angle in microwave because of high imaginary component of N</a:t>
            </a:r>
            <a:endParaRPr lang="en-US" sz="2400" dirty="0"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73025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4-15 at 10.49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9" y="757020"/>
            <a:ext cx="7924800" cy="3822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6231" y="4873749"/>
            <a:ext cx="657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Reflectivity of water &amp; ice remarkably similar over the visible &amp; NIR.</a:t>
            </a:r>
          </a:p>
          <a:p>
            <a:endParaRPr lang="en-US" dirty="0"/>
          </a:p>
          <a:p>
            <a:r>
              <a:rPr lang="en-US" dirty="0" smtClean="0"/>
              <a:t>Can become rather different in the Thermal IR &amp; Microwave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5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4-15 at 10.49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21" y="759160"/>
            <a:ext cx="6720944" cy="609884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7364"/>
          </a:xfrm>
        </p:spPr>
        <p:txBody>
          <a:bodyPr/>
          <a:lstStyle/>
          <a:p>
            <a:r>
              <a:rPr lang="en-US" dirty="0" smtClean="0"/>
              <a:t>Rainbow Geometry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8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ytracerain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62" y="0"/>
            <a:ext cx="47402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387" y="4118661"/>
            <a:ext cx="2711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Minimum 138° Scattering angle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14127" y="4764992"/>
            <a:ext cx="3398427" cy="1207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488747" y="3769015"/>
            <a:ext cx="3930504" cy="607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40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48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0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15 at 9.2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2622"/>
            <a:ext cx="9144000" cy="5035378"/>
          </a:xfrm>
          <a:prstGeom prst="rect">
            <a:avLst/>
          </a:prstGeom>
        </p:spPr>
      </p:pic>
      <p:pic>
        <p:nvPicPr>
          <p:cNvPr id="5" name="Picture 4" descr="Screen Shot 2015-02-15 at 9.22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17" y="-214193"/>
            <a:ext cx="4968674" cy="28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6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4214</TotalTime>
  <Words>434</Words>
  <Application>Microsoft Macintosh PowerPoint</Application>
  <PresentationFormat>On-screen Show (4:3)</PresentationFormat>
  <Paragraphs>56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Equation</vt:lpstr>
      <vt:lpstr>Feb 18, 2015</vt:lpstr>
      <vt:lpstr>Snell’s Law  (direction of transmitted light)</vt:lpstr>
      <vt:lpstr>Fresnel Equations (fraction of reflected power)</vt:lpstr>
      <vt:lpstr>PowerPoint Presentation</vt:lpstr>
      <vt:lpstr>PowerPoint Presentation</vt:lpstr>
      <vt:lpstr>Rainbow Geometry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of Petty Ch 4:  Reflection &amp; Refraction</vt:lpstr>
      <vt:lpstr>Review of Petty Ch 4:  Reflection &amp; Refraction</vt:lpstr>
      <vt:lpstr>Review of Petty Ch 4:  Reflection &amp; Refraction</vt:lpstr>
      <vt:lpstr>Real surfaces aren’t usually smooth planes!</vt:lpstr>
      <vt:lpstr>Surface characteristics  (all wavelength-dependent!)</vt:lpstr>
      <vt:lpstr>Rough surfaces: Specular vs. Lambertian incident radiation can be reflected into any direction, but amount depends on surface</vt:lpstr>
      <vt:lpstr>Sunglint from VIIRS</vt:lpstr>
      <vt:lpstr>MODIS day-side collage</vt:lpstr>
      <vt:lpstr>Shortwave Albedo</vt:lpstr>
      <vt:lpstr>Chlorophyll’s “Red Edge”</vt:lpstr>
      <vt:lpstr>MODIS NDVI</vt:lpstr>
      <vt:lpstr>Longwave Emissivity</vt:lpstr>
      <vt:lpstr>PowerPoint Presentation</vt:lpstr>
      <vt:lpstr>Ice-albedo Feedback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 15</dc:title>
  <dc:creator>Chris O'Dell</dc:creator>
  <cp:lastModifiedBy>Chris O'Dell</cp:lastModifiedBy>
  <cp:revision>22</cp:revision>
  <dcterms:created xsi:type="dcterms:W3CDTF">2013-04-15T16:08:29Z</dcterms:created>
  <dcterms:modified xsi:type="dcterms:W3CDTF">2015-02-23T15:56:17Z</dcterms:modified>
</cp:coreProperties>
</file>