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57" r:id="rId4"/>
    <p:sldId id="261" r:id="rId5"/>
    <p:sldId id="262" r:id="rId6"/>
    <p:sldId id="259" r:id="rId7"/>
    <p:sldId id="260" r:id="rId8"/>
    <p:sldId id="274" r:id="rId9"/>
    <p:sldId id="275" r:id="rId10"/>
    <p:sldId id="276" r:id="rId11"/>
    <p:sldId id="282" r:id="rId12"/>
    <p:sldId id="283" r:id="rId13"/>
    <p:sldId id="278" r:id="rId14"/>
    <p:sldId id="290" r:id="rId15"/>
    <p:sldId id="263" r:id="rId16"/>
    <p:sldId id="264" r:id="rId17"/>
    <p:sldId id="279" r:id="rId18"/>
    <p:sldId id="280" r:id="rId19"/>
    <p:sldId id="281" r:id="rId20"/>
    <p:sldId id="286" r:id="rId21"/>
    <p:sldId id="284" r:id="rId22"/>
    <p:sldId id="288" r:id="rId23"/>
    <p:sldId id="285" r:id="rId24"/>
    <p:sldId id="267" r:id="rId25"/>
    <p:sldId id="268" r:id="rId26"/>
    <p:sldId id="269" r:id="rId27"/>
    <p:sldId id="270" r:id="rId28"/>
    <p:sldId id="271" r:id="rId29"/>
    <p:sldId id="272" r:id="rId30"/>
    <p:sldId id="287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26" autoAdjust="0"/>
  </p:normalViewPr>
  <p:slideViewPr>
    <p:cSldViewPr snapToGrid="0" snapToObjects="1">
      <p:cViewPr varScale="1">
        <p:scale>
          <a:sx n="54" d="100"/>
          <a:sy n="54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8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668D-8C5D-274C-866D-D15055BA7A11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585E-E7BA-F542-9EEE-440692AC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Single-Scattering Stuff + petty chap 12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27-29,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4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phase function: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Henyey</a:t>
            </a:r>
            <a:r>
              <a:rPr lang="en-US" dirty="0" smtClean="0"/>
              <a:t>-Greenstein Phase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 of g only</a:t>
            </a:r>
          </a:p>
          <a:p>
            <a:r>
              <a:rPr lang="en-US" sz="2400" dirty="0" smtClean="0"/>
              <a:t>Not a “real” phase function – but can be useful in certain applications when the real phase function is too hard to deal with</a:t>
            </a:r>
            <a:endParaRPr lang="en-US" sz="2400" dirty="0"/>
          </a:p>
        </p:txBody>
      </p:sp>
      <p:pic>
        <p:nvPicPr>
          <p:cNvPr id="4" name="Picture 3" descr="Screen Shot 2015-04-26 at 9.0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5016"/>
            <a:ext cx="8359266" cy="1267756"/>
          </a:xfrm>
          <a:prstGeom prst="rect">
            <a:avLst/>
          </a:prstGeom>
        </p:spPr>
      </p:pic>
      <p:pic>
        <p:nvPicPr>
          <p:cNvPr id="5" name="Picture 4" descr="Screen Shot 2015-04-26 at 9.0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4" y="1754248"/>
            <a:ext cx="7824680" cy="4689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5382" y="5182735"/>
            <a:ext cx="182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Forward Scattering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246" y="5182735"/>
            <a:ext cx="13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Backward Scattering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2 at 10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5" y="0"/>
            <a:ext cx="899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Function of water spheres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dirty="0" smtClean="0"/>
              <a:t>ie theory)</a:t>
            </a:r>
            <a:endParaRPr lang="en-US" dirty="0"/>
          </a:p>
        </p:txBody>
      </p:sp>
      <p:pic>
        <p:nvPicPr>
          <p:cNvPr id="4" name="Picture 3" descr="Screen Shot 2013-04-22 at 10.4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56" y="1181352"/>
            <a:ext cx="3777704" cy="546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951" y="5719717"/>
            <a:ext cx="211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Asymmetry Parameter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0960" y="1442043"/>
            <a:ext cx="211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Asymmetry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range of atmospheric </a:t>
            </a:r>
            <a:r>
              <a:rPr lang="en-US" dirty="0" err="1" smtClean="0"/>
              <a:t>scatterers</a:t>
            </a:r>
            <a:endParaRPr lang="en-US" dirty="0"/>
          </a:p>
        </p:txBody>
      </p:sp>
      <p:pic>
        <p:nvPicPr>
          <p:cNvPr id="4" name="Picture 3" descr="Screen Shot 2015-04-26 at 9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7612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Scattering by particles:</a:t>
            </a:r>
            <a:br>
              <a:rPr lang="en-US" dirty="0" smtClean="0"/>
            </a:br>
            <a:r>
              <a:rPr lang="en-US" dirty="0" smtClean="0"/>
              <a:t>clouds, </a:t>
            </a:r>
            <a:r>
              <a:rPr lang="en-US" dirty="0" err="1" smtClean="0"/>
              <a:t>precip</a:t>
            </a:r>
            <a:r>
              <a:rPr lang="en-US" dirty="0" smtClean="0"/>
              <a:t>, aerosols, air</a:t>
            </a:r>
            <a:endParaRPr lang="en-US" dirty="0"/>
          </a:p>
        </p:txBody>
      </p:sp>
      <p:pic>
        <p:nvPicPr>
          <p:cNvPr id="4" name="Picture 3" descr="Screen shot 2013-01-21 at 4.5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88" y="1208897"/>
            <a:ext cx="5500612" cy="5322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56" y="1426394"/>
            <a:ext cx="2865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Intrinsic properties: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Extinction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single scattering albedo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phase function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Extrinsic properties: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Scattering optical depth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Emissivity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Spherical albedo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Transmissivity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26" y="2526918"/>
            <a:ext cx="7505958" cy="3967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026" y="291985"/>
            <a:ext cx="750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Rayleigh Scattering: Geometry &amp; Polarization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35725" y="1503723"/>
            <a:ext cx="51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Very small </a:t>
            </a:r>
            <a:r>
              <a:rPr lang="en-US" b="1" i="1" dirty="0" err="1" smtClean="0">
                <a:solidFill>
                  <a:srgbClr val="FF0000"/>
                </a:solidFill>
              </a:rPr>
              <a:t>scatterer</a:t>
            </a:r>
            <a:r>
              <a:rPr lang="en-US" b="1" i="1" dirty="0" smtClean="0">
                <a:solidFill>
                  <a:srgbClr val="FF0000"/>
                </a:solidFill>
              </a:rPr>
              <a:t> acts like a pure dipole!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yleigh3d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30" y="260231"/>
            <a:ext cx="3734308" cy="6597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99" y="444897"/>
            <a:ext cx="3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Incoming Polarization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299" y="2741710"/>
            <a:ext cx="3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Incoming Polarization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61" y="5117061"/>
            <a:ext cx="3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Incoming Light </a:t>
            </a:r>
            <a:r>
              <a:rPr lang="en-US" dirty="0" err="1" smtClean="0"/>
              <a:t>Unpolarized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2356" y="131393"/>
            <a:ext cx="183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Scattered electric field (polar plot)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51724" y="5196459"/>
            <a:ext cx="2802870" cy="116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Rayleigh Optical Properties</a:t>
            </a:r>
            <a:br>
              <a:rPr lang="en-US" dirty="0" smtClean="0"/>
            </a:br>
            <a:r>
              <a:rPr lang="en-US" dirty="0" smtClean="0"/>
              <a:t>of a small sphere (x&lt;&lt;1)</a:t>
            </a:r>
            <a:endParaRPr lang="en-US" dirty="0"/>
          </a:p>
        </p:txBody>
      </p:sp>
      <p:pic>
        <p:nvPicPr>
          <p:cNvPr id="4" name="Picture 3" descr="Screen Shot 2015-04-26 at 9.5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" y="1782127"/>
            <a:ext cx="2705100" cy="1282700"/>
          </a:xfrm>
          <a:prstGeom prst="rect">
            <a:avLst/>
          </a:prstGeom>
        </p:spPr>
      </p:pic>
      <p:pic>
        <p:nvPicPr>
          <p:cNvPr id="5" name="Picture 4" descr="Screen Shot 2015-04-26 at 9.54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9" y="1782127"/>
            <a:ext cx="2988418" cy="1282700"/>
          </a:xfrm>
          <a:prstGeom prst="rect">
            <a:avLst/>
          </a:prstGeom>
        </p:spPr>
      </p:pic>
      <p:pic>
        <p:nvPicPr>
          <p:cNvPr id="7" name="Picture 6" descr="Screen Shot 2015-04-26 at 9.56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4" y="4526474"/>
            <a:ext cx="5008939" cy="195234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11240"/>
              </p:ext>
            </p:extLst>
          </p:nvPr>
        </p:nvGraphicFramePr>
        <p:xfrm>
          <a:off x="6089112" y="5313254"/>
          <a:ext cx="2135668" cy="83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1041400" imgH="406400" progId="Equation.3">
                  <p:embed/>
                </p:oleObj>
              </mc:Choice>
              <mc:Fallback>
                <p:oleObj name="Equation" r:id="rId6" imgW="1041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9112" y="5313254"/>
                        <a:ext cx="2135668" cy="83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27413"/>
              </p:ext>
            </p:extLst>
          </p:nvPr>
        </p:nvGraphicFramePr>
        <p:xfrm>
          <a:off x="3250358" y="3644215"/>
          <a:ext cx="1640067" cy="45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8" imgW="774700" imgH="215900" progId="Equation.3">
                  <p:embed/>
                </p:oleObj>
              </mc:Choice>
              <mc:Fallback>
                <p:oleObj name="Equation" r:id="rId8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0358" y="3644215"/>
                        <a:ext cx="1640067" cy="45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27002" y="3644215"/>
            <a:ext cx="249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(slightly more accurate equation in book)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25503" y="3064827"/>
            <a:ext cx="1313846" cy="453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86049" y="2934450"/>
            <a:ext cx="1226256" cy="583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Rayleigh-regime Single Scattering 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imag</a:t>
            </a:r>
            <a:r>
              <a:rPr lang="en-US" dirty="0" smtClean="0"/>
              <a:t>(</a:t>
            </a:r>
            <a:r>
              <a:rPr lang="en-US" i="1" dirty="0" smtClean="0"/>
              <a:t>m) &gt; 0</a:t>
            </a:r>
            <a:r>
              <a:rPr lang="en-US" dirty="0" smtClean="0"/>
              <a:t>, then there will be almost no scattering.</a:t>
            </a:r>
          </a:p>
          <a:p>
            <a:r>
              <a:rPr lang="en-US" dirty="0" smtClean="0"/>
              <a:t>However, if </a:t>
            </a:r>
            <a:r>
              <a:rPr lang="en-US" dirty="0" err="1" smtClean="0"/>
              <a:t>imag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) is tiny (&lt;~ 1e-7), then there can be appreciable scattering.</a:t>
            </a:r>
          </a:p>
          <a:p>
            <a:r>
              <a:rPr lang="en-US" dirty="0" smtClean="0"/>
              <a:t>For molecular (</a:t>
            </a:r>
            <a:r>
              <a:rPr lang="en-US" dirty="0" err="1" smtClean="0"/>
              <a:t>rayleigh</a:t>
            </a:r>
            <a:r>
              <a:rPr lang="en-US" dirty="0" smtClean="0"/>
              <a:t> scattering), it is in the “window” regime by definition – absorption is treated separated because they have such different wavelength-dependence – so </a:t>
            </a:r>
            <a:r>
              <a:rPr lang="en-US" dirty="0" err="1" smtClean="0"/>
              <a:t>ssa</a:t>
            </a:r>
            <a:r>
              <a:rPr lang="en-US" dirty="0" smtClean="0"/>
              <a:t>=1.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425" y="5933123"/>
            <a:ext cx="5022112" cy="510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“Absorbing Rayleigh”</a:t>
            </a:r>
            <a:br>
              <a:rPr lang="en-US" sz="3200" dirty="0" smtClean="0"/>
            </a:br>
            <a:r>
              <a:rPr lang="en-US" sz="3200" dirty="0" smtClean="0"/>
              <a:t>(e.g., cloud droplets in the microwave)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9333" y="1611429"/>
            <a:ext cx="57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Cloud droplet radii: r = 10 </a:t>
            </a:r>
            <a:r>
              <a:rPr lang="en-US" sz="2000" dirty="0" err="1" smtClean="0"/>
              <a:t>μm</a:t>
            </a:r>
            <a:r>
              <a:rPr lang="en-US" sz="2000" dirty="0"/>
              <a:t> </a:t>
            </a:r>
            <a:r>
              <a:rPr lang="en-US" sz="2000" dirty="0" smtClean="0"/>
              <a:t>(4-25 </a:t>
            </a:r>
            <a:r>
              <a:rPr lang="en-US" sz="2000" dirty="0" err="1" smtClean="0"/>
              <a:t>μm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Microwave Wavelength: </a:t>
            </a:r>
            <a:r>
              <a:rPr lang="en-US" sz="2000" dirty="0" err="1" smtClean="0"/>
              <a:t>λ</a:t>
            </a:r>
            <a:r>
              <a:rPr lang="en-US" sz="2000" dirty="0" smtClean="0"/>
              <a:t> </a:t>
            </a:r>
            <a:r>
              <a:rPr lang="en-US" sz="2000" dirty="0"/>
              <a:t>=</a:t>
            </a:r>
            <a:r>
              <a:rPr lang="en-US" sz="2000" dirty="0" smtClean="0"/>
              <a:t> 1 cm (0.2 – 5 cm)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x</a:t>
            </a:r>
            <a:r>
              <a:rPr lang="en-US" sz="2000" dirty="0" smtClean="0"/>
              <a:t> = 2πr/</a:t>
            </a:r>
            <a:r>
              <a:rPr lang="en-US" sz="2000" dirty="0" err="1" smtClean="0"/>
              <a:t>λ</a:t>
            </a:r>
            <a:r>
              <a:rPr lang="en-US" sz="2000" dirty="0" smtClean="0"/>
              <a:t>= 0.007</a:t>
            </a:r>
            <a:endParaRPr lang="en-US" sz="2000" dirty="0"/>
          </a:p>
        </p:txBody>
      </p:sp>
      <p:pic>
        <p:nvPicPr>
          <p:cNvPr id="5" name="Picture 4" descr="Screen Shot 2015-04-26 at 10.2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5" y="2814757"/>
            <a:ext cx="68326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505" y="5933123"/>
            <a:ext cx="51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cloud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 (Cloud Liquid water Path in kg m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4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2 due this Friday – </a:t>
            </a:r>
            <a:r>
              <a:rPr lang="en-US" i="1" dirty="0" smtClean="0"/>
              <a:t>Rob laid up but will answer emails, or come see me! (email first)</a:t>
            </a:r>
          </a:p>
          <a:p>
            <a:r>
              <a:rPr lang="en-US" dirty="0" smtClean="0"/>
              <a:t>Homework 4 will be handed out soon, due Friday May 8.</a:t>
            </a:r>
          </a:p>
          <a:p>
            <a:r>
              <a:rPr lang="en-US" dirty="0" smtClean="0"/>
              <a:t>Course </a:t>
            </a:r>
            <a:r>
              <a:rPr lang="en-US" dirty="0" err="1" smtClean="0"/>
              <a:t>evals</a:t>
            </a:r>
            <a:r>
              <a:rPr lang="en-US" dirty="0" smtClean="0"/>
              <a:t> likely Friday may 8 also.</a:t>
            </a:r>
          </a:p>
          <a:p>
            <a:r>
              <a:rPr lang="en-US" dirty="0" smtClean="0"/>
              <a:t>Final Thursday May 14</a:t>
            </a:r>
          </a:p>
        </p:txBody>
      </p:sp>
    </p:spTree>
    <p:extLst>
      <p:ext uri="{BB962C8B-B14F-4D97-AF65-F5344CB8AC3E}">
        <p14:creationId xmlns:p14="http://schemas.microsoft.com/office/powerpoint/2010/main" val="404419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Size parameter x of particle</a:t>
            </a:r>
          </a:p>
          <a:p>
            <a:pPr lvl="1"/>
            <a:r>
              <a:rPr lang="en-US" dirty="0" smtClean="0"/>
              <a:t>Relative index of refraction m (real, imaginary)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err="1" smtClean="0"/>
              <a:t>Qe</a:t>
            </a:r>
            <a:r>
              <a:rPr lang="en-US" dirty="0" smtClean="0"/>
              <a:t>, Qs, </a:t>
            </a:r>
            <a:r>
              <a:rPr lang="en-US" dirty="0" err="1" smtClean="0"/>
              <a:t>Qa</a:t>
            </a:r>
            <a:r>
              <a:rPr lang="en-US" dirty="0" smtClean="0"/>
              <a:t>, single-scattering Albedo</a:t>
            </a:r>
          </a:p>
          <a:p>
            <a:pPr lvl="1"/>
            <a:r>
              <a:rPr lang="en-US" dirty="0" smtClean="0"/>
              <a:t>6x6 “Phase Matrix” with 4 independent elements</a:t>
            </a:r>
          </a:p>
          <a:p>
            <a:pPr lvl="1"/>
            <a:r>
              <a:rPr lang="en-US" dirty="0" smtClean="0"/>
              <a:t>P(1,1) function is the Intensity phase function P(</a:t>
            </a:r>
            <a:r>
              <a:rPr lang="en-US" dirty="0" err="1" smtClean="0"/>
              <a:t>Θ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69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2 at 10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5" y="0"/>
            <a:ext cx="899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6 at 10.3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1" y="127000"/>
            <a:ext cx="59309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8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Function of water spheres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dirty="0" smtClean="0"/>
              <a:t>ie theory)</a:t>
            </a:r>
            <a:endParaRPr lang="en-US" dirty="0"/>
          </a:p>
        </p:txBody>
      </p:sp>
      <p:pic>
        <p:nvPicPr>
          <p:cNvPr id="4" name="Picture 3" descr="Screen Shot 2013-04-22 at 10.4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56" y="1181352"/>
            <a:ext cx="3777704" cy="546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951" y="5719717"/>
            <a:ext cx="211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Asymmetry Parameter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0960" y="1442043"/>
            <a:ext cx="211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Asymmetry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Mie Theory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8334"/>
          </a:xfrm>
        </p:spPr>
        <p:txBody>
          <a:bodyPr/>
          <a:lstStyle/>
          <a:p>
            <a:r>
              <a:rPr lang="en-US" dirty="0" smtClean="0"/>
              <a:t>Exact Qs, </a:t>
            </a:r>
            <a:r>
              <a:rPr lang="en-US" dirty="0" err="1" smtClean="0"/>
              <a:t>Qa</a:t>
            </a:r>
            <a:r>
              <a:rPr lang="en-US" dirty="0" smtClean="0"/>
              <a:t> for spheres of some x, m.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9 at 10.3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9" y="2423046"/>
            <a:ext cx="6616700" cy="2082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62242"/>
            <a:ext cx="8229600" cy="1970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, b coefficients are called “Mie Scattering coefficients”, functions of x &amp; m.  Easy to program up.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bhmie</a:t>
            </a:r>
            <a:r>
              <a:rPr lang="en-US" dirty="0" smtClean="0"/>
              <a:t>” is a standard code to calculate Q-values in Mie theory.</a:t>
            </a:r>
          </a:p>
          <a:p>
            <a:endParaRPr lang="en-US" dirty="0"/>
          </a:p>
          <a:p>
            <a:r>
              <a:rPr lang="en-US" dirty="0" smtClean="0"/>
              <a:t>Need to keep approximately x + 4x</a:t>
            </a:r>
            <a:r>
              <a:rPr lang="en-US" baseline="30000" dirty="0" smtClean="0"/>
              <a:t>1/3</a:t>
            </a:r>
            <a:r>
              <a:rPr lang="en-US" dirty="0" smtClean="0"/>
              <a:t> + 2 terms for convergence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29 at 10.3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1" y="0"/>
            <a:ext cx="598025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934" y="2046612"/>
            <a:ext cx="2983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pple Casual"/>
                <a:cs typeface="Apple Casual"/>
              </a:rPr>
              <a:t>Q</a:t>
            </a:r>
            <a:r>
              <a:rPr lang="en-US" sz="2400" baseline="-25000" dirty="0" err="1" smtClean="0">
                <a:latin typeface="Apple Casual"/>
                <a:cs typeface="Apple Casual"/>
              </a:rPr>
              <a:t>e</a:t>
            </a:r>
            <a:r>
              <a:rPr lang="en-US" sz="2400" dirty="0" smtClean="0">
                <a:latin typeface="Apple Casual"/>
                <a:cs typeface="Apple Casual"/>
              </a:rPr>
              <a:t> for NON-ABSORBING SPHERES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77334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4852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 Mie Theory Results for ABSORBING SPHERES</a:t>
            </a:r>
            <a:endParaRPr lang="en-US" sz="2400" dirty="0">
              <a:latin typeface="Apple Casual"/>
              <a:cs typeface="Apple Casual"/>
            </a:endParaRPr>
          </a:p>
        </p:txBody>
      </p:sp>
      <p:pic>
        <p:nvPicPr>
          <p:cNvPr id="5" name="Picture 4" descr="Screen Shot 2013-04-29 at 10.3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3" y="392259"/>
            <a:ext cx="6774648" cy="64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5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Variations of SSA with wavelength</a:t>
            </a:r>
            <a:endParaRPr lang="en-US" dirty="0"/>
          </a:p>
        </p:txBody>
      </p:sp>
      <p:pic>
        <p:nvPicPr>
          <p:cNvPr id="5" name="Picture 4" descr="cloud_ss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57" y="929131"/>
            <a:ext cx="5820143" cy="52497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00666" y="4596359"/>
            <a:ext cx="0" cy="8063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8380" y="5402738"/>
            <a:ext cx="54425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08380" y="5402738"/>
            <a:ext cx="0" cy="582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52636" y="5402738"/>
            <a:ext cx="0" cy="582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2350" y="4165472"/>
            <a:ext cx="1060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  <a:latin typeface="Apple Casual"/>
                <a:cs typeface="Apple Casual"/>
              </a:rPr>
              <a:t>Non-Absorbing!</a:t>
            </a:r>
            <a:endParaRPr lang="en-US" sz="1100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324" y="3903862"/>
            <a:ext cx="1495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pple Casual"/>
                <a:cs typeface="Apple Casual"/>
              </a:rPr>
              <a:t>Somewhat Absorbing</a:t>
            </a:r>
            <a:endParaRPr lang="en-US" sz="11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5549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retrieve of cloud optical depth &amp; effective radius</a:t>
            </a:r>
            <a:endParaRPr lang="en-US" dirty="0"/>
          </a:p>
        </p:txBody>
      </p:sp>
      <p:pic>
        <p:nvPicPr>
          <p:cNvPr id="3" name="Picture 2" descr="Screen Shot 2013-04-30 at 2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" y="1498646"/>
            <a:ext cx="3770943" cy="2966677"/>
          </a:xfrm>
          <a:prstGeom prst="rect">
            <a:avLst/>
          </a:prstGeom>
        </p:spPr>
      </p:pic>
      <p:pic>
        <p:nvPicPr>
          <p:cNvPr id="5" name="Picture 4" descr="Screen Shot 2013-04-30 at 2.5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10" y="1436745"/>
            <a:ext cx="3840026" cy="3076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214" y="4465323"/>
            <a:ext cx="414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Non-absorbing Wavelength (SSA~1): </a:t>
            </a:r>
          </a:p>
          <a:p>
            <a:r>
              <a:rPr lang="en-US" dirty="0">
                <a:latin typeface="Apple Casual"/>
                <a:cs typeface="Apple Casual"/>
              </a:rPr>
              <a:t>	</a:t>
            </a:r>
            <a:r>
              <a:rPr lang="en-US" dirty="0" smtClean="0">
                <a:latin typeface="Apple Casual"/>
                <a:cs typeface="Apple Casual"/>
              </a:rPr>
              <a:t>Reflectivity is mainly a function of optical depth. 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410" y="4465323"/>
            <a:ext cx="414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Absorbing Wavelength (SSA &lt; 1): </a:t>
            </a:r>
          </a:p>
          <a:p>
            <a:r>
              <a:rPr lang="en-US" dirty="0">
                <a:latin typeface="Apple Casual"/>
                <a:cs typeface="Apple Casual"/>
              </a:rPr>
              <a:t>	</a:t>
            </a:r>
            <a:r>
              <a:rPr lang="en-US" dirty="0" smtClean="0">
                <a:latin typeface="Apple Casual"/>
                <a:cs typeface="Apple Casual"/>
              </a:rPr>
              <a:t>Reflectivity is mainly a function of cloud droplet size (for thicker clouds).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2406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30 at 3.0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9" y="132325"/>
            <a:ext cx="6349650" cy="3287942"/>
          </a:xfrm>
          <a:prstGeom prst="rect">
            <a:avLst/>
          </a:prstGeom>
        </p:spPr>
      </p:pic>
      <p:pic>
        <p:nvPicPr>
          <p:cNvPr id="5" name="Picture 4" descr="Screen Shot 2013-04-30 at 3.07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48" y="2488978"/>
            <a:ext cx="4515307" cy="43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6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948" y="2214735"/>
            <a:ext cx="611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Upwelling Radiance At TOA: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7948" y="210797"/>
            <a:ext cx="611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Downwelling</a:t>
            </a:r>
            <a:r>
              <a:rPr lang="en-US" sz="2000" dirty="0" smtClean="0"/>
              <a:t> Radiance at Surface: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62708"/>
              </p:ext>
            </p:extLst>
          </p:nvPr>
        </p:nvGraphicFramePr>
        <p:xfrm>
          <a:off x="1722597" y="600985"/>
          <a:ext cx="5196990" cy="137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2794000" imgH="736600" progId="Equation.3">
                  <p:embed/>
                </p:oleObj>
              </mc:Choice>
              <mc:Fallback>
                <p:oleObj name="Equation" r:id="rId3" imgW="27940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597" y="600985"/>
                        <a:ext cx="5196990" cy="1370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561357"/>
              </p:ext>
            </p:extLst>
          </p:nvPr>
        </p:nvGraphicFramePr>
        <p:xfrm>
          <a:off x="1722597" y="2732892"/>
          <a:ext cx="53848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5" imgW="2895600" imgH="749300" progId="Equation.3">
                  <p:embed/>
                </p:oleObj>
              </mc:Choice>
              <mc:Fallback>
                <p:oleObj name="Equation" r:id="rId5" imgW="28956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597" y="2732892"/>
                        <a:ext cx="5384800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349" y="4673818"/>
            <a:ext cx="289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limit of </a:t>
            </a:r>
            <a:r>
              <a:rPr lang="en-US" sz="2400" dirty="0" err="1" smtClean="0"/>
              <a:t>τ</a:t>
            </a:r>
            <a:r>
              <a:rPr lang="en-US" sz="2400" baseline="30000" dirty="0" smtClean="0"/>
              <a:t>* </a:t>
            </a:r>
            <a:r>
              <a:rPr lang="en-US" sz="2400" dirty="0" smtClean="0"/>
              <a:t>&lt;&lt; 1: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5947" y="1367979"/>
            <a:ext cx="134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4073" y="198254"/>
            <a:ext cx="262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Singly-scattered radiance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898" y="2399401"/>
            <a:ext cx="262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Singly-scattered radiance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8347" y="3476679"/>
            <a:ext cx="134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beam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59277"/>
              </p:ext>
            </p:extLst>
          </p:nvPr>
        </p:nvGraphicFramePr>
        <p:xfrm>
          <a:off x="1722597" y="5280025"/>
          <a:ext cx="4110197" cy="120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7" imgW="1689100" imgH="495300" progId="Equation.3">
                  <p:embed/>
                </p:oleObj>
              </mc:Choice>
              <mc:Fallback>
                <p:oleObj name="Equation" r:id="rId7" imgW="1689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2597" y="5280025"/>
                        <a:ext cx="4110197" cy="1205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60162" y="4980235"/>
            <a:ext cx="262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Singly-scattered radiance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7119" y="6300573"/>
            <a:ext cx="134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129"/>
            <a:ext cx="8229600" cy="1143000"/>
          </a:xfrm>
        </p:spPr>
        <p:txBody>
          <a:bodyPr/>
          <a:lstStyle/>
          <a:p>
            <a:r>
              <a:rPr lang="en-US" dirty="0" smtClean="0"/>
              <a:t>Distributions of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7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Radar Bands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464733"/>
            <a:ext cx="47879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95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Letters chosen during WWII.  X-band so-named b/c it was kept secret during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the approximation?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aerosol layers, </a:t>
            </a:r>
            <a:r>
              <a:rPr lang="en-US" dirty="0" err="1" smtClean="0"/>
              <a:t>rayleigh</a:t>
            </a:r>
            <a:r>
              <a:rPr lang="en-US" dirty="0" smtClean="0"/>
              <a:t> atmosphere, optically thin clouds.</a:t>
            </a:r>
          </a:p>
          <a:p>
            <a:r>
              <a:rPr lang="en-US" dirty="0" smtClean="0"/>
              <a:t>If the sun is too low on horizon, it will break.</a:t>
            </a:r>
          </a:p>
          <a:p>
            <a:r>
              <a:rPr lang="en-US" dirty="0" smtClean="0"/>
              <a:t>If the view angle is too close to horizon, it will break.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ωτ</a:t>
            </a:r>
            <a:r>
              <a:rPr lang="en-US" baseline="30000" dirty="0" smtClean="0"/>
              <a:t>*</a:t>
            </a:r>
            <a:r>
              <a:rPr lang="en-US" dirty="0" smtClean="0"/>
              <a:t> &gt;~ 0.5, it will break: i.e., most cloudy situations.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7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6 at 10.45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9"/>
            <a:ext cx="9144000" cy="5611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678" y="230937"/>
            <a:ext cx="793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Single-Scattering Approximation: Behavior vs. Optical depth of scattering layer</a:t>
            </a:r>
            <a:endParaRPr lang="en-US" sz="28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54697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attempt to determine the clear-sky flux reflectivity of the atmosphere, due to Rayleigh-scattering of gas molecules in the </a:t>
            </a:r>
            <a:r>
              <a:rPr lang="en-US" dirty="0" err="1" smtClean="0"/>
              <a:t>atmopshere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 will depend strongly on wavelength, but we can solve it generally…</a:t>
            </a:r>
          </a:p>
          <a:p>
            <a:r>
              <a:rPr lang="en-US" dirty="0" smtClean="0"/>
              <a:t>Will not worry about photons scattered off surface (just atmosphere).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F defined?: integral over a hemisphere of F mu.</a:t>
            </a:r>
          </a:p>
          <a:p>
            <a:r>
              <a:rPr lang="en-US" dirty="0" smtClean="0"/>
              <a:t>How is flux reflectivity defined?: </a:t>
            </a:r>
            <a:r>
              <a:rPr lang="en-US" dirty="0" err="1" smtClean="0"/>
              <a:t>Fout</a:t>
            </a:r>
            <a:r>
              <a:rPr lang="en-US" dirty="0" smtClean="0"/>
              <a:t>/Fin</a:t>
            </a:r>
          </a:p>
        </p:txBody>
      </p:sp>
    </p:spTree>
    <p:extLst>
      <p:ext uri="{BB962C8B-B14F-4D97-AF65-F5344CB8AC3E}">
        <p14:creationId xmlns:p14="http://schemas.microsoft.com/office/powerpoint/2010/main" val="11494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601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Phase Function</a:t>
            </a:r>
            <a:endParaRPr lang="en-US" dirty="0"/>
          </a:p>
        </p:txBody>
      </p:sp>
      <p:pic>
        <p:nvPicPr>
          <p:cNvPr id="4" name="Picture 3" descr="Screen Shot 2015-04-26 at 8.5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" y="888388"/>
            <a:ext cx="5330052" cy="3243201"/>
          </a:xfrm>
          <a:prstGeom prst="rect">
            <a:avLst/>
          </a:prstGeom>
        </p:spPr>
      </p:pic>
      <p:pic>
        <p:nvPicPr>
          <p:cNvPr id="5" name="Picture 4" descr="Screen Shot 2015-04-26 at 8.57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2063"/>
            <a:ext cx="5207000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467" y="4554968"/>
            <a:ext cx="27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“Asymmetry Parameter”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33261"/>
              </p:ext>
            </p:extLst>
          </p:nvPr>
        </p:nvGraphicFramePr>
        <p:xfrm>
          <a:off x="457200" y="5932093"/>
          <a:ext cx="3702050" cy="92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5932093"/>
                        <a:ext cx="3702050" cy="92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036" y="5403163"/>
            <a:ext cx="22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phase function: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Henyey</a:t>
            </a:r>
            <a:r>
              <a:rPr lang="en-US" dirty="0" smtClean="0"/>
              <a:t>-Greenstein Phase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 of g only</a:t>
            </a:r>
          </a:p>
          <a:p>
            <a:r>
              <a:rPr lang="en-US" sz="2400" dirty="0" smtClean="0"/>
              <a:t>Not a “real” phase function – but can be useful in certain applications when the real phase function is too hard to deal with</a:t>
            </a:r>
            <a:endParaRPr lang="en-US" sz="2400" dirty="0"/>
          </a:p>
        </p:txBody>
      </p:sp>
      <p:pic>
        <p:nvPicPr>
          <p:cNvPr id="4" name="Picture 3" descr="Screen Shot 2015-04-26 at 9.0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5016"/>
            <a:ext cx="8359266" cy="12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769</Words>
  <Application>Microsoft Macintosh PowerPoint</Application>
  <PresentationFormat>On-screen Show (4:3)</PresentationFormat>
  <Paragraphs>105</Paragraphs>
  <Slides>31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Microsoft Equation</vt:lpstr>
      <vt:lpstr>Single-Scattering Stuff + petty chap 12 intro</vt:lpstr>
      <vt:lpstr>Reminders </vt:lpstr>
      <vt:lpstr>PowerPoint Presentation</vt:lpstr>
      <vt:lpstr>Limits of the approximation?</vt:lpstr>
      <vt:lpstr>PowerPoint Presentation</vt:lpstr>
      <vt:lpstr>Application</vt:lpstr>
      <vt:lpstr>Pieces to think about</vt:lpstr>
      <vt:lpstr>Back to Phase Function</vt:lpstr>
      <vt:lpstr>Useful phase function:  “Henyey-Greenstein Phase Function”</vt:lpstr>
      <vt:lpstr>Useful phase function:  “Henyey-Greenstein Phase Function”</vt:lpstr>
      <vt:lpstr>PowerPoint Presentation</vt:lpstr>
      <vt:lpstr>Phase Function of water spheres  (Mie theory)</vt:lpstr>
      <vt:lpstr>The range of atmospheric scatterers</vt:lpstr>
      <vt:lpstr>Scattering by particles: clouds, precip, aerosols, air</vt:lpstr>
      <vt:lpstr>PowerPoint Presentation</vt:lpstr>
      <vt:lpstr>PowerPoint Presentation</vt:lpstr>
      <vt:lpstr>Rayleigh Optical Properties of a small sphere (x&lt;&lt;1)</vt:lpstr>
      <vt:lpstr>The Rayleigh-regime Single Scattering Albedo</vt:lpstr>
      <vt:lpstr>“Absorbing Rayleigh” (e.g., cloud droplets in the microwave)</vt:lpstr>
      <vt:lpstr>Mie Theory</vt:lpstr>
      <vt:lpstr>PowerPoint Presentation</vt:lpstr>
      <vt:lpstr>PowerPoint Presentation</vt:lpstr>
      <vt:lpstr>Phase Function of water spheres  (Mie theory)</vt:lpstr>
      <vt:lpstr>Mie Theory Results</vt:lpstr>
      <vt:lpstr>PowerPoint Presentation</vt:lpstr>
      <vt:lpstr> Mie Theory Results for ABSORBING SPHERES</vt:lpstr>
      <vt:lpstr>Variations of SSA with wavelength</vt:lpstr>
      <vt:lpstr>Satellite retrieve of cloud optical depth &amp; effective radius</vt:lpstr>
      <vt:lpstr>PowerPoint Presentation</vt:lpstr>
      <vt:lpstr>Distributions of Particles</vt:lpstr>
      <vt:lpstr>Radar Bands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Single-Scattering Stuff + petty chap 12 intro</dc:title>
  <dc:creator>Chris O'Dell</dc:creator>
  <cp:lastModifiedBy>Chris O'Dell</cp:lastModifiedBy>
  <cp:revision>28</cp:revision>
  <dcterms:created xsi:type="dcterms:W3CDTF">2015-04-27T01:10:02Z</dcterms:created>
  <dcterms:modified xsi:type="dcterms:W3CDTF">2015-04-30T02:26:35Z</dcterms:modified>
</cp:coreProperties>
</file>