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Microsoft_Equation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7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4660-24C0-3E41-BED5-7D65007C3913}" type="datetimeFigureOut">
              <a:rPr lang="en-US" smtClean="0"/>
              <a:t>3/27/15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EC58-8108-FB49-B1AF-75DA093C1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79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4660-24C0-3E41-BED5-7D65007C3913}" type="datetimeFigureOut">
              <a:rPr lang="en-US" smtClean="0"/>
              <a:t>3/27/15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EC58-8108-FB49-B1AF-75DA093C1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5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4660-24C0-3E41-BED5-7D65007C3913}" type="datetimeFigureOut">
              <a:rPr lang="en-US" smtClean="0"/>
              <a:t>3/27/15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EC58-8108-FB49-B1AF-75DA093C1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3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4660-24C0-3E41-BED5-7D65007C3913}" type="datetimeFigureOut">
              <a:rPr lang="en-US" smtClean="0"/>
              <a:t>3/27/15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EC58-8108-FB49-B1AF-75DA093C1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14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4660-24C0-3E41-BED5-7D65007C3913}" type="datetimeFigureOut">
              <a:rPr lang="en-US" smtClean="0"/>
              <a:t>3/27/15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EC58-8108-FB49-B1AF-75DA093C1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12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4660-24C0-3E41-BED5-7D65007C3913}" type="datetimeFigureOut">
              <a:rPr lang="en-US" smtClean="0"/>
              <a:t>3/27/15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EC58-8108-FB49-B1AF-75DA093C1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50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4660-24C0-3E41-BED5-7D65007C3913}" type="datetimeFigureOut">
              <a:rPr lang="en-US" smtClean="0"/>
              <a:t>3/27/15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EC58-8108-FB49-B1AF-75DA093C1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4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4660-24C0-3E41-BED5-7D65007C3913}" type="datetimeFigureOut">
              <a:rPr lang="en-US" smtClean="0"/>
              <a:t>3/27/15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EC58-8108-FB49-B1AF-75DA093C1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6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4660-24C0-3E41-BED5-7D65007C3913}" type="datetimeFigureOut">
              <a:rPr lang="en-US" smtClean="0"/>
              <a:t>3/27/15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EC58-8108-FB49-B1AF-75DA093C1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0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4660-24C0-3E41-BED5-7D65007C3913}" type="datetimeFigureOut">
              <a:rPr lang="en-US" smtClean="0"/>
              <a:t>3/27/15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EC58-8108-FB49-B1AF-75DA093C1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2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4660-24C0-3E41-BED5-7D65007C3913}" type="datetimeFigureOut">
              <a:rPr lang="en-US" smtClean="0"/>
              <a:t>3/27/15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EC58-8108-FB49-B1AF-75DA093C1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27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54660-24C0-3E41-BED5-7D65007C3913}" type="datetimeFigureOut">
              <a:rPr lang="en-US" smtClean="0"/>
              <a:t>3/27/15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5EC58-8108-FB49-B1AF-75DA093C1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6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5.emf"/><Relationship Id="rId13" Type="http://schemas.openxmlformats.org/officeDocument/2006/relationships/oleObject" Target="../embeddings/Microsoft_Equation1.bin"/><Relationship Id="rId14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3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Cloud </a:t>
            </a:r>
            <a:r>
              <a:rPr lang="en-US" dirty="0" err="1" smtClean="0"/>
              <a:t>Radiative</a:t>
            </a:r>
            <a:r>
              <a:rPr lang="en-US" dirty="0" smtClean="0"/>
              <a:t> Forcing equations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564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354106"/>
              </p:ext>
            </p:extLst>
          </p:nvPr>
        </p:nvGraphicFramePr>
        <p:xfrm>
          <a:off x="406400" y="1557866"/>
          <a:ext cx="2548717" cy="503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3" imgW="1092200" imgH="215900" progId="Equation.3">
                  <p:embed/>
                </p:oleObj>
              </mc:Choice>
              <mc:Fallback>
                <p:oleObj name="Equation" r:id="rId3" imgW="1092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6400" y="1557866"/>
                        <a:ext cx="2548717" cy="503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0081851"/>
              </p:ext>
            </p:extLst>
          </p:nvPr>
        </p:nvGraphicFramePr>
        <p:xfrm>
          <a:off x="4902979" y="1335948"/>
          <a:ext cx="3688082" cy="1018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5" imgW="1701800" imgH="469900" progId="Equation.3">
                  <p:embed/>
                </p:oleObj>
              </mc:Choice>
              <mc:Fallback>
                <p:oleObj name="Equation" r:id="rId5" imgW="17018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02979" y="1335948"/>
                        <a:ext cx="3688082" cy="10183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33232" y="1709849"/>
            <a:ext cx="1253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where</a:t>
            </a:r>
            <a:endParaRPr lang="en-US" b="1" i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052776"/>
              </p:ext>
            </p:extLst>
          </p:nvPr>
        </p:nvGraphicFramePr>
        <p:xfrm>
          <a:off x="289704" y="3456864"/>
          <a:ext cx="7658049" cy="706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7" imgW="3162300" imgH="292100" progId="Equation.3">
                  <p:embed/>
                </p:oleObj>
              </mc:Choice>
              <mc:Fallback>
                <p:oleObj name="Equation" r:id="rId7" imgW="31623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9704" y="3456864"/>
                        <a:ext cx="7658049" cy="706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0019" y="711201"/>
            <a:ext cx="8348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</a:rPr>
              <a:t>SHORTWAVE CRF</a:t>
            </a:r>
            <a:r>
              <a:rPr lang="en-US" sz="2400" dirty="0" smtClean="0">
                <a:solidFill>
                  <a:srgbClr val="0000FF"/>
                </a:solidFill>
              </a:rPr>
              <a:t>: ~ Same for low &amp; high clouds, at all locations: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19" y="2957099"/>
            <a:ext cx="859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LONGWAVE CRF</a:t>
            </a:r>
            <a:r>
              <a:rPr lang="en-US" sz="2400" dirty="0" smtClean="0">
                <a:solidFill>
                  <a:srgbClr val="FF0000"/>
                </a:solidFill>
              </a:rPr>
              <a:t>: ~ Depends on Cloud Top Height &amp; TOA vs. Surface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948418"/>
              </p:ext>
            </p:extLst>
          </p:nvPr>
        </p:nvGraphicFramePr>
        <p:xfrm>
          <a:off x="289704" y="4163831"/>
          <a:ext cx="461327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9" imgW="1905000" imgH="241300" progId="Equation.3">
                  <p:embed/>
                </p:oleObj>
              </mc:Choice>
              <mc:Fallback>
                <p:oleObj name="Equation" r:id="rId9" imgW="19050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9704" y="4163831"/>
                        <a:ext cx="4613275" cy="582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259165"/>
              </p:ext>
            </p:extLst>
          </p:nvPr>
        </p:nvGraphicFramePr>
        <p:xfrm>
          <a:off x="289704" y="5153025"/>
          <a:ext cx="5751513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11" imgW="2374900" imgH="292100" progId="Equation.3">
                  <p:embed/>
                </p:oleObj>
              </mc:Choice>
              <mc:Fallback>
                <p:oleObj name="Equation" r:id="rId11" imgW="23749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9704" y="5153025"/>
                        <a:ext cx="5751513" cy="706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820830"/>
              </p:ext>
            </p:extLst>
          </p:nvPr>
        </p:nvGraphicFramePr>
        <p:xfrm>
          <a:off x="269345" y="5848350"/>
          <a:ext cx="5043487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3" imgW="2082800" imgH="292100" progId="Equation.3">
                  <p:embed/>
                </p:oleObj>
              </mc:Choice>
              <mc:Fallback>
                <p:oleObj name="Equation" r:id="rId13" imgW="20828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69345" y="5848350"/>
                        <a:ext cx="5043487" cy="70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4235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rtmann_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383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07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104"/>
            <a:ext cx="8229600" cy="6566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Two examples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262437"/>
              </p:ext>
            </p:extLst>
          </p:nvPr>
        </p:nvGraphicFramePr>
        <p:xfrm>
          <a:off x="1947333" y="2582331"/>
          <a:ext cx="6096000" cy="3564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178223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       Forcing</a:t>
                      </a:r>
                    </a:p>
                    <a:p>
                      <a:r>
                        <a:rPr lang="en-US" sz="2400" dirty="0" smtClean="0"/>
                        <a:t>SW:   -36</a:t>
                      </a:r>
                      <a:r>
                        <a:rPr lang="en-US" sz="2400" baseline="0" dirty="0" smtClean="0"/>
                        <a:t> W/m</a:t>
                      </a:r>
                      <a:r>
                        <a:rPr lang="en-US" sz="2400" baseline="30000" dirty="0" smtClean="0"/>
                        <a:t>2</a:t>
                      </a:r>
                      <a:endParaRPr lang="en-US" sz="2400" dirty="0" smtClean="0"/>
                    </a:p>
                    <a:p>
                      <a:r>
                        <a:rPr lang="en-US" sz="2400" dirty="0" smtClean="0"/>
                        <a:t>LW:   +137</a:t>
                      </a:r>
                      <a:r>
                        <a:rPr lang="en-US" sz="2400" baseline="0" dirty="0" smtClean="0"/>
                        <a:t> W/m</a:t>
                      </a:r>
                      <a:r>
                        <a:rPr lang="en-US" sz="2400" baseline="30000" dirty="0" smtClean="0"/>
                        <a:t>2</a:t>
                      </a:r>
                      <a:r>
                        <a:rPr lang="en-US" sz="2400" dirty="0" smtClean="0"/>
                        <a:t/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NET:  +101</a:t>
                      </a:r>
                      <a:r>
                        <a:rPr lang="en-US" sz="2400" baseline="0" dirty="0" smtClean="0"/>
                        <a:t> W/m</a:t>
                      </a:r>
                      <a:r>
                        <a:rPr lang="en-US" sz="2400" baseline="300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</a:t>
                      </a:r>
                    </a:p>
                  </a:txBody>
                  <a:tcPr/>
                </a:tc>
              </a:tr>
              <a:tr h="1782234">
                <a:tc>
                  <a:txBody>
                    <a:bodyPr/>
                    <a:lstStyle/>
                    <a:p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3115734"/>
            <a:ext cx="81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TOA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9599" y="4809067"/>
            <a:ext cx="1337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Surface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82800" y="174080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High Cloud:</a:t>
            </a:r>
          </a:p>
          <a:p>
            <a:r>
              <a:rPr lang="en-US" sz="2000" dirty="0" err="1" smtClean="0"/>
              <a:t>Rc</a:t>
            </a:r>
            <a:r>
              <a:rPr lang="en-US" sz="2000" dirty="0" smtClean="0"/>
              <a:t> = 0.2; </a:t>
            </a:r>
            <a:r>
              <a:rPr lang="en-US" sz="2000" dirty="0" err="1" smtClean="0"/>
              <a:t>ε</a:t>
            </a:r>
            <a:r>
              <a:rPr lang="en-US" sz="2000" dirty="0" smtClean="0"/>
              <a:t>=1; T=220 K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725334" y="6150114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Surface:</a:t>
            </a:r>
          </a:p>
          <a:p>
            <a:r>
              <a:rPr lang="en-US" sz="2000" dirty="0" err="1" smtClean="0"/>
              <a:t>Rg</a:t>
            </a:r>
            <a:r>
              <a:rPr lang="en-US" sz="2000" dirty="0" smtClean="0"/>
              <a:t> = 0.3; </a:t>
            </a:r>
            <a:r>
              <a:rPr lang="en-US" sz="2000" dirty="0" err="1" smtClean="0"/>
              <a:t>ε</a:t>
            </a:r>
            <a:r>
              <a:rPr lang="en-US" sz="2000" dirty="0" smtClean="0"/>
              <a:t>=1; T=288 K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096934" y="174080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Low Cloud:</a:t>
            </a:r>
          </a:p>
          <a:p>
            <a:r>
              <a:rPr lang="en-US" sz="2000" dirty="0" err="1" smtClean="0"/>
              <a:t>Rc</a:t>
            </a:r>
            <a:r>
              <a:rPr lang="en-US" sz="2000" dirty="0" smtClean="0"/>
              <a:t> = 0.5; </a:t>
            </a:r>
            <a:r>
              <a:rPr lang="en-US" sz="2000" dirty="0" err="1" smtClean="0"/>
              <a:t>ε</a:t>
            </a:r>
            <a:r>
              <a:rPr lang="en-US" sz="2000" dirty="0" smtClean="0"/>
              <a:t>=1; T=280 K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285067" y="1032917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Atmosphere</a:t>
            </a:r>
          </a:p>
          <a:p>
            <a:r>
              <a:rPr lang="en-US" sz="2000" dirty="0" smtClean="0"/>
              <a:t>Ra = 0; </a:t>
            </a:r>
            <a:r>
              <a:rPr lang="en-US" sz="2000" dirty="0" err="1" smtClean="0"/>
              <a:t>ε</a:t>
            </a:r>
            <a:r>
              <a:rPr lang="en-US" sz="2000" dirty="0" smtClean="0"/>
              <a:t>=0.8; T=255 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63483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104"/>
            <a:ext cx="8229600" cy="6566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Two examples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06516"/>
              </p:ext>
            </p:extLst>
          </p:nvPr>
        </p:nvGraphicFramePr>
        <p:xfrm>
          <a:off x="1947333" y="2582331"/>
          <a:ext cx="6096000" cy="3564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178223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       Forcing</a:t>
                      </a:r>
                    </a:p>
                    <a:p>
                      <a:r>
                        <a:rPr lang="en-US" sz="2400" dirty="0" smtClean="0"/>
                        <a:t>SW:   -36</a:t>
                      </a:r>
                      <a:r>
                        <a:rPr lang="en-US" sz="2400" baseline="0" dirty="0" smtClean="0"/>
                        <a:t> W/m</a:t>
                      </a:r>
                      <a:r>
                        <a:rPr lang="en-US" sz="2400" baseline="30000" dirty="0" smtClean="0"/>
                        <a:t>2</a:t>
                      </a:r>
                      <a:endParaRPr lang="en-US" sz="2400" dirty="0" smtClean="0"/>
                    </a:p>
                    <a:p>
                      <a:r>
                        <a:rPr lang="en-US" sz="2400" dirty="0" smtClean="0"/>
                        <a:t>LW:   +137</a:t>
                      </a:r>
                      <a:r>
                        <a:rPr lang="en-US" sz="2400" baseline="0" dirty="0" smtClean="0"/>
                        <a:t> W/m</a:t>
                      </a:r>
                      <a:r>
                        <a:rPr lang="en-US" sz="2400" baseline="30000" dirty="0" smtClean="0"/>
                        <a:t>2</a:t>
                      </a:r>
                      <a:r>
                        <a:rPr lang="en-US" sz="2400" dirty="0" smtClean="0"/>
                        <a:t/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NET:  +101</a:t>
                      </a:r>
                      <a:r>
                        <a:rPr lang="en-US" sz="2400" baseline="0" dirty="0" smtClean="0"/>
                        <a:t> W/m</a:t>
                      </a:r>
                      <a:r>
                        <a:rPr lang="en-US" sz="2400" baseline="300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</a:tr>
              <a:tr h="178223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Forcing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SW:   -36 W/m</a:t>
                      </a:r>
                      <a:r>
                        <a:rPr lang="en-US" sz="2400" baseline="30000" dirty="0" smtClean="0"/>
                        <a:t>2</a:t>
                      </a:r>
                      <a:endParaRPr lang="en-US" sz="24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LW:   +27 W/m</a:t>
                      </a:r>
                      <a:r>
                        <a:rPr lang="en-US" sz="2400" baseline="30000" dirty="0" smtClean="0"/>
                        <a:t>2</a:t>
                      </a:r>
                      <a:r>
                        <a:rPr lang="en-US" sz="2400" dirty="0" smtClean="0"/>
                        <a:t/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NET:  -9 W/m</a:t>
                      </a:r>
                      <a:r>
                        <a:rPr lang="en-US" sz="2400" baseline="30000" dirty="0" smtClean="0"/>
                        <a:t>2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3115734"/>
            <a:ext cx="81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TOA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9599" y="4809067"/>
            <a:ext cx="1337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Surface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82800" y="174080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High Cloud:</a:t>
            </a:r>
          </a:p>
          <a:p>
            <a:r>
              <a:rPr lang="en-US" sz="2000" dirty="0" err="1" smtClean="0"/>
              <a:t>Rc</a:t>
            </a:r>
            <a:r>
              <a:rPr lang="en-US" sz="2000" dirty="0" smtClean="0"/>
              <a:t> = 0.2; </a:t>
            </a:r>
            <a:r>
              <a:rPr lang="en-US" sz="2000" dirty="0" err="1" smtClean="0"/>
              <a:t>ε</a:t>
            </a:r>
            <a:r>
              <a:rPr lang="en-US" sz="2000" dirty="0" smtClean="0"/>
              <a:t>=1; T=220 K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725334" y="6150114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Surface:</a:t>
            </a:r>
          </a:p>
          <a:p>
            <a:r>
              <a:rPr lang="en-US" sz="2000" dirty="0" err="1" smtClean="0"/>
              <a:t>Rg</a:t>
            </a:r>
            <a:r>
              <a:rPr lang="en-US" sz="2000" dirty="0" smtClean="0"/>
              <a:t> = 0.3; </a:t>
            </a:r>
            <a:r>
              <a:rPr lang="en-US" sz="2000" dirty="0" err="1" smtClean="0"/>
              <a:t>ε</a:t>
            </a:r>
            <a:r>
              <a:rPr lang="en-US" sz="2000" dirty="0" smtClean="0"/>
              <a:t>=1; T=288 K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096934" y="174080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Low Cloud:</a:t>
            </a:r>
          </a:p>
          <a:p>
            <a:r>
              <a:rPr lang="en-US" sz="2000" dirty="0" err="1" smtClean="0"/>
              <a:t>Rc</a:t>
            </a:r>
            <a:r>
              <a:rPr lang="en-US" sz="2000" dirty="0" smtClean="0"/>
              <a:t> = 0.5; </a:t>
            </a:r>
            <a:r>
              <a:rPr lang="en-US" sz="2000" dirty="0" err="1" smtClean="0"/>
              <a:t>ε</a:t>
            </a:r>
            <a:r>
              <a:rPr lang="en-US" sz="2000" dirty="0" smtClean="0"/>
              <a:t>=1; T=280 K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285067" y="1032917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Atmosphere</a:t>
            </a:r>
          </a:p>
          <a:p>
            <a:r>
              <a:rPr lang="en-US" sz="2000" dirty="0" smtClean="0"/>
              <a:t>Ra = 0; </a:t>
            </a:r>
            <a:r>
              <a:rPr lang="en-US" sz="2000" dirty="0" err="1" smtClean="0"/>
              <a:t>ε</a:t>
            </a:r>
            <a:r>
              <a:rPr lang="en-US" sz="2000" dirty="0" smtClean="0"/>
              <a:t>=0.8; T=255 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2729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104"/>
            <a:ext cx="8229600" cy="6566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Two examples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081953"/>
              </p:ext>
            </p:extLst>
          </p:nvPr>
        </p:nvGraphicFramePr>
        <p:xfrm>
          <a:off x="1947333" y="2582331"/>
          <a:ext cx="6096000" cy="3564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178223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       Forcing</a:t>
                      </a:r>
                    </a:p>
                    <a:p>
                      <a:r>
                        <a:rPr lang="en-US" sz="2400" dirty="0" smtClean="0"/>
                        <a:t>SW:   -36</a:t>
                      </a:r>
                      <a:r>
                        <a:rPr lang="en-US" sz="2400" baseline="0" dirty="0" smtClean="0"/>
                        <a:t> W/m</a:t>
                      </a:r>
                      <a:r>
                        <a:rPr lang="en-US" sz="2400" baseline="30000" dirty="0" smtClean="0"/>
                        <a:t>2</a:t>
                      </a:r>
                      <a:endParaRPr lang="en-US" sz="2400" dirty="0" smtClean="0"/>
                    </a:p>
                    <a:p>
                      <a:r>
                        <a:rPr lang="en-US" sz="2400" dirty="0" smtClean="0"/>
                        <a:t>LW:   +137</a:t>
                      </a:r>
                      <a:r>
                        <a:rPr lang="en-US" sz="2400" baseline="0" dirty="0" smtClean="0"/>
                        <a:t> W/m</a:t>
                      </a:r>
                      <a:r>
                        <a:rPr lang="en-US" sz="2400" baseline="30000" dirty="0" smtClean="0"/>
                        <a:t>2</a:t>
                      </a:r>
                      <a:r>
                        <a:rPr lang="en-US" sz="2400" dirty="0" smtClean="0"/>
                        <a:t/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NET:  +101</a:t>
                      </a:r>
                      <a:r>
                        <a:rPr lang="en-US" sz="2400" baseline="0" dirty="0" smtClean="0"/>
                        <a:t> W/m</a:t>
                      </a:r>
                      <a:r>
                        <a:rPr lang="en-US" sz="2400" baseline="300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Forcing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SW:   -99 W/m</a:t>
                      </a:r>
                      <a:r>
                        <a:rPr lang="en-US" sz="2400" baseline="30000" dirty="0" smtClean="0"/>
                        <a:t>2</a:t>
                      </a:r>
                      <a:endParaRPr lang="en-US" sz="24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LW:   +8 W/m</a:t>
                      </a:r>
                      <a:r>
                        <a:rPr lang="en-US" sz="2400" baseline="30000" dirty="0" smtClean="0"/>
                        <a:t>2</a:t>
                      </a:r>
                      <a:r>
                        <a:rPr lang="en-US" sz="2400" dirty="0" smtClean="0"/>
                        <a:t/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NET:  -90 W/m</a:t>
                      </a:r>
                      <a:r>
                        <a:rPr lang="en-US" sz="2400" baseline="300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</a:tr>
              <a:tr h="178223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Forcing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SW:   -36 W/m</a:t>
                      </a:r>
                      <a:r>
                        <a:rPr lang="en-US" sz="2400" baseline="30000" dirty="0" smtClean="0"/>
                        <a:t>2</a:t>
                      </a:r>
                      <a:endParaRPr lang="en-US" sz="24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LW:   +27 W/m</a:t>
                      </a:r>
                      <a:r>
                        <a:rPr lang="en-US" sz="2400" baseline="30000" dirty="0" smtClean="0"/>
                        <a:t>2</a:t>
                      </a:r>
                      <a:r>
                        <a:rPr lang="en-US" sz="2400" dirty="0" smtClean="0"/>
                        <a:t/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NET:  -9 W/m</a:t>
                      </a:r>
                      <a:r>
                        <a:rPr lang="en-US" sz="2400" baseline="30000" dirty="0" smtClean="0"/>
                        <a:t>2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3115734"/>
            <a:ext cx="81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TOA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9599" y="4809067"/>
            <a:ext cx="1337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Surface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82800" y="174080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High Cloud:</a:t>
            </a:r>
          </a:p>
          <a:p>
            <a:r>
              <a:rPr lang="en-US" sz="2000" dirty="0" err="1" smtClean="0"/>
              <a:t>Rc</a:t>
            </a:r>
            <a:r>
              <a:rPr lang="en-US" sz="2000" dirty="0" smtClean="0"/>
              <a:t> = 0.2; </a:t>
            </a:r>
            <a:r>
              <a:rPr lang="en-US" sz="2000" dirty="0" err="1" smtClean="0"/>
              <a:t>ε</a:t>
            </a:r>
            <a:r>
              <a:rPr lang="en-US" sz="2000" dirty="0" smtClean="0"/>
              <a:t>=1; T=220 K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725334" y="6150114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Surface:</a:t>
            </a:r>
          </a:p>
          <a:p>
            <a:r>
              <a:rPr lang="en-US" sz="2000" dirty="0" err="1" smtClean="0"/>
              <a:t>Rg</a:t>
            </a:r>
            <a:r>
              <a:rPr lang="en-US" sz="2000" dirty="0" smtClean="0"/>
              <a:t> = 0.3; </a:t>
            </a:r>
            <a:r>
              <a:rPr lang="en-US" sz="2000" dirty="0" err="1" smtClean="0"/>
              <a:t>ε</a:t>
            </a:r>
            <a:r>
              <a:rPr lang="en-US" sz="2000" dirty="0" smtClean="0"/>
              <a:t>=1; T=288 K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096934" y="174080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Low Cloud:</a:t>
            </a:r>
          </a:p>
          <a:p>
            <a:r>
              <a:rPr lang="en-US" sz="2000" dirty="0" err="1" smtClean="0"/>
              <a:t>Rc</a:t>
            </a:r>
            <a:r>
              <a:rPr lang="en-US" sz="2000" dirty="0" smtClean="0"/>
              <a:t> = 0.5; </a:t>
            </a:r>
            <a:r>
              <a:rPr lang="en-US" sz="2000" dirty="0" err="1" smtClean="0"/>
              <a:t>ε</a:t>
            </a:r>
            <a:r>
              <a:rPr lang="en-US" sz="2000" dirty="0" smtClean="0"/>
              <a:t>=1; T=280 K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285067" y="1032917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Atmosphere</a:t>
            </a:r>
          </a:p>
          <a:p>
            <a:r>
              <a:rPr lang="en-US" sz="2000" dirty="0" smtClean="0"/>
              <a:t>Ra = 0; </a:t>
            </a:r>
            <a:r>
              <a:rPr lang="en-US" sz="2000" dirty="0" err="1" smtClean="0"/>
              <a:t>ε</a:t>
            </a:r>
            <a:r>
              <a:rPr lang="en-US" sz="2000" dirty="0" smtClean="0"/>
              <a:t>=0.8; T=255 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76103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104"/>
            <a:ext cx="8229600" cy="6566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Two examples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642837"/>
              </p:ext>
            </p:extLst>
          </p:nvPr>
        </p:nvGraphicFramePr>
        <p:xfrm>
          <a:off x="1947333" y="2582331"/>
          <a:ext cx="6096000" cy="3564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178223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       Forcing</a:t>
                      </a:r>
                    </a:p>
                    <a:p>
                      <a:r>
                        <a:rPr lang="en-US" sz="2400" dirty="0" smtClean="0"/>
                        <a:t>SW:   -36</a:t>
                      </a:r>
                      <a:r>
                        <a:rPr lang="en-US" sz="2400" baseline="0" dirty="0" smtClean="0"/>
                        <a:t> W/m</a:t>
                      </a:r>
                      <a:r>
                        <a:rPr lang="en-US" sz="2400" baseline="30000" dirty="0" smtClean="0"/>
                        <a:t>2</a:t>
                      </a:r>
                      <a:endParaRPr lang="en-US" sz="2400" dirty="0" smtClean="0"/>
                    </a:p>
                    <a:p>
                      <a:r>
                        <a:rPr lang="en-US" sz="2400" dirty="0" smtClean="0"/>
                        <a:t>LW:   +137</a:t>
                      </a:r>
                      <a:r>
                        <a:rPr lang="en-US" sz="2400" baseline="0" dirty="0" smtClean="0"/>
                        <a:t> W/m</a:t>
                      </a:r>
                      <a:r>
                        <a:rPr lang="en-US" sz="2400" baseline="30000" dirty="0" smtClean="0"/>
                        <a:t>2</a:t>
                      </a:r>
                      <a:r>
                        <a:rPr lang="en-US" sz="2400" dirty="0" smtClean="0"/>
                        <a:t/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NET:  +101</a:t>
                      </a:r>
                      <a:r>
                        <a:rPr lang="en-US" sz="2400" baseline="0" dirty="0" smtClean="0"/>
                        <a:t> W/m</a:t>
                      </a:r>
                      <a:r>
                        <a:rPr lang="en-US" sz="2400" baseline="300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Forcing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SW:   -99 W/m</a:t>
                      </a:r>
                      <a:r>
                        <a:rPr lang="en-US" sz="2400" baseline="30000" dirty="0" smtClean="0"/>
                        <a:t>2</a:t>
                      </a:r>
                      <a:endParaRPr lang="en-US" sz="24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LW:   +8 W/m</a:t>
                      </a:r>
                      <a:r>
                        <a:rPr lang="en-US" sz="2400" baseline="30000" dirty="0" smtClean="0"/>
                        <a:t>2</a:t>
                      </a:r>
                      <a:r>
                        <a:rPr lang="en-US" sz="2400" dirty="0" smtClean="0"/>
                        <a:t/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NET:  -90 W/m</a:t>
                      </a:r>
                      <a:r>
                        <a:rPr lang="en-US" sz="2400" baseline="300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</a:tr>
              <a:tr h="178223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Forcing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SW:   -36 W/m</a:t>
                      </a:r>
                      <a:r>
                        <a:rPr lang="en-US" sz="2400" baseline="30000" dirty="0" smtClean="0"/>
                        <a:t>2</a:t>
                      </a:r>
                      <a:endParaRPr lang="en-US" sz="24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LW:   +27 W/m</a:t>
                      </a:r>
                      <a:r>
                        <a:rPr lang="en-US" sz="2400" baseline="30000" dirty="0" smtClean="0"/>
                        <a:t>2</a:t>
                      </a:r>
                      <a:r>
                        <a:rPr lang="en-US" sz="2400" dirty="0" smtClean="0"/>
                        <a:t/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NET:  -9 W/m</a:t>
                      </a:r>
                      <a:r>
                        <a:rPr lang="en-US" sz="2400" baseline="30000" dirty="0" smtClean="0"/>
                        <a:t>2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Forcing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SW:   -99 W/m</a:t>
                      </a:r>
                      <a:r>
                        <a:rPr lang="en-US" sz="2400" baseline="30000" dirty="0" smtClean="0"/>
                        <a:t>2</a:t>
                      </a:r>
                      <a:endParaRPr lang="en-US" sz="24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LW:   +157 W/m</a:t>
                      </a:r>
                      <a:r>
                        <a:rPr lang="en-US" sz="2400" baseline="30000" dirty="0" smtClean="0"/>
                        <a:t>2</a:t>
                      </a:r>
                      <a:r>
                        <a:rPr lang="en-US" sz="2400" dirty="0" smtClean="0"/>
                        <a:t/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NET:  +58 W/m</a:t>
                      </a:r>
                      <a:r>
                        <a:rPr lang="en-US" sz="2400" baseline="300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3115734"/>
            <a:ext cx="81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TOA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9599" y="4809067"/>
            <a:ext cx="1337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Surface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82800" y="174080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High Cloud:</a:t>
            </a:r>
          </a:p>
          <a:p>
            <a:r>
              <a:rPr lang="en-US" sz="2000" dirty="0" err="1" smtClean="0"/>
              <a:t>Rc</a:t>
            </a:r>
            <a:r>
              <a:rPr lang="en-US" sz="2000" dirty="0" smtClean="0"/>
              <a:t> = 0.2; </a:t>
            </a:r>
            <a:r>
              <a:rPr lang="en-US" sz="2000" dirty="0" err="1" smtClean="0"/>
              <a:t>ε</a:t>
            </a:r>
            <a:r>
              <a:rPr lang="en-US" sz="2000" dirty="0" smtClean="0"/>
              <a:t>=1; T=220 K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725334" y="6150114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Surface:</a:t>
            </a:r>
          </a:p>
          <a:p>
            <a:r>
              <a:rPr lang="en-US" sz="2000" dirty="0" err="1" smtClean="0"/>
              <a:t>Rg</a:t>
            </a:r>
            <a:r>
              <a:rPr lang="en-US" sz="2000" dirty="0" smtClean="0"/>
              <a:t> = 0.3; </a:t>
            </a:r>
            <a:r>
              <a:rPr lang="en-US" sz="2000" dirty="0" err="1" smtClean="0"/>
              <a:t>ε</a:t>
            </a:r>
            <a:r>
              <a:rPr lang="en-US" sz="2000" dirty="0" smtClean="0"/>
              <a:t>=1; T=288 K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096934" y="174080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Low Cloud:</a:t>
            </a:r>
          </a:p>
          <a:p>
            <a:r>
              <a:rPr lang="en-US" sz="2000" dirty="0" err="1" smtClean="0"/>
              <a:t>Rc</a:t>
            </a:r>
            <a:r>
              <a:rPr lang="en-US" sz="2000" dirty="0" smtClean="0"/>
              <a:t> = 0.5; </a:t>
            </a:r>
            <a:r>
              <a:rPr lang="en-US" sz="2000" dirty="0" err="1" smtClean="0"/>
              <a:t>ε</a:t>
            </a:r>
            <a:r>
              <a:rPr lang="en-US" sz="2000" dirty="0" smtClean="0"/>
              <a:t>=1; T=280 K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285067" y="1032917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Atmosphere</a:t>
            </a:r>
          </a:p>
          <a:p>
            <a:r>
              <a:rPr lang="en-US" sz="2000" dirty="0" smtClean="0"/>
              <a:t>Ra = 0; </a:t>
            </a:r>
            <a:r>
              <a:rPr lang="en-US" sz="2000" dirty="0" err="1" smtClean="0"/>
              <a:t>ε</a:t>
            </a:r>
            <a:r>
              <a:rPr lang="en-US" sz="2000" dirty="0" smtClean="0"/>
              <a:t>=0.8; T=255 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90117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be more realistic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 forcing will depend on solar zenith angle</a:t>
            </a:r>
          </a:p>
          <a:p>
            <a:r>
              <a:rPr lang="en-US" dirty="0" smtClean="0"/>
              <a:t>Clouds absorb some SW radiation (NIR)</a:t>
            </a:r>
          </a:p>
          <a:p>
            <a:r>
              <a:rPr lang="en-US" dirty="0" smtClean="0"/>
              <a:t>Clear atmosphere absorbs some shortwave radiation</a:t>
            </a:r>
          </a:p>
          <a:p>
            <a:r>
              <a:rPr lang="en-US" dirty="0" smtClean="0"/>
              <a:t>Atmospheric emission temp is different in </a:t>
            </a:r>
            <a:r>
              <a:rPr lang="en-US" dirty="0" err="1" smtClean="0"/>
              <a:t>downwelling</a:t>
            </a:r>
            <a:r>
              <a:rPr lang="en-US" dirty="0" smtClean="0"/>
              <a:t> vs. upwelling direction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976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479</Words>
  <Application>Microsoft Macintosh PowerPoint</Application>
  <PresentationFormat>On-screen Show (4:3)</PresentationFormat>
  <Paragraphs>87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Office Theme</vt:lpstr>
      <vt:lpstr>Equation</vt:lpstr>
      <vt:lpstr>Microsoft Equation</vt:lpstr>
      <vt:lpstr>Cloud Radiative Forcing equations</vt:lpstr>
      <vt:lpstr>PowerPoint Presentation</vt:lpstr>
      <vt:lpstr>PowerPoint Presentation</vt:lpstr>
      <vt:lpstr>Two examples</vt:lpstr>
      <vt:lpstr>Two examples</vt:lpstr>
      <vt:lpstr>Two examples</vt:lpstr>
      <vt:lpstr>Two examples</vt:lpstr>
      <vt:lpstr>To be more realistic</vt:lpstr>
    </vt:vector>
  </TitlesOfParts>
  <Company>Colorado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Radiative Forcing equations</dc:title>
  <dc:creator>Chris O'Dell</dc:creator>
  <cp:lastModifiedBy>Chris O'Dell</cp:lastModifiedBy>
  <cp:revision>1</cp:revision>
  <dcterms:created xsi:type="dcterms:W3CDTF">2015-03-27T14:55:13Z</dcterms:created>
  <dcterms:modified xsi:type="dcterms:W3CDTF">2015-03-27T14:55:42Z</dcterms:modified>
</cp:coreProperties>
</file>