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1" r:id="rId5"/>
    <p:sldId id="276" r:id="rId6"/>
    <p:sldId id="258" r:id="rId7"/>
    <p:sldId id="262" r:id="rId8"/>
    <p:sldId id="266" r:id="rId9"/>
    <p:sldId id="267" r:id="rId10"/>
    <p:sldId id="259" r:id="rId11"/>
    <p:sldId id="260" r:id="rId12"/>
    <p:sldId id="263" r:id="rId13"/>
    <p:sldId id="264" r:id="rId14"/>
    <p:sldId id="261" r:id="rId15"/>
    <p:sldId id="274" r:id="rId16"/>
    <p:sldId id="265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1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0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9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0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8852-771E-274D-A13F-D12BA3725AC8}" type="datetimeFigureOut">
              <a:rPr lang="en-US" smtClean="0"/>
              <a:t>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DE0B-C35B-3A4D-A7CA-27C4348A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ef.atmos.colostate.edu/~odell/at6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AT622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23,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2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84" y="1408999"/>
            <a:ext cx="5799762" cy="51818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/>
          <a:lstStyle/>
          <a:p>
            <a:r>
              <a:rPr lang="en-US" dirty="0" smtClean="0"/>
              <a:t>EM Radiation in Matter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154" y="1930851"/>
            <a:ext cx="22963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Reflection &amp; Refraction at a boundary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Absorption / Emission (by gases &amp; particles)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Scattering of radiation by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1-21 at 4.3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16" y="1130678"/>
            <a:ext cx="4806472" cy="5541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946" y="1617740"/>
            <a:ext cx="33227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Absorption lines in gases – how does this work?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Line broadening (pressure &amp; </a:t>
            </a:r>
            <a:r>
              <a:rPr lang="en-US" dirty="0" err="1" smtClean="0"/>
              <a:t>doppler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Global warming potentials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Gray-body approximation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 of Line-by-line approaches such as MODTRAN, HITRAN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6125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Absorption by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9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Scattering by particles:</a:t>
            </a:r>
            <a:br>
              <a:rPr lang="en-US" dirty="0" smtClean="0"/>
            </a:br>
            <a:r>
              <a:rPr lang="en-US" dirty="0" smtClean="0"/>
              <a:t>clouds, </a:t>
            </a:r>
            <a:r>
              <a:rPr lang="en-US" dirty="0" err="1" smtClean="0"/>
              <a:t>precip</a:t>
            </a:r>
            <a:r>
              <a:rPr lang="en-US" dirty="0" smtClean="0"/>
              <a:t>, aerosols, air</a:t>
            </a:r>
            <a:endParaRPr lang="en-US" dirty="0"/>
          </a:p>
        </p:txBody>
      </p:sp>
      <p:pic>
        <p:nvPicPr>
          <p:cNvPr id="4" name="Picture 3" descr="Screen shot 2013-01-21 at 4.5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88" y="1208897"/>
            <a:ext cx="5500612" cy="5322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56" y="1426394"/>
            <a:ext cx="2865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Intrinsic properties: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Extinction efficiency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single scattering albedo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phase function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Extrinsic properties: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Scattering optical depth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Emissivity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Spherical albedo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Transmissivity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Radiative</a:t>
            </a:r>
            <a:r>
              <a:rPr lang="en-US" dirty="0" smtClean="0"/>
              <a:t>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1600201"/>
            <a:ext cx="3282162" cy="2331082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Transmission-only</a:t>
            </a:r>
          </a:p>
          <a:p>
            <a:r>
              <a:rPr lang="en-US" sz="2400" dirty="0" smtClean="0"/>
              <a:t>With emission sources (infrared, Microwave): EASY</a:t>
            </a:r>
          </a:p>
          <a:p>
            <a:r>
              <a:rPr lang="en-US" sz="2400" dirty="0" smtClean="0"/>
              <a:t>With solar source ( UV/Visible/Near-IR)</a:t>
            </a:r>
          </a:p>
          <a:p>
            <a:r>
              <a:rPr lang="en-US" sz="2400" dirty="0" smtClean="0"/>
              <a:t>With scattering (HARD)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26" y="1600201"/>
            <a:ext cx="5504124" cy="48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7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1250"/>
          </a:xfrm>
        </p:spPr>
        <p:txBody>
          <a:bodyPr/>
          <a:lstStyle/>
          <a:p>
            <a:r>
              <a:rPr lang="en-US" dirty="0" smtClean="0"/>
              <a:t>Fluxes &amp; heating rates</a:t>
            </a:r>
            <a:endParaRPr lang="en-US" dirty="0"/>
          </a:p>
        </p:txBody>
      </p:sp>
      <p:pic>
        <p:nvPicPr>
          <p:cNvPr id="4" name="Picture 3" descr="Screen shot 2013-01-21 at 4.4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1" y="1617739"/>
            <a:ext cx="4183258" cy="3500634"/>
          </a:xfrm>
          <a:prstGeom prst="rect">
            <a:avLst/>
          </a:prstGeom>
        </p:spPr>
      </p:pic>
      <p:pic>
        <p:nvPicPr>
          <p:cNvPr id="6" name="Picture 5" descr="Screen shot 2013-01-21 at 4.4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06" y="1676400"/>
            <a:ext cx="4115294" cy="3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Cloud 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24275"/>
            <a:ext cx="8229600" cy="28528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Clouds mostly reflect shortwave (cooling), and trap </a:t>
            </a:r>
            <a:r>
              <a:rPr lang="en-US" sz="2400" dirty="0" err="1" smtClean="0"/>
              <a:t>longwave</a:t>
            </a:r>
            <a:r>
              <a:rPr lang="en-US" sz="2400" dirty="0" smtClean="0"/>
              <a:t> (warming).</a:t>
            </a:r>
          </a:p>
          <a:p>
            <a:r>
              <a:rPr lang="en-US" sz="2400" dirty="0" smtClean="0"/>
              <a:t>Balance between these due to height and properties of the cloud, and of the surface underneath!</a:t>
            </a:r>
          </a:p>
          <a:p>
            <a:r>
              <a:rPr lang="en-US" sz="2400" dirty="0" smtClean="0"/>
              <a:t>Large impacts on both short timescales (weather) and long timescales (climate)</a:t>
            </a:r>
            <a:endParaRPr lang="en-US" sz="2400" dirty="0"/>
          </a:p>
        </p:txBody>
      </p:sp>
      <p:pic>
        <p:nvPicPr>
          <p:cNvPr id="11" name="Picture 10" descr="Screen Shot 2015-01-20 at 2.4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156"/>
            <a:ext cx="3111500" cy="1816100"/>
          </a:xfrm>
          <a:prstGeom prst="rect">
            <a:avLst/>
          </a:prstGeom>
        </p:spPr>
      </p:pic>
      <p:pic>
        <p:nvPicPr>
          <p:cNvPr id="12" name="Picture 11" descr="Screen Shot 2015-01-20 at 2.4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218157"/>
            <a:ext cx="3015248" cy="1749977"/>
          </a:xfrm>
          <a:prstGeom prst="rect">
            <a:avLst/>
          </a:prstGeom>
        </p:spPr>
      </p:pic>
      <p:pic>
        <p:nvPicPr>
          <p:cNvPr id="13" name="Picture 12" descr="Screen Shot 2015-01-20 at 2.46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23" y="1218156"/>
            <a:ext cx="2920780" cy="1749977"/>
          </a:xfrm>
          <a:prstGeom prst="rect">
            <a:avLst/>
          </a:prstGeom>
        </p:spPr>
      </p:pic>
      <p:pic>
        <p:nvPicPr>
          <p:cNvPr id="14" name="Picture 13" descr="Screen Shot 2015-01-20 at 2.46.5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7" y="2968133"/>
            <a:ext cx="3807046" cy="65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6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95"/>
            <a:ext cx="8229600" cy="818714"/>
          </a:xfrm>
        </p:spPr>
        <p:txBody>
          <a:bodyPr/>
          <a:lstStyle/>
          <a:p>
            <a:r>
              <a:rPr lang="en-US" dirty="0" smtClean="0"/>
              <a:t>Applications to remote sensing</a:t>
            </a:r>
            <a:endParaRPr lang="en-US" dirty="0"/>
          </a:p>
        </p:txBody>
      </p:sp>
      <p:pic>
        <p:nvPicPr>
          <p:cNvPr id="4" name="global_va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638" y="931209"/>
            <a:ext cx="7680162" cy="57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 is for you!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0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you would like to learn about something that is not listed, ask me and we can talk about it!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ATS652: Introduction to remote sensing</a:t>
            </a:r>
            <a:endParaRPr lang="en-US" dirty="0"/>
          </a:p>
          <a:p>
            <a:r>
              <a:rPr lang="en-US" dirty="0" smtClean="0"/>
              <a:t>ATS721 : Advanced remote sensing &amp; </a:t>
            </a:r>
            <a:r>
              <a:rPr lang="en-US" dirty="0" err="1" smtClean="0"/>
              <a:t>radiative</a:t>
            </a:r>
            <a:r>
              <a:rPr lang="en-US" dirty="0" smtClean="0"/>
              <a:t> transfer techniques</a:t>
            </a:r>
          </a:p>
          <a:p>
            <a:r>
              <a:rPr lang="en-US" dirty="0" smtClean="0"/>
              <a:t>ATS753 : Global Hydrologic Cycle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2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Website: </a:t>
            </a:r>
            <a:r>
              <a:rPr lang="en-US" sz="2400" dirty="0" smtClean="0">
                <a:hlinkClick r:id="rId2"/>
              </a:rPr>
              <a:t>http://reef.atmos.colostate.edu/~odell/at622</a:t>
            </a:r>
            <a:endParaRPr lang="en-US" sz="2400" dirty="0" smtClean="0"/>
          </a:p>
          <a:p>
            <a:r>
              <a:rPr lang="en-US" sz="2400" dirty="0" smtClean="0"/>
              <a:t>TA’s : Rob Nelson (course) &amp; Alex Goodman (programming)</a:t>
            </a:r>
          </a:p>
          <a:p>
            <a:r>
              <a:rPr lang="en-US" sz="2400" dirty="0" smtClean="0"/>
              <a:t>Grading: 25% homework (x4), projects (x2), mid-terms (x2), final.</a:t>
            </a:r>
          </a:p>
          <a:p>
            <a:r>
              <a:rPr lang="en-US" sz="2400" dirty="0" smtClean="0"/>
              <a:t>Work through Petty’s book, supplement with Stephens’ original 622 notes.</a:t>
            </a:r>
          </a:p>
          <a:p>
            <a:r>
              <a:rPr lang="en-US" sz="2400" dirty="0"/>
              <a:t>Tests: 8:30am or 2pm of same day (vote)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Missed classes either filled in by others or made up. Make-up Preference? (8:35am start or Friday afternoons 2pm).</a:t>
            </a:r>
          </a:p>
          <a:p>
            <a:r>
              <a:rPr lang="en-US" sz="2400" dirty="0" smtClean="0"/>
              <a:t>Names / advisors / thoughts.</a:t>
            </a:r>
          </a:p>
        </p:txBody>
      </p:sp>
    </p:spTree>
    <p:extLst>
      <p:ext uri="{BB962C8B-B14F-4D97-AF65-F5344CB8AC3E}">
        <p14:creationId xmlns:p14="http://schemas.microsoft.com/office/powerpoint/2010/main" val="196438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all energy on earth ultimately comes from sun.</a:t>
            </a:r>
          </a:p>
          <a:p>
            <a:r>
              <a:rPr lang="en-US" dirty="0" smtClean="0"/>
              <a:t>There is an approximate equilibrium between absorbed solar radiation, keeping the earth’s temperature (approximately) constant.</a:t>
            </a:r>
          </a:p>
          <a:p>
            <a:r>
              <a:rPr lang="en-US" dirty="0" smtClean="0"/>
              <a:t>Radiation is emitted in the </a:t>
            </a:r>
            <a:r>
              <a:rPr lang="en-US" dirty="0" err="1" smtClean="0"/>
              <a:t>longwave</a:t>
            </a:r>
            <a:r>
              <a:rPr lang="en-US" dirty="0" smtClean="0"/>
              <a:t> – we’ll discuss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4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/>
          <a:lstStyle/>
          <a:p>
            <a:r>
              <a:rPr lang="en-US" dirty="0" smtClean="0"/>
              <a:t>Earth’s Energy 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669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45" y="531995"/>
            <a:ext cx="4359086" cy="369331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the surface, the energy balance is :</a:t>
            </a:r>
          </a:p>
          <a:p>
            <a:r>
              <a:rPr lang="en-US" dirty="0"/>
              <a:t>	</a:t>
            </a:r>
            <a:r>
              <a:rPr lang="en-US" dirty="0" smtClean="0"/>
              <a:t>+161 absorbed solar</a:t>
            </a:r>
          </a:p>
          <a:p>
            <a:r>
              <a:rPr lang="en-US" dirty="0"/>
              <a:t>	</a:t>
            </a:r>
            <a:r>
              <a:rPr lang="en-US" dirty="0" smtClean="0"/>
              <a:t>-396 emitted </a:t>
            </a:r>
            <a:r>
              <a:rPr lang="en-US" dirty="0" err="1" smtClean="0"/>
              <a:t>longwave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+333 absorbed “back-radiation”</a:t>
            </a:r>
          </a:p>
          <a:p>
            <a:r>
              <a:rPr lang="en-US" dirty="0"/>
              <a:t>	</a:t>
            </a:r>
            <a:r>
              <a:rPr lang="en-US" dirty="0" smtClean="0"/>
              <a:t>- 17 Thermals (sensible heat)</a:t>
            </a:r>
          </a:p>
          <a:p>
            <a:r>
              <a:rPr lang="en-US" dirty="0"/>
              <a:t>	</a:t>
            </a:r>
            <a:r>
              <a:rPr lang="en-US" dirty="0" smtClean="0"/>
              <a:t>- 80 </a:t>
            </a:r>
            <a:r>
              <a:rPr lang="en-US" dirty="0" err="1" smtClean="0"/>
              <a:t>Evapotranpsiration</a:t>
            </a:r>
            <a:r>
              <a:rPr lang="en-US" dirty="0" smtClean="0"/>
              <a:t> (latent heat)</a:t>
            </a:r>
          </a:p>
          <a:p>
            <a:endParaRPr lang="en-US" dirty="0" smtClean="0"/>
          </a:p>
          <a:p>
            <a:r>
              <a:rPr lang="en-US" dirty="0" smtClean="0">
                <a:sym typeface="Wingdings"/>
              </a:rPr>
              <a:t>80 W/m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evaporated into h2o vapor</a:t>
            </a:r>
          </a:p>
          <a:p>
            <a:r>
              <a:rPr lang="en-US" dirty="0" smtClean="0">
                <a:sym typeface="Wingdings"/>
              </a:rPr>
              <a:t>Because E ≈ P, 80 W/m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released by </a:t>
            </a:r>
            <a:r>
              <a:rPr lang="en-US" dirty="0" err="1" smtClean="0">
                <a:sym typeface="Wingdings"/>
              </a:rPr>
              <a:t>precip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>
                <a:sym typeface="Wingdings"/>
              </a:rPr>
              <a:t> 3 mm/day global average </a:t>
            </a:r>
            <a:r>
              <a:rPr lang="en-US" dirty="0" err="1" smtClean="0">
                <a:sym typeface="Wingdings"/>
              </a:rPr>
              <a:t>precip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learn about the hydrologic cycle directly from radiation budgets!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542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/>
          <a:lstStyle/>
          <a:p>
            <a:r>
              <a:rPr lang="en-US" dirty="0" smtClean="0"/>
              <a:t>Earth’s Energy Balance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669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2287" y="2136557"/>
            <a:ext cx="435908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 TOA: 341.3-101.9-238.5 = +0.9 W/m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Driving Global warming!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2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Latitudinal distribution of radiation</a:t>
            </a:r>
            <a:endParaRPr lang="en-US" dirty="0"/>
          </a:p>
        </p:txBody>
      </p:sp>
      <p:pic>
        <p:nvPicPr>
          <p:cNvPr id="4" name="Picture 3" descr="erbe_zonal_imbalance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7" y="1143000"/>
            <a:ext cx="7230036" cy="54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29" y="1783964"/>
            <a:ext cx="5613400" cy="4025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8502"/>
            <a:ext cx="8229600" cy="1143000"/>
          </a:xfrm>
        </p:spPr>
        <p:txBody>
          <a:bodyPr/>
          <a:lstStyle/>
          <a:p>
            <a:r>
              <a:rPr lang="en-US" dirty="0" smtClean="0"/>
              <a:t>The nature of radiation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171" y="2000431"/>
            <a:ext cx="26268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Maxwell’s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Wave equations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Energy quantization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Particles vs. Waves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E-M spectrum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Polarization</a:t>
            </a:r>
          </a:p>
        </p:txBody>
      </p:sp>
    </p:spTree>
    <p:extLst>
      <p:ext uri="{BB962C8B-B14F-4D97-AF65-F5344CB8AC3E}">
        <p14:creationId xmlns:p14="http://schemas.microsoft.com/office/powerpoint/2010/main" val="139875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867" y="1602630"/>
            <a:ext cx="6406690" cy="3511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321"/>
            <a:ext cx="8229600" cy="865898"/>
          </a:xfrm>
        </p:spPr>
        <p:txBody>
          <a:bodyPr/>
          <a:lstStyle/>
          <a:p>
            <a:r>
              <a:rPr lang="en-US" dirty="0" smtClean="0"/>
              <a:t>Blackbody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891" y="1890659"/>
            <a:ext cx="3093909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645"/>
          </a:xfrm>
        </p:spPr>
        <p:txBody>
          <a:bodyPr/>
          <a:lstStyle/>
          <a:p>
            <a:r>
              <a:rPr lang="en-US" dirty="0" smtClean="0"/>
              <a:t>The Sun</a:t>
            </a:r>
            <a:endParaRPr lang="en-US" dirty="0"/>
          </a:p>
        </p:txBody>
      </p:sp>
      <p:pic>
        <p:nvPicPr>
          <p:cNvPr id="6" name="Picture 5" descr="Screen shot 2013-01-21 at 5.1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62" y="1635135"/>
            <a:ext cx="4418694" cy="4325042"/>
          </a:xfrm>
          <a:prstGeom prst="rect">
            <a:avLst/>
          </a:prstGeom>
        </p:spPr>
      </p:pic>
      <p:pic>
        <p:nvPicPr>
          <p:cNvPr id="8" name="Picture 7" descr="Screen shot 2013-01-21 at 5.1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" y="1769548"/>
            <a:ext cx="4496453" cy="3327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4832" y="1287234"/>
            <a:ext cx="241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Solar Spectrum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69184" y="1240097"/>
            <a:ext cx="321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Solar Flux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730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Greenhouse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energy balance calculations to show that forcing </a:t>
            </a:r>
            <a:r>
              <a:rPr lang="en-US" dirty="0" smtClean="0">
                <a:sym typeface="Wingdings"/>
              </a:rPr>
              <a:t> ~ 1 K for every 4 W/m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of forcing </a:t>
            </a:r>
            <a:r>
              <a:rPr lang="en-US" i="1" dirty="0" smtClean="0">
                <a:sym typeface="Wingdings"/>
              </a:rPr>
              <a:t>in the absence of feedbacks</a:t>
            </a:r>
          </a:p>
          <a:p>
            <a:endParaRPr lang="en-US" i="1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LATER: How doubling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increases forcing by ~ 4/m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13707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490</Words>
  <Application>Microsoft Macintosh PowerPoint</Application>
  <PresentationFormat>On-screen Show (4:3)</PresentationFormat>
  <Paragraphs>89</Paragraphs>
  <Slides>18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AT622 Introduction</vt:lpstr>
      <vt:lpstr>PowerPoint Presentation</vt:lpstr>
      <vt:lpstr>Earth’s Energy Balance</vt:lpstr>
      <vt:lpstr>Earth’s Energy Balance</vt:lpstr>
      <vt:lpstr>Latitudinal distribution of radiation</vt:lpstr>
      <vt:lpstr>The nature of radiation</vt:lpstr>
      <vt:lpstr>Blackbody radiation</vt:lpstr>
      <vt:lpstr>The Sun</vt:lpstr>
      <vt:lpstr>The Greenhouse Effect</vt:lpstr>
      <vt:lpstr>EM Radiation in Matter</vt:lpstr>
      <vt:lpstr>Absorption by Gases</vt:lpstr>
      <vt:lpstr>Scattering by particles: clouds, precip, aerosols, air</vt:lpstr>
      <vt:lpstr>Radiative Transfer</vt:lpstr>
      <vt:lpstr>Fluxes &amp; heating rates</vt:lpstr>
      <vt:lpstr>Cloud Forcing</vt:lpstr>
      <vt:lpstr>Applications to remote sensing</vt:lpstr>
      <vt:lpstr>This class is for you! </vt:lpstr>
      <vt:lpstr>Logistics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AT622 Introduction</dc:title>
  <dc:creator>Chris O'Dell</dc:creator>
  <cp:lastModifiedBy>Chris O'Dell</cp:lastModifiedBy>
  <cp:revision>41</cp:revision>
  <cp:lastPrinted>2013-01-22T00:16:10Z</cp:lastPrinted>
  <dcterms:created xsi:type="dcterms:W3CDTF">2013-01-21T23:10:52Z</dcterms:created>
  <dcterms:modified xsi:type="dcterms:W3CDTF">2015-01-21T15:48:36Z</dcterms:modified>
</cp:coreProperties>
</file>