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notesMasterIdLst>
    <p:notesMasterId r:id="rId36"/>
  </p:notesMasterIdLst>
  <p:sldIdLst>
    <p:sldId id="256" r:id="rId2"/>
    <p:sldId id="275" r:id="rId3"/>
    <p:sldId id="276" r:id="rId4"/>
    <p:sldId id="274" r:id="rId5"/>
    <p:sldId id="277" r:id="rId6"/>
    <p:sldId id="273" r:id="rId7"/>
    <p:sldId id="278" r:id="rId8"/>
    <p:sldId id="280" r:id="rId9"/>
    <p:sldId id="279" r:id="rId10"/>
    <p:sldId id="282" r:id="rId11"/>
    <p:sldId id="285" r:id="rId12"/>
    <p:sldId id="286" r:id="rId13"/>
    <p:sldId id="287" r:id="rId14"/>
    <p:sldId id="289" r:id="rId15"/>
    <p:sldId id="281" r:id="rId16"/>
    <p:sldId id="293" r:id="rId17"/>
    <p:sldId id="288" r:id="rId18"/>
    <p:sldId id="258" r:id="rId19"/>
    <p:sldId id="257" r:id="rId20"/>
    <p:sldId id="261" r:id="rId21"/>
    <p:sldId id="262" r:id="rId22"/>
    <p:sldId id="283" r:id="rId23"/>
    <p:sldId id="264" r:id="rId24"/>
    <p:sldId id="265" r:id="rId25"/>
    <p:sldId id="267" r:id="rId26"/>
    <p:sldId id="290" r:id="rId27"/>
    <p:sldId id="291" r:id="rId28"/>
    <p:sldId id="292" r:id="rId29"/>
    <p:sldId id="268" r:id="rId30"/>
    <p:sldId id="266" r:id="rId31"/>
    <p:sldId id="271" r:id="rId32"/>
    <p:sldId id="269" r:id="rId33"/>
    <p:sldId id="270" r:id="rId34"/>
    <p:sldId id="272"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CC0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003" autoAdjust="0"/>
  </p:normalViewPr>
  <p:slideViewPr>
    <p:cSldViewPr snapToGrid="0" snapToObjects="1">
      <p:cViewPr>
        <p:scale>
          <a:sx n="100" d="100"/>
          <a:sy n="100" d="100"/>
        </p:scale>
        <p:origin x="-1672" y="-5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F339A8A-3BF5-2242-9D46-85DF8B3F51F5}" type="datetimeFigureOut">
              <a:rPr lang="en-US" smtClean="0"/>
              <a:t>3/12/14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09F4EB5A-6840-1D4C-BBF7-A686A199A6FC}" type="slidenum">
              <a:rPr lang="en-US" smtClean="0"/>
              <a:t>‹#›</a:t>
            </a:fld>
            <a:endParaRPr lang="en-US"/>
          </a:p>
        </p:txBody>
      </p:sp>
    </p:spTree>
    <p:extLst>
      <p:ext uri="{BB962C8B-B14F-4D97-AF65-F5344CB8AC3E}">
        <p14:creationId xmlns:p14="http://schemas.microsoft.com/office/powerpoint/2010/main" val="18088929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TB’s of a Hurricane Bonnie simulation from the UWNMS </a:t>
            </a:r>
            <a:r>
              <a:rPr lang="en-US" sz="1200" kern="1200" dirty="0" err="1" smtClean="0">
                <a:solidFill>
                  <a:schemeClr val="tx1"/>
                </a:solidFill>
                <a:effectLst/>
                <a:latin typeface="+mn-lt"/>
                <a:ea typeface="+mn-ea"/>
                <a:cs typeface="+mn-cs"/>
              </a:rPr>
              <a:t>mesoscale</a:t>
            </a:r>
            <a:r>
              <a:rPr lang="en-US" sz="1200" kern="1200" dirty="0" smtClean="0">
                <a:solidFill>
                  <a:schemeClr val="tx1"/>
                </a:solidFill>
                <a:effectLst/>
                <a:latin typeface="+mn-lt"/>
                <a:ea typeface="+mn-ea"/>
                <a:cs typeface="+mn-cs"/>
              </a:rPr>
              <a:t> model at 36.5 GHz, using four different </a:t>
            </a:r>
            <a:r>
              <a:rPr lang="en-US" sz="1200" kern="1200" dirty="0" err="1" smtClean="0">
                <a:solidFill>
                  <a:schemeClr val="tx1"/>
                </a:solidFill>
                <a:effectLst/>
                <a:latin typeface="+mn-lt"/>
                <a:ea typeface="+mn-ea"/>
                <a:cs typeface="+mn-cs"/>
              </a:rPr>
              <a:t>radiative</a:t>
            </a:r>
            <a:r>
              <a:rPr lang="en-US" sz="1200" kern="1200" dirty="0" smtClean="0">
                <a:solidFill>
                  <a:schemeClr val="tx1"/>
                </a:solidFill>
                <a:effectLst/>
                <a:latin typeface="+mn-lt"/>
                <a:ea typeface="+mn-ea"/>
                <a:cs typeface="+mn-cs"/>
              </a:rPr>
              <a:t> transfer models. All domains have been convolved with a 12 km FWHM beam footprint, corresponding to a good instrument resolution at this frequency. Top left: “truth” (3D Monte Carlo) model. Top right: Errors in plane-parallel SOI model as compared with the 3D Monte Carlo. Bottom left: Errors in 1D SOI model as compared with 1D (plane parallel) Monte Carlo. Bottom right: Errors in SOI-Slant as compared with the 3D Monte Carlo. It can be seen that the 3D errors are reduced by ∼ 85% by the SOI-Slant model. </a:t>
            </a:r>
            <a:endParaRPr lang="en-US" dirty="0" smtClean="0"/>
          </a:p>
          <a:p>
            <a:endParaRPr lang="en-US" dirty="0"/>
          </a:p>
        </p:txBody>
      </p:sp>
      <p:sp>
        <p:nvSpPr>
          <p:cNvPr id="4" name="Slide Number Placeholder 3"/>
          <p:cNvSpPr>
            <a:spLocks noGrp="1"/>
          </p:cNvSpPr>
          <p:nvPr>
            <p:ph type="sldNum" sz="quarter" idx="10"/>
          </p:nvPr>
        </p:nvSpPr>
        <p:spPr/>
        <p:txBody>
          <a:bodyPr/>
          <a:lstStyle/>
          <a:p>
            <a:fld id="{09F4EB5A-6840-1D4C-BBF7-A686A199A6FC}" type="slidenum">
              <a:rPr lang="en-US" smtClean="0"/>
              <a:t>33</a:t>
            </a:fld>
            <a:endParaRPr lang="en-US"/>
          </a:p>
        </p:txBody>
      </p:sp>
    </p:spTree>
    <p:extLst>
      <p:ext uri="{BB962C8B-B14F-4D97-AF65-F5344CB8AC3E}">
        <p14:creationId xmlns:p14="http://schemas.microsoft.com/office/powerpoint/2010/main" val="25218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3/12/14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3/12/14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3/12/14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3/12/14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3/12/14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3/12/14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3/12/14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3/12/14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3/12/14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3/12/14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3/12/14</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3/12/14</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oleObject" Target="../embeddings/oleObject2.bin"/><Relationship Id="rId7" Type="http://schemas.openxmlformats.org/officeDocument/2006/relationships/image" Target="../media/image12.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1"/>
            <a:ext cx="7543800" cy="686324"/>
          </a:xfrm>
        </p:spPr>
        <p:txBody>
          <a:bodyPr/>
          <a:lstStyle/>
          <a:p>
            <a:r>
              <a:rPr lang="en-US" dirty="0" smtClean="0"/>
              <a:t>RT solution methods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939197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38"/>
            <a:ext cx="7620000" cy="766762"/>
          </a:xfrm>
        </p:spPr>
        <p:txBody>
          <a:bodyPr/>
          <a:lstStyle/>
          <a:p>
            <a:r>
              <a:rPr lang="en-US" sz="3200" dirty="0" smtClean="0"/>
              <a:t>Similarity Transformations: “Delta scaling”</a:t>
            </a:r>
            <a:endParaRPr lang="en-US" sz="3200" dirty="0"/>
          </a:p>
        </p:txBody>
      </p:sp>
      <p:sp>
        <p:nvSpPr>
          <p:cNvPr id="3" name="Content Placeholder 2"/>
          <p:cNvSpPr>
            <a:spLocks noGrp="1"/>
          </p:cNvSpPr>
          <p:nvPr>
            <p:ph idx="1"/>
          </p:nvPr>
        </p:nvSpPr>
        <p:spPr>
          <a:xfrm>
            <a:off x="330200" y="1117600"/>
            <a:ext cx="7620000" cy="4800600"/>
          </a:xfrm>
        </p:spPr>
        <p:txBody>
          <a:bodyPr/>
          <a:lstStyle/>
          <a:p>
            <a:r>
              <a:rPr lang="en-US" dirty="0" smtClean="0"/>
              <a:t>For Highly forward-peaked phase functions (i.e., large size parameter x)</a:t>
            </a:r>
          </a:p>
          <a:p>
            <a:pPr marL="114300" indent="0">
              <a:buNone/>
            </a:pPr>
            <a:endParaRPr lang="en-US" dirty="0" smtClean="0"/>
          </a:p>
          <a:p>
            <a:pPr marL="114300" indent="0">
              <a:buNone/>
            </a:pPr>
            <a:endParaRPr lang="en-US" dirty="0"/>
          </a:p>
        </p:txBody>
      </p:sp>
      <p:pic>
        <p:nvPicPr>
          <p:cNvPr id="5" name="Picture 4" descr="Screen Shot 2014-03-12 at 10.13.4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2051050"/>
            <a:ext cx="3479800" cy="3215032"/>
          </a:xfrm>
          <a:prstGeom prst="rect">
            <a:avLst/>
          </a:prstGeom>
        </p:spPr>
      </p:pic>
      <p:sp>
        <p:nvSpPr>
          <p:cNvPr id="6" name="TextBox 5"/>
          <p:cNvSpPr txBox="1"/>
          <p:nvPr/>
        </p:nvSpPr>
        <p:spPr>
          <a:xfrm>
            <a:off x="5382858" y="5499100"/>
            <a:ext cx="2108200" cy="646331"/>
          </a:xfrm>
          <a:prstGeom prst="rect">
            <a:avLst/>
          </a:prstGeom>
          <a:noFill/>
        </p:spPr>
        <p:txBody>
          <a:bodyPr wrap="square" rtlCol="0">
            <a:spAutoFit/>
          </a:bodyPr>
          <a:lstStyle/>
          <a:p>
            <a:r>
              <a:rPr lang="en-US" dirty="0" smtClean="0"/>
              <a:t>“Truncation and renormalization”</a:t>
            </a:r>
            <a:endParaRPr lang="en-US" dirty="0"/>
          </a:p>
        </p:txBody>
      </p:sp>
      <p:pic>
        <p:nvPicPr>
          <p:cNvPr id="7" name="Picture 6" descr="Screen Shot 2014-03-12 at 10.45.3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4658" y="2078075"/>
            <a:ext cx="3405542" cy="3188007"/>
          </a:xfrm>
          <a:prstGeom prst="rect">
            <a:avLst/>
          </a:prstGeom>
        </p:spPr>
      </p:pic>
      <p:sp>
        <p:nvSpPr>
          <p:cNvPr id="8" name="TextBox 7"/>
          <p:cNvSpPr txBox="1"/>
          <p:nvPr/>
        </p:nvSpPr>
        <p:spPr>
          <a:xfrm>
            <a:off x="927100" y="5524500"/>
            <a:ext cx="2108200" cy="646331"/>
          </a:xfrm>
          <a:prstGeom prst="rect">
            <a:avLst/>
          </a:prstGeom>
          <a:noFill/>
        </p:spPr>
        <p:txBody>
          <a:bodyPr wrap="square" rtlCol="0">
            <a:spAutoFit/>
          </a:bodyPr>
          <a:lstStyle/>
          <a:p>
            <a:r>
              <a:rPr lang="en-US" dirty="0" smtClean="0"/>
              <a:t>Water cloud phase function, 500 nm</a:t>
            </a:r>
            <a:endParaRPr lang="en-US" dirty="0"/>
          </a:p>
        </p:txBody>
      </p:sp>
    </p:spTree>
    <p:extLst>
      <p:ext uri="{BB962C8B-B14F-4D97-AF65-F5344CB8AC3E}">
        <p14:creationId xmlns:p14="http://schemas.microsoft.com/office/powerpoint/2010/main" val="71653879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38"/>
            <a:ext cx="7620000" cy="766762"/>
          </a:xfrm>
        </p:spPr>
        <p:txBody>
          <a:bodyPr/>
          <a:lstStyle/>
          <a:p>
            <a:r>
              <a:rPr lang="en-US" sz="3200" dirty="0" smtClean="0"/>
              <a:t>Similarity Transformations: “Delta scaling”</a:t>
            </a:r>
            <a:endParaRPr lang="en-US" sz="3200" dirty="0"/>
          </a:p>
        </p:txBody>
      </p:sp>
      <p:sp>
        <p:nvSpPr>
          <p:cNvPr id="3" name="Content Placeholder 2"/>
          <p:cNvSpPr>
            <a:spLocks noGrp="1"/>
          </p:cNvSpPr>
          <p:nvPr>
            <p:ph idx="1"/>
          </p:nvPr>
        </p:nvSpPr>
        <p:spPr>
          <a:xfrm>
            <a:off x="330200" y="1117600"/>
            <a:ext cx="7620000" cy="4800600"/>
          </a:xfrm>
        </p:spPr>
        <p:txBody>
          <a:bodyPr/>
          <a:lstStyle/>
          <a:p>
            <a:r>
              <a:rPr lang="en-US" dirty="0" smtClean="0"/>
              <a:t>Delta-M scaling introduced by </a:t>
            </a:r>
            <a:r>
              <a:rPr lang="en-US" dirty="0" err="1" smtClean="0"/>
              <a:t>Wiscombe</a:t>
            </a:r>
            <a:r>
              <a:rPr lang="en-US" dirty="0" smtClean="0"/>
              <a:t> much more robust.</a:t>
            </a:r>
          </a:p>
          <a:p>
            <a:pPr marL="114300" indent="0">
              <a:buNone/>
            </a:pPr>
            <a:endParaRPr lang="en-US" dirty="0" smtClean="0"/>
          </a:p>
          <a:p>
            <a:pPr marL="114300" indent="0">
              <a:buNone/>
            </a:pPr>
            <a:endParaRPr lang="en-US" dirty="0"/>
          </a:p>
        </p:txBody>
      </p:sp>
      <p:pic>
        <p:nvPicPr>
          <p:cNvPr id="4" name="Picture 3" descr="Screen Shot 2014-03-12 at 12.17.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00" y="1739900"/>
            <a:ext cx="5448300" cy="821987"/>
          </a:xfrm>
          <a:prstGeom prst="rect">
            <a:avLst/>
          </a:prstGeom>
        </p:spPr>
      </p:pic>
      <p:pic>
        <p:nvPicPr>
          <p:cNvPr id="9" name="Picture 8" descr="Screen Shot 2014-03-12 at 12.18.4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00" y="2700866"/>
            <a:ext cx="5765800" cy="960967"/>
          </a:xfrm>
          <a:prstGeom prst="rect">
            <a:avLst/>
          </a:prstGeom>
        </p:spPr>
      </p:pic>
      <p:pic>
        <p:nvPicPr>
          <p:cNvPr id="10" name="Picture 9" descr="Screen Shot 2014-03-12 at 12.19.1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200" y="3693583"/>
            <a:ext cx="5410200" cy="1387487"/>
          </a:xfrm>
          <a:prstGeom prst="rect">
            <a:avLst/>
          </a:prstGeom>
        </p:spPr>
      </p:pic>
      <p:pic>
        <p:nvPicPr>
          <p:cNvPr id="11" name="Picture 10" descr="Screen Shot 2014-03-12 at 12.20.1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300" y="5373798"/>
            <a:ext cx="5994400" cy="1088803"/>
          </a:xfrm>
          <a:prstGeom prst="rect">
            <a:avLst/>
          </a:prstGeom>
        </p:spPr>
      </p:pic>
      <p:sp>
        <p:nvSpPr>
          <p:cNvPr id="5" name="TextBox 4"/>
          <p:cNvSpPr txBox="1"/>
          <p:nvPr/>
        </p:nvSpPr>
        <p:spPr>
          <a:xfrm>
            <a:off x="1866900" y="6488668"/>
            <a:ext cx="6540500" cy="369332"/>
          </a:xfrm>
          <a:prstGeom prst="rect">
            <a:avLst/>
          </a:prstGeom>
          <a:noFill/>
        </p:spPr>
        <p:txBody>
          <a:bodyPr wrap="square" rtlCol="0">
            <a:spAutoFit/>
          </a:bodyPr>
          <a:lstStyle/>
          <a:p>
            <a:r>
              <a:rPr lang="en-US" dirty="0" smtClean="0"/>
              <a:t>* </a:t>
            </a:r>
            <a:r>
              <a:rPr lang="en-US" i="1" dirty="0" smtClean="0"/>
              <a:t>Notes taken from K.F. </a:t>
            </a:r>
            <a:r>
              <a:rPr lang="en-US" i="1" dirty="0"/>
              <a:t>Evans, http://</a:t>
            </a:r>
            <a:r>
              <a:rPr lang="en-US" i="1" dirty="0" err="1"/>
              <a:t>nit.colorado.edu</a:t>
            </a:r>
            <a:r>
              <a:rPr lang="en-US" i="1" dirty="0"/>
              <a:t>/atoc5560/ </a:t>
            </a:r>
          </a:p>
        </p:txBody>
      </p:sp>
    </p:spTree>
    <p:extLst>
      <p:ext uri="{BB962C8B-B14F-4D97-AF65-F5344CB8AC3E}">
        <p14:creationId xmlns:p14="http://schemas.microsoft.com/office/powerpoint/2010/main" val="33668368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38"/>
            <a:ext cx="7620000" cy="766762"/>
          </a:xfrm>
        </p:spPr>
        <p:txBody>
          <a:bodyPr/>
          <a:lstStyle/>
          <a:p>
            <a:r>
              <a:rPr lang="en-US" sz="3200" dirty="0" smtClean="0"/>
              <a:t>Similarity Transformations: “Delta scaling”</a:t>
            </a:r>
            <a:endParaRPr lang="en-US" sz="3200" dirty="0"/>
          </a:p>
        </p:txBody>
      </p:sp>
      <p:pic>
        <p:nvPicPr>
          <p:cNvPr id="6" name="Picture 5" descr="Screen Shot 2014-03-12 at 12.22.0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946150"/>
            <a:ext cx="6883400" cy="1155700"/>
          </a:xfrm>
          <a:prstGeom prst="rect">
            <a:avLst/>
          </a:prstGeom>
        </p:spPr>
      </p:pic>
      <p:pic>
        <p:nvPicPr>
          <p:cNvPr id="7" name="Picture 6" descr="Screen Shot 2014-03-12 at 12.22.2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178050"/>
            <a:ext cx="6350000" cy="1816100"/>
          </a:xfrm>
          <a:prstGeom prst="rect">
            <a:avLst/>
          </a:prstGeom>
        </p:spPr>
      </p:pic>
      <p:pic>
        <p:nvPicPr>
          <p:cNvPr id="8" name="Picture 7" descr="Screen Shot 2014-03-12 at 12.22.4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00" y="4222750"/>
            <a:ext cx="7848600" cy="1866900"/>
          </a:xfrm>
          <a:prstGeom prst="rect">
            <a:avLst/>
          </a:prstGeom>
        </p:spPr>
      </p:pic>
      <p:sp>
        <p:nvSpPr>
          <p:cNvPr id="12" name="TextBox 11"/>
          <p:cNvSpPr txBox="1"/>
          <p:nvPr/>
        </p:nvSpPr>
        <p:spPr>
          <a:xfrm>
            <a:off x="876300" y="6089650"/>
            <a:ext cx="6756400" cy="369332"/>
          </a:xfrm>
          <a:prstGeom prst="rect">
            <a:avLst/>
          </a:prstGeom>
          <a:noFill/>
        </p:spPr>
        <p:txBody>
          <a:bodyPr wrap="square" rtlCol="0">
            <a:spAutoFit/>
          </a:bodyPr>
          <a:lstStyle/>
          <a:p>
            <a:r>
              <a:rPr lang="en-US" dirty="0" smtClean="0"/>
              <a:t>*</a:t>
            </a:r>
            <a:r>
              <a:rPr lang="en-US" dirty="0" smtClean="0">
                <a:latin typeface="Times New Roman"/>
                <a:cs typeface="Times New Roman"/>
              </a:rPr>
              <a:t>Note that these </a:t>
            </a:r>
            <a:r>
              <a:rPr lang="en-US" dirty="0" err="1" smtClean="0">
                <a:latin typeface="Times New Roman"/>
                <a:cs typeface="Times New Roman"/>
              </a:rPr>
              <a:t>χ</a:t>
            </a:r>
            <a:r>
              <a:rPr lang="en-US" baseline="-25000" dirty="0" err="1" smtClean="0">
                <a:latin typeface="Times New Roman"/>
                <a:cs typeface="Times New Roman"/>
              </a:rPr>
              <a:t>l</a:t>
            </a:r>
            <a:r>
              <a:rPr lang="en-US" dirty="0" smtClean="0">
                <a:latin typeface="Times New Roman"/>
                <a:cs typeface="Times New Roman"/>
              </a:rPr>
              <a:t> values are in the “</a:t>
            </a:r>
            <a:r>
              <a:rPr lang="en-US" dirty="0" err="1" smtClean="0">
                <a:latin typeface="Times New Roman"/>
                <a:cs typeface="Times New Roman"/>
              </a:rPr>
              <a:t>Wiscombe</a:t>
            </a:r>
            <a:r>
              <a:rPr lang="en-US" dirty="0" smtClean="0">
                <a:latin typeface="Times New Roman"/>
                <a:cs typeface="Times New Roman"/>
              </a:rPr>
              <a:t>” convention, where:</a:t>
            </a:r>
            <a:endParaRPr lang="en-US" dirty="0"/>
          </a:p>
        </p:txBody>
      </p:sp>
      <p:graphicFrame>
        <p:nvGraphicFramePr>
          <p:cNvPr id="13" name="Object 12"/>
          <p:cNvGraphicFramePr>
            <a:graphicFrameLocks noChangeAspect="1"/>
          </p:cNvGraphicFramePr>
          <p:nvPr>
            <p:extLst>
              <p:ext uri="{D42A27DB-BD31-4B8C-83A1-F6EECF244321}">
                <p14:modId xmlns:p14="http://schemas.microsoft.com/office/powerpoint/2010/main" val="2805975513"/>
              </p:ext>
            </p:extLst>
          </p:nvPr>
        </p:nvGraphicFramePr>
        <p:xfrm>
          <a:off x="2684639" y="6451600"/>
          <a:ext cx="2415822" cy="406400"/>
        </p:xfrm>
        <a:graphic>
          <a:graphicData uri="http://schemas.openxmlformats.org/presentationml/2006/ole">
            <mc:AlternateContent xmlns:mc="http://schemas.openxmlformats.org/markup-compatibility/2006">
              <mc:Choice xmlns:v="urn:schemas-microsoft-com:vml" Requires="v">
                <p:oleObj spid="_x0000_s2057" name="Equation" r:id="rId6" imgW="1358900" imgH="228600" progId="Equation.3">
                  <p:embed/>
                </p:oleObj>
              </mc:Choice>
              <mc:Fallback>
                <p:oleObj name="Equation" r:id="rId6" imgW="1358900" imgH="228600" progId="Equation.3">
                  <p:embed/>
                  <p:pic>
                    <p:nvPicPr>
                      <p:cNvPr id="0" name=""/>
                      <p:cNvPicPr/>
                      <p:nvPr/>
                    </p:nvPicPr>
                    <p:blipFill>
                      <a:blip r:embed="rId7"/>
                      <a:stretch>
                        <a:fillRect/>
                      </a:stretch>
                    </p:blipFill>
                    <p:spPr>
                      <a:xfrm>
                        <a:off x="2684639" y="6451600"/>
                        <a:ext cx="2415822" cy="406400"/>
                      </a:xfrm>
                      <a:prstGeom prst="rect">
                        <a:avLst/>
                      </a:prstGeom>
                    </p:spPr>
                  </p:pic>
                </p:oleObj>
              </mc:Fallback>
            </mc:AlternateContent>
          </a:graphicData>
        </a:graphic>
      </p:graphicFrame>
    </p:spTree>
    <p:extLst>
      <p:ext uri="{BB962C8B-B14F-4D97-AF65-F5344CB8AC3E}">
        <p14:creationId xmlns:p14="http://schemas.microsoft.com/office/powerpoint/2010/main" val="19343521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38"/>
            <a:ext cx="7620000" cy="766762"/>
          </a:xfrm>
        </p:spPr>
        <p:txBody>
          <a:bodyPr/>
          <a:lstStyle/>
          <a:p>
            <a:r>
              <a:rPr lang="en-US" sz="3200" dirty="0" smtClean="0"/>
              <a:t>Similarity Transformations: “Delta scaling”</a:t>
            </a:r>
            <a:endParaRPr lang="en-US" sz="3200" dirty="0"/>
          </a:p>
        </p:txBody>
      </p:sp>
      <p:pic>
        <p:nvPicPr>
          <p:cNvPr id="10" name="Picture 9" descr="Screen Shot 2014-03-12 at 12.47.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270000"/>
            <a:ext cx="6337131" cy="4737100"/>
          </a:xfrm>
          <a:prstGeom prst="rect">
            <a:avLst/>
          </a:prstGeom>
        </p:spPr>
      </p:pic>
    </p:spTree>
    <p:extLst>
      <p:ext uri="{BB962C8B-B14F-4D97-AF65-F5344CB8AC3E}">
        <p14:creationId xmlns:p14="http://schemas.microsoft.com/office/powerpoint/2010/main" val="99866904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38"/>
            <a:ext cx="7620000" cy="766762"/>
          </a:xfrm>
        </p:spPr>
        <p:txBody>
          <a:bodyPr/>
          <a:lstStyle/>
          <a:p>
            <a:r>
              <a:rPr lang="en-US" sz="3200" dirty="0" smtClean="0"/>
              <a:t>Similarity Transformations: “Delta scaling”</a:t>
            </a:r>
            <a:endParaRPr lang="en-US" sz="3200" dirty="0"/>
          </a:p>
        </p:txBody>
      </p:sp>
      <p:pic>
        <p:nvPicPr>
          <p:cNvPr id="5" name="Picture 4" descr="Screen Shot 2014-03-12 at 12.36.0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100" y="914400"/>
            <a:ext cx="5715729" cy="1893936"/>
          </a:xfrm>
          <a:prstGeom prst="rect">
            <a:avLst/>
          </a:prstGeom>
        </p:spPr>
      </p:pic>
      <p:sp>
        <p:nvSpPr>
          <p:cNvPr id="9" name="TextBox 8"/>
          <p:cNvSpPr txBox="1"/>
          <p:nvPr/>
        </p:nvSpPr>
        <p:spPr>
          <a:xfrm>
            <a:off x="457200" y="5575300"/>
            <a:ext cx="7835900" cy="1077218"/>
          </a:xfrm>
          <a:prstGeom prst="rect">
            <a:avLst/>
          </a:prstGeom>
          <a:noFill/>
        </p:spPr>
        <p:txBody>
          <a:bodyPr wrap="square" rtlCol="0">
            <a:spAutoFit/>
          </a:bodyPr>
          <a:lstStyle/>
          <a:p>
            <a:pPr marL="285750" indent="-285750">
              <a:buFont typeface="Arial"/>
              <a:buChar char="•"/>
            </a:pPr>
            <a:r>
              <a:rPr lang="en-US" sz="1600" b="1" dirty="0" smtClean="0"/>
              <a:t>Can have nontrivial (few %) errors for solar radiances, but is very accurate for fluxes. </a:t>
            </a:r>
          </a:p>
          <a:p>
            <a:pPr marL="285750" indent="-285750">
              <a:buFont typeface="Arial"/>
              <a:buChar char="•"/>
            </a:pPr>
            <a:r>
              <a:rPr lang="en-US" sz="1600" b="1" dirty="0" smtClean="0"/>
              <a:t>Still the errors are almost always much larger when you don’t use it!</a:t>
            </a:r>
          </a:p>
          <a:p>
            <a:pPr marL="285750" indent="-285750">
              <a:buFont typeface="Arial"/>
              <a:buChar char="•"/>
            </a:pPr>
            <a:r>
              <a:rPr lang="en-US" sz="1600" b="1" dirty="0" smtClean="0"/>
              <a:t>An simple improvement introduced by </a:t>
            </a:r>
            <a:r>
              <a:rPr lang="en-US" sz="1600" b="1" dirty="0" err="1" smtClean="0"/>
              <a:t>Najakima</a:t>
            </a:r>
            <a:r>
              <a:rPr lang="en-US" sz="1600" b="1" dirty="0" smtClean="0"/>
              <a:t> &amp; Tanaka (1988) reduces the intensity errors to ~0.1%.</a:t>
            </a:r>
            <a:endParaRPr lang="en-US" sz="1600" b="1" dirty="0"/>
          </a:p>
        </p:txBody>
      </p:sp>
      <p:pic>
        <p:nvPicPr>
          <p:cNvPr id="3" name="Picture 2" descr="Screen Shot 2014-03-12 at 12.36.3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723018"/>
            <a:ext cx="5931629" cy="2585582"/>
          </a:xfrm>
          <a:prstGeom prst="rect">
            <a:avLst/>
          </a:prstGeom>
        </p:spPr>
      </p:pic>
    </p:spTree>
    <p:extLst>
      <p:ext uri="{BB962C8B-B14F-4D97-AF65-F5344CB8AC3E}">
        <p14:creationId xmlns:p14="http://schemas.microsoft.com/office/powerpoint/2010/main" val="145897338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Eddington</a:t>
            </a:r>
            <a:r>
              <a:rPr lang="en-US" dirty="0" smtClean="0"/>
              <a:t> Approximation</a:t>
            </a:r>
            <a:endParaRPr lang="en-US" dirty="0"/>
          </a:p>
        </p:txBody>
      </p:sp>
      <p:pic>
        <p:nvPicPr>
          <p:cNvPr id="4" name="Picture 3" descr="Screen Shot 2014-03-05 at 4.50.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89100"/>
            <a:ext cx="8140700" cy="3175000"/>
          </a:xfrm>
          <a:prstGeom prst="rect">
            <a:avLst/>
          </a:prstGeom>
        </p:spPr>
      </p:pic>
      <p:sp>
        <p:nvSpPr>
          <p:cNvPr id="7" name="TextBox 6"/>
          <p:cNvSpPr txBox="1"/>
          <p:nvPr/>
        </p:nvSpPr>
        <p:spPr>
          <a:xfrm>
            <a:off x="241300" y="5015468"/>
            <a:ext cx="6756400" cy="400110"/>
          </a:xfrm>
          <a:prstGeom prst="rect">
            <a:avLst/>
          </a:prstGeom>
          <a:noFill/>
        </p:spPr>
        <p:txBody>
          <a:bodyPr wrap="square" rtlCol="0">
            <a:spAutoFit/>
          </a:bodyPr>
          <a:lstStyle/>
          <a:p>
            <a:r>
              <a:rPr lang="en-US" sz="2000" dirty="0" smtClean="0">
                <a:latin typeface="Times New Roman"/>
                <a:cs typeface="Times New Roman"/>
              </a:rPr>
              <a:t>This is analytically solvable for I</a:t>
            </a:r>
            <a:r>
              <a:rPr lang="en-US" sz="2000" baseline="-25000" dirty="0" smtClean="0">
                <a:latin typeface="Times New Roman"/>
                <a:cs typeface="Times New Roman"/>
              </a:rPr>
              <a:t>0</a:t>
            </a:r>
            <a:r>
              <a:rPr lang="en-US" sz="2000" dirty="0" smtClean="0">
                <a:latin typeface="Times New Roman"/>
                <a:cs typeface="Times New Roman"/>
              </a:rPr>
              <a:t> and I</a:t>
            </a:r>
            <a:r>
              <a:rPr lang="en-US" sz="2000" baseline="-25000" dirty="0" smtClean="0">
                <a:latin typeface="Times New Roman"/>
                <a:cs typeface="Times New Roman"/>
              </a:rPr>
              <a:t>1</a:t>
            </a:r>
            <a:r>
              <a:rPr lang="en-US" sz="2000" dirty="0" smtClean="0">
                <a:latin typeface="Times New Roman"/>
                <a:cs typeface="Times New Roman"/>
              </a:rPr>
              <a:t>.  Solutions look like:</a:t>
            </a:r>
            <a:endParaRPr lang="en-US" sz="2000" dirty="0">
              <a:latin typeface="Times New Roman"/>
              <a:cs typeface="Times New Roman"/>
            </a:endParaRPr>
          </a:p>
        </p:txBody>
      </p:sp>
      <p:pic>
        <p:nvPicPr>
          <p:cNvPr id="3" name="Picture 2" descr="Screen Shot 2014-03-12 at 1.39.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00" y="5613400"/>
            <a:ext cx="6007100" cy="1016000"/>
          </a:xfrm>
          <a:prstGeom prst="rect">
            <a:avLst/>
          </a:prstGeom>
        </p:spPr>
      </p:pic>
    </p:spTree>
    <p:extLst>
      <p:ext uri="{BB962C8B-B14F-4D97-AF65-F5344CB8AC3E}">
        <p14:creationId xmlns:p14="http://schemas.microsoft.com/office/powerpoint/2010/main" val="42648916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3-12 at 1.41.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350" y="96838"/>
            <a:ext cx="6704397" cy="3357562"/>
          </a:xfrm>
          <a:prstGeom prst="rect">
            <a:avLst/>
          </a:prstGeom>
        </p:spPr>
      </p:pic>
      <p:pic>
        <p:nvPicPr>
          <p:cNvPr id="7" name="Picture 6" descr="Screen Shot 2014-03-12 at 1.44.3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3200" y="3407371"/>
            <a:ext cx="4286448" cy="3450629"/>
          </a:xfrm>
          <a:prstGeom prst="rect">
            <a:avLst/>
          </a:prstGeom>
        </p:spPr>
      </p:pic>
    </p:spTree>
    <p:extLst>
      <p:ext uri="{BB962C8B-B14F-4D97-AF65-F5344CB8AC3E}">
        <p14:creationId xmlns:p14="http://schemas.microsoft.com/office/powerpoint/2010/main" val="342670634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3-12 at 12.28.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300" y="1080532"/>
            <a:ext cx="4737100" cy="736600"/>
          </a:xfrm>
          <a:prstGeom prst="rect">
            <a:avLst/>
          </a:prstGeom>
        </p:spPr>
      </p:pic>
      <p:sp>
        <p:nvSpPr>
          <p:cNvPr id="4" name="TextBox 3"/>
          <p:cNvSpPr txBox="1"/>
          <p:nvPr/>
        </p:nvSpPr>
        <p:spPr>
          <a:xfrm>
            <a:off x="368300" y="341868"/>
            <a:ext cx="6756400" cy="738664"/>
          </a:xfrm>
          <a:prstGeom prst="rect">
            <a:avLst/>
          </a:prstGeom>
          <a:noFill/>
        </p:spPr>
        <p:txBody>
          <a:bodyPr wrap="square" rtlCol="0">
            <a:spAutoFit/>
          </a:bodyPr>
          <a:lstStyle/>
          <a:p>
            <a:r>
              <a:rPr lang="en-US" dirty="0" smtClean="0">
                <a:latin typeface="Times New Roman"/>
                <a:cs typeface="Times New Roman"/>
              </a:rPr>
              <a:t>The </a:t>
            </a:r>
            <a:r>
              <a:rPr lang="en-US" sz="2400" b="1" dirty="0" smtClean="0">
                <a:solidFill>
                  <a:srgbClr val="3366FF"/>
                </a:solidFill>
                <a:latin typeface="Times New Roman"/>
                <a:cs typeface="Times New Roman"/>
              </a:rPr>
              <a:t>Delta-</a:t>
            </a:r>
            <a:r>
              <a:rPr lang="en-US" sz="2400" b="1" dirty="0" err="1" smtClean="0">
                <a:solidFill>
                  <a:srgbClr val="3366FF"/>
                </a:solidFill>
                <a:latin typeface="Times New Roman"/>
                <a:cs typeface="Times New Roman"/>
              </a:rPr>
              <a:t>Eddington</a:t>
            </a:r>
            <a:r>
              <a:rPr lang="en-US" sz="2400" b="1" dirty="0">
                <a:solidFill>
                  <a:srgbClr val="3366FF"/>
                </a:solidFill>
                <a:latin typeface="Times New Roman"/>
                <a:cs typeface="Times New Roman"/>
              </a:rPr>
              <a:t> </a:t>
            </a:r>
            <a:r>
              <a:rPr lang="en-US" sz="2400" b="1" dirty="0" smtClean="0">
                <a:solidFill>
                  <a:srgbClr val="3366FF"/>
                </a:solidFill>
                <a:latin typeface="Times New Roman"/>
                <a:cs typeface="Times New Roman"/>
              </a:rPr>
              <a:t>approximation </a:t>
            </a:r>
            <a:r>
              <a:rPr lang="en-US" dirty="0" smtClean="0">
                <a:latin typeface="Times New Roman"/>
                <a:cs typeface="Times New Roman"/>
              </a:rPr>
              <a:t>is exactly this but using Delta-Scaling for f</a:t>
            </a:r>
            <a:r>
              <a:rPr lang="en-US" dirty="0" smtClean="0">
                <a:latin typeface="Times New Roman"/>
                <a:cs typeface="Times New Roman"/>
              </a:rPr>
              <a:t>=g</a:t>
            </a:r>
            <a:r>
              <a:rPr lang="en-US" baseline="30000" dirty="0" smtClean="0">
                <a:latin typeface="Times New Roman"/>
                <a:cs typeface="Times New Roman"/>
              </a:rPr>
              <a:t>2</a:t>
            </a:r>
            <a:r>
              <a:rPr lang="en-US" dirty="0" smtClean="0">
                <a:latin typeface="Times New Roman"/>
                <a:cs typeface="Times New Roman"/>
              </a:rPr>
              <a:t>.</a:t>
            </a:r>
            <a:endParaRPr lang="en-US" dirty="0">
              <a:latin typeface="Times New Roman"/>
              <a:cs typeface="Times New Roman"/>
            </a:endParaRPr>
          </a:p>
        </p:txBody>
      </p:sp>
      <p:pic>
        <p:nvPicPr>
          <p:cNvPr id="6" name="Picture 5" descr="Screen Shot 2014-03-12 at 1.47.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855232"/>
            <a:ext cx="4927600" cy="2061790"/>
          </a:xfrm>
          <a:prstGeom prst="rect">
            <a:avLst/>
          </a:prstGeom>
        </p:spPr>
      </p:pic>
      <p:pic>
        <p:nvPicPr>
          <p:cNvPr id="7" name="Picture 6" descr="Screen Shot 2014-03-12 at 1.47.1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150" y="3917022"/>
            <a:ext cx="4692650" cy="2999971"/>
          </a:xfrm>
          <a:prstGeom prst="rect">
            <a:avLst/>
          </a:prstGeom>
        </p:spPr>
      </p:pic>
    </p:spTree>
    <p:extLst>
      <p:ext uri="{BB962C8B-B14F-4D97-AF65-F5344CB8AC3E}">
        <p14:creationId xmlns:p14="http://schemas.microsoft.com/office/powerpoint/2010/main" val="143519260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60462" y="314642"/>
            <a:ext cx="5043047" cy="830997"/>
          </a:xfrm>
          <a:prstGeom prst="rect">
            <a:avLst/>
          </a:prstGeom>
          <a:noFill/>
        </p:spPr>
        <p:txBody>
          <a:bodyPr wrap="square" rtlCol="0">
            <a:spAutoFit/>
          </a:bodyPr>
          <a:lstStyle/>
          <a:p>
            <a:r>
              <a:rPr lang="en-US" sz="2400" dirty="0" smtClean="0"/>
              <a:t>“Successive Orders of Scattering” aka</a:t>
            </a:r>
          </a:p>
          <a:p>
            <a:r>
              <a:rPr lang="en-US" sz="2400" dirty="0" smtClean="0"/>
              <a:t>Neumann’s iterative solution</a:t>
            </a:r>
            <a:endParaRPr lang="en-US" sz="2400" dirty="0"/>
          </a:p>
        </p:txBody>
      </p:sp>
      <p:pic>
        <p:nvPicPr>
          <p:cNvPr id="5" name="Picture 4" descr="Screen Shot 2014-03-03 at 12.03.4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986" y="4382574"/>
            <a:ext cx="7625707" cy="1519855"/>
          </a:xfrm>
          <a:prstGeom prst="rect">
            <a:avLst/>
          </a:prstGeom>
        </p:spPr>
      </p:pic>
      <p:pic>
        <p:nvPicPr>
          <p:cNvPr id="6" name="Picture 5" descr="Screen Shot 2014-03-03 at 12.08.5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461" y="1718052"/>
            <a:ext cx="7286989" cy="1818381"/>
          </a:xfrm>
          <a:prstGeom prst="rect">
            <a:avLst/>
          </a:prstGeom>
        </p:spPr>
      </p:pic>
    </p:spTree>
    <p:extLst>
      <p:ext uri="{BB962C8B-B14F-4D97-AF65-F5344CB8AC3E}">
        <p14:creationId xmlns:p14="http://schemas.microsoft.com/office/powerpoint/2010/main" val="155953840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085568" y="1604296"/>
            <a:ext cx="30128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085568" y="1945045"/>
            <a:ext cx="30128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085568" y="2285794"/>
            <a:ext cx="30128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3227143" y="1288161"/>
            <a:ext cx="176136" cy="33374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3403279" y="1621906"/>
            <a:ext cx="176136" cy="33374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3555679" y="1955651"/>
            <a:ext cx="176136" cy="33374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3579415" y="1621906"/>
            <a:ext cx="274035" cy="328543"/>
          </a:xfrm>
          <a:prstGeom prst="straightConnector1">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3853450" y="1288161"/>
            <a:ext cx="274035" cy="328543"/>
          </a:xfrm>
          <a:prstGeom prst="straightConnector1">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3742207" y="1938577"/>
            <a:ext cx="274035" cy="328543"/>
          </a:xfrm>
          <a:prstGeom prst="straightConnector1">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4016242" y="1604832"/>
            <a:ext cx="274035" cy="328543"/>
          </a:xfrm>
          <a:prstGeom prst="straightConnector1">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4279885" y="1288161"/>
            <a:ext cx="274035" cy="328543"/>
          </a:xfrm>
          <a:prstGeom prst="straightConnector1">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3853450" y="1628910"/>
            <a:ext cx="176136" cy="333745"/>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4005850" y="1973727"/>
            <a:ext cx="176136" cy="333745"/>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3403279" y="1276289"/>
            <a:ext cx="274035" cy="328543"/>
          </a:xfrm>
          <a:prstGeom prst="straightConnector1">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a:off x="3329117" y="1962655"/>
            <a:ext cx="230739" cy="353419"/>
          </a:xfrm>
          <a:prstGeom prst="straightConnector1">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flipV="1">
            <a:off x="3064352" y="1938577"/>
            <a:ext cx="264765" cy="355889"/>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flipV="1">
            <a:off x="2818127" y="1636309"/>
            <a:ext cx="264765" cy="355889"/>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H="1" flipV="1">
            <a:off x="2553362" y="1248943"/>
            <a:ext cx="264765" cy="355889"/>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H="1">
            <a:off x="3172540" y="1614507"/>
            <a:ext cx="230739" cy="353419"/>
          </a:xfrm>
          <a:prstGeom prst="straightConnector1">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H="1" flipV="1">
            <a:off x="2907775" y="1619305"/>
            <a:ext cx="264765" cy="355889"/>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H="1" flipV="1">
            <a:off x="2661550" y="1288161"/>
            <a:ext cx="264765" cy="355889"/>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V="1">
            <a:off x="4181986" y="1941651"/>
            <a:ext cx="274035" cy="32854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V="1">
            <a:off x="4456021" y="1604296"/>
            <a:ext cx="274035" cy="32854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V="1">
            <a:off x="4708770" y="1278890"/>
            <a:ext cx="274035" cy="32854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H="1" flipV="1">
            <a:off x="3731815" y="1617838"/>
            <a:ext cx="264765" cy="355889"/>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flipV="1">
            <a:off x="3500264" y="1276289"/>
            <a:ext cx="264765" cy="355889"/>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1660462" y="314642"/>
            <a:ext cx="5043047" cy="461665"/>
          </a:xfrm>
          <a:prstGeom prst="rect">
            <a:avLst/>
          </a:prstGeom>
          <a:noFill/>
        </p:spPr>
        <p:txBody>
          <a:bodyPr wrap="square" rtlCol="0">
            <a:spAutoFit/>
          </a:bodyPr>
          <a:lstStyle/>
          <a:p>
            <a:r>
              <a:rPr lang="en-US" sz="2400" dirty="0" smtClean="0"/>
              <a:t>“Successive Orders of Scattering”</a:t>
            </a:r>
            <a:endParaRPr lang="en-US" sz="2400" dirty="0"/>
          </a:p>
        </p:txBody>
      </p:sp>
      <p:sp>
        <p:nvSpPr>
          <p:cNvPr id="49" name="TextBox 48"/>
          <p:cNvSpPr txBox="1"/>
          <p:nvPr/>
        </p:nvSpPr>
        <p:spPr>
          <a:xfrm>
            <a:off x="741625" y="2595796"/>
            <a:ext cx="6850757" cy="3416320"/>
          </a:xfrm>
          <a:prstGeom prst="rect">
            <a:avLst/>
          </a:prstGeom>
          <a:noFill/>
        </p:spPr>
        <p:txBody>
          <a:bodyPr wrap="square" rtlCol="0">
            <a:spAutoFit/>
          </a:bodyPr>
          <a:lstStyle/>
          <a:p>
            <a:pPr marL="285750" indent="-285750">
              <a:buFont typeface="Arial"/>
              <a:buChar char="•"/>
            </a:pPr>
            <a:r>
              <a:rPr lang="en-US" dirty="0" smtClean="0"/>
              <a:t>Keep track of # of times a stream is scattered.</a:t>
            </a:r>
          </a:p>
          <a:p>
            <a:pPr marL="285750" indent="-285750">
              <a:buFont typeface="Arial"/>
              <a:buChar char="•"/>
            </a:pPr>
            <a:r>
              <a:rPr lang="en-US" dirty="0" smtClean="0"/>
              <a:t>Usually cut off after radiance at some location and angle has stopped changed.</a:t>
            </a:r>
          </a:p>
          <a:p>
            <a:pPr marL="285750" indent="-285750">
              <a:buFont typeface="Arial"/>
              <a:buChar char="•"/>
            </a:pPr>
            <a:r>
              <a:rPr lang="en-US" dirty="0" smtClean="0"/>
              <a:t>For small amounts of scattering, will be small.</a:t>
            </a:r>
          </a:p>
          <a:p>
            <a:pPr marL="285750" indent="-285750">
              <a:buFont typeface="Arial"/>
              <a:buChar char="•"/>
            </a:pPr>
            <a:r>
              <a:rPr lang="en-US" dirty="0" smtClean="0"/>
              <a:t>For large amounts of scattering, may have to keep track of 100s of scattering “orders”</a:t>
            </a:r>
          </a:p>
          <a:p>
            <a:pPr marL="285750" indent="-285750">
              <a:buFont typeface="Arial"/>
              <a:buChar char="•"/>
            </a:pPr>
            <a:endParaRPr lang="en-US" dirty="0"/>
          </a:p>
          <a:p>
            <a:r>
              <a:rPr lang="en-US" dirty="0" smtClean="0"/>
              <a:t>IMPLEMENTATION</a:t>
            </a:r>
          </a:p>
          <a:p>
            <a:pPr marL="285750" indent="-285750">
              <a:buFont typeface="Arial"/>
              <a:buChar char="•"/>
            </a:pPr>
            <a:r>
              <a:rPr lang="en-US" dirty="0" smtClean="0"/>
              <a:t>Divide layers into small enough layers so the source function of each layer does NOT require multiple scattering.</a:t>
            </a:r>
          </a:p>
          <a:p>
            <a:pPr marL="285750" indent="-285750">
              <a:buFont typeface="Arial"/>
              <a:buChar char="•"/>
            </a:pPr>
            <a:r>
              <a:rPr lang="en-US" dirty="0" smtClean="0"/>
              <a:t>Use principle of interaction to propagate radiation.</a:t>
            </a:r>
          </a:p>
          <a:p>
            <a:pPr marL="285750" indent="-285750">
              <a:buFont typeface="Arial"/>
              <a:buChar char="•"/>
            </a:pPr>
            <a:r>
              <a:rPr lang="en-US" dirty="0" smtClean="0"/>
              <a:t>Often is slow, especially for highly scattering atmospheres.</a:t>
            </a:r>
          </a:p>
        </p:txBody>
      </p:sp>
    </p:spTree>
    <p:extLst>
      <p:ext uri="{BB962C8B-B14F-4D97-AF65-F5344CB8AC3E}">
        <p14:creationId xmlns:p14="http://schemas.microsoft.com/office/powerpoint/2010/main" val="25205746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766"/>
            <a:ext cx="7620000" cy="1143000"/>
          </a:xfrm>
        </p:spPr>
        <p:txBody>
          <a:bodyPr/>
          <a:lstStyle/>
          <a:p>
            <a:pPr algn="ctr"/>
            <a:r>
              <a:rPr lang="en-US" sz="3600" dirty="0" smtClean="0"/>
              <a:t>Review: </a:t>
            </a:r>
            <a:br>
              <a:rPr lang="en-US" sz="3600" dirty="0" smtClean="0"/>
            </a:br>
            <a:r>
              <a:rPr lang="en-US" sz="3600" dirty="0" smtClean="0"/>
              <a:t>What are we doing again?</a:t>
            </a:r>
            <a:endParaRPr lang="en-US" sz="3600" dirty="0"/>
          </a:p>
        </p:txBody>
      </p:sp>
      <p:sp>
        <p:nvSpPr>
          <p:cNvPr id="3" name="Content Placeholder 2"/>
          <p:cNvSpPr>
            <a:spLocks noGrp="1"/>
          </p:cNvSpPr>
          <p:nvPr>
            <p:ph idx="1"/>
          </p:nvPr>
        </p:nvSpPr>
        <p:spPr>
          <a:xfrm>
            <a:off x="106877" y="1609000"/>
            <a:ext cx="4515924" cy="4800600"/>
          </a:xfrm>
        </p:spPr>
        <p:txBody>
          <a:bodyPr>
            <a:normAutofit/>
          </a:bodyPr>
          <a:lstStyle/>
          <a:p>
            <a:r>
              <a:rPr lang="en-US" sz="1800" dirty="0" smtClean="0"/>
              <a:t>Divide vertical, </a:t>
            </a:r>
            <a:r>
              <a:rPr lang="en-US" sz="1800" i="1" dirty="0" smtClean="0"/>
              <a:t>plane-parallel</a:t>
            </a:r>
            <a:r>
              <a:rPr lang="en-US" sz="1800" dirty="0" smtClean="0"/>
              <a:t> atmosphere up into approximately homogeneous sections.</a:t>
            </a:r>
          </a:p>
          <a:p>
            <a:endParaRPr lang="en-US" sz="1800" dirty="0" smtClean="0"/>
          </a:p>
          <a:p>
            <a:r>
              <a:rPr lang="en-US" sz="1800" dirty="0" smtClean="0"/>
              <a:t>Calculate (composite) optical properties of each layer: </a:t>
            </a:r>
            <a:r>
              <a:rPr lang="en-US" sz="1800" dirty="0" err="1"/>
              <a:t>τ</a:t>
            </a:r>
            <a:r>
              <a:rPr lang="en-US" sz="1800" dirty="0"/>
              <a:t>, </a:t>
            </a:r>
            <a:r>
              <a:rPr lang="en-US" sz="1800" dirty="0" err="1"/>
              <a:t>ϖ</a:t>
            </a:r>
            <a:r>
              <a:rPr lang="en-US" sz="1800" dirty="0"/>
              <a:t>, PF(</a:t>
            </a:r>
            <a:r>
              <a:rPr lang="en-US" sz="1800" dirty="0" err="1"/>
              <a:t>Θ</a:t>
            </a:r>
            <a:r>
              <a:rPr lang="en-US" sz="1800" dirty="0" smtClean="0"/>
              <a:t>)  </a:t>
            </a:r>
            <a:r>
              <a:rPr lang="en-US" sz="1800" i="1" dirty="0" smtClean="0"/>
              <a:t>at some wavelength </a:t>
            </a:r>
            <a:r>
              <a:rPr lang="en-US" sz="1800" i="1" dirty="0" err="1" smtClean="0"/>
              <a:t>λ</a:t>
            </a:r>
            <a:r>
              <a:rPr lang="en-US" sz="1800" i="1" dirty="0" smtClean="0"/>
              <a:t>. </a:t>
            </a:r>
            <a:r>
              <a:rPr lang="en-US" sz="1800" dirty="0" err="1" smtClean="0"/>
              <a:t>Monochhromatic</a:t>
            </a:r>
            <a:r>
              <a:rPr lang="en-US" sz="1800" dirty="0" smtClean="0"/>
              <a:t>!!</a:t>
            </a:r>
          </a:p>
          <a:p>
            <a:endParaRPr lang="en-US" sz="1800" dirty="0"/>
          </a:p>
          <a:p>
            <a:r>
              <a:rPr lang="en-US" sz="1800" dirty="0" smtClean="0"/>
              <a:t>Goal: Calculate </a:t>
            </a:r>
            <a:r>
              <a:rPr lang="en-US" sz="1800" i="1" dirty="0" smtClean="0"/>
              <a:t>Total Intensities </a:t>
            </a:r>
            <a:r>
              <a:rPr lang="en-US" sz="1800" dirty="0" smtClean="0"/>
              <a:t>in any direction (</a:t>
            </a:r>
            <a:r>
              <a:rPr lang="en-US" sz="1800" dirty="0" err="1"/>
              <a:t>θ,ϕ</a:t>
            </a:r>
            <a:r>
              <a:rPr lang="en-US" sz="1800" dirty="0"/>
              <a:t>) </a:t>
            </a:r>
            <a:r>
              <a:rPr lang="en-US" sz="1800" dirty="0" smtClean="0"/>
              <a:t>at any </a:t>
            </a:r>
            <a:r>
              <a:rPr lang="en-US" sz="1800" dirty="0" err="1" smtClean="0"/>
              <a:t>τ</a:t>
            </a:r>
            <a:r>
              <a:rPr lang="en-US" sz="1800" dirty="0" smtClean="0"/>
              <a:t>(z).  Typically </a:t>
            </a:r>
            <a:r>
              <a:rPr lang="en-US" sz="1800" dirty="0" err="1"/>
              <a:t>τ</a:t>
            </a:r>
            <a:r>
              <a:rPr lang="en-US" sz="1800" dirty="0"/>
              <a:t>=</a:t>
            </a:r>
            <a:r>
              <a:rPr lang="en-US" sz="1800" dirty="0" smtClean="0"/>
              <a:t>0, and </a:t>
            </a:r>
            <a:r>
              <a:rPr lang="en-US" sz="1800" dirty="0" err="1"/>
              <a:t>τ</a:t>
            </a:r>
            <a:r>
              <a:rPr lang="en-US" sz="1800" dirty="0" smtClean="0"/>
              <a:t>=</a:t>
            </a:r>
            <a:r>
              <a:rPr lang="en-US" sz="1800" dirty="0" err="1" smtClean="0"/>
              <a:t>τ</a:t>
            </a:r>
            <a:r>
              <a:rPr lang="en-US" sz="1800" dirty="0" smtClean="0"/>
              <a:t>* (surface &amp; TOA).</a:t>
            </a:r>
          </a:p>
          <a:p>
            <a:endParaRPr lang="en-US" sz="1800" dirty="0" smtClean="0"/>
          </a:p>
          <a:p>
            <a:r>
              <a:rPr lang="en-US" sz="1800" dirty="0" smtClean="0"/>
              <a:t>Sum over mu-weighted intensities to calculate (monochromatic) fluxes</a:t>
            </a:r>
            <a:r>
              <a:rPr lang="en-US" sz="1800" dirty="0"/>
              <a:t> </a:t>
            </a:r>
            <a:r>
              <a:rPr lang="en-US" sz="1800" dirty="0" smtClean="0"/>
              <a:t>if desired.</a:t>
            </a:r>
          </a:p>
          <a:p>
            <a:endParaRPr lang="en-US" dirty="0" smtClean="0"/>
          </a:p>
        </p:txBody>
      </p:sp>
      <p:cxnSp>
        <p:nvCxnSpPr>
          <p:cNvPr id="4" name="Straight Connector 3"/>
          <p:cNvCxnSpPr/>
          <p:nvPr/>
        </p:nvCxnSpPr>
        <p:spPr>
          <a:xfrm>
            <a:off x="5310287" y="3302339"/>
            <a:ext cx="2275379"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5310287" y="4179575"/>
            <a:ext cx="2275379"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5310287" y="4761196"/>
            <a:ext cx="2275379"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310287" y="5032692"/>
            <a:ext cx="2275379"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310287" y="5207183"/>
            <a:ext cx="2275379"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310287" y="5950813"/>
            <a:ext cx="2275379"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5981885" y="5950813"/>
            <a:ext cx="120424" cy="142829"/>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6134285" y="5960384"/>
            <a:ext cx="120424" cy="142829"/>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6314921" y="5950813"/>
            <a:ext cx="120424" cy="142829"/>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6467321" y="5960384"/>
            <a:ext cx="120424" cy="142829"/>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6619721" y="5960384"/>
            <a:ext cx="120424" cy="142829"/>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6772121" y="5969955"/>
            <a:ext cx="120424" cy="142829"/>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6952757" y="5960384"/>
            <a:ext cx="120424" cy="142829"/>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7105157" y="5969955"/>
            <a:ext cx="120424" cy="142829"/>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7225581" y="5969955"/>
            <a:ext cx="120424" cy="142829"/>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7354180" y="5950813"/>
            <a:ext cx="120424" cy="142829"/>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5310287" y="3495659"/>
            <a:ext cx="1745217" cy="369332"/>
          </a:xfrm>
          <a:prstGeom prst="rect">
            <a:avLst/>
          </a:prstGeom>
          <a:noFill/>
        </p:spPr>
        <p:txBody>
          <a:bodyPr wrap="square" rtlCol="0">
            <a:spAutoFit/>
          </a:bodyPr>
          <a:lstStyle/>
          <a:p>
            <a:r>
              <a:rPr lang="en-US" dirty="0" smtClean="0"/>
              <a:t>τ</a:t>
            </a:r>
            <a:r>
              <a:rPr lang="en-US" baseline="-25000" dirty="0" smtClean="0"/>
              <a:t>1</a:t>
            </a:r>
            <a:r>
              <a:rPr lang="en-US" dirty="0" smtClean="0"/>
              <a:t>, ϖ</a:t>
            </a:r>
            <a:r>
              <a:rPr lang="en-US" baseline="-25000" dirty="0" smtClean="0"/>
              <a:t>1</a:t>
            </a:r>
            <a:r>
              <a:rPr lang="en-US" dirty="0" smtClean="0"/>
              <a:t>, PF</a:t>
            </a:r>
            <a:r>
              <a:rPr lang="en-US" baseline="-25000" dirty="0" smtClean="0"/>
              <a:t>1</a:t>
            </a:r>
            <a:r>
              <a:rPr lang="en-US" dirty="0" smtClean="0"/>
              <a:t>(</a:t>
            </a:r>
            <a:r>
              <a:rPr lang="en-US" dirty="0" err="1" smtClean="0"/>
              <a:t>Θ</a:t>
            </a:r>
            <a:r>
              <a:rPr lang="en-US" dirty="0" smtClean="0"/>
              <a:t>)</a:t>
            </a:r>
            <a:endParaRPr lang="en-US" dirty="0"/>
          </a:p>
        </p:txBody>
      </p:sp>
      <p:sp>
        <p:nvSpPr>
          <p:cNvPr id="31" name="TextBox 30"/>
          <p:cNvSpPr txBox="1"/>
          <p:nvPr/>
        </p:nvSpPr>
        <p:spPr>
          <a:xfrm>
            <a:off x="5310941" y="4264348"/>
            <a:ext cx="1745217" cy="369332"/>
          </a:xfrm>
          <a:prstGeom prst="rect">
            <a:avLst/>
          </a:prstGeom>
          <a:noFill/>
        </p:spPr>
        <p:txBody>
          <a:bodyPr wrap="square" rtlCol="0">
            <a:spAutoFit/>
          </a:bodyPr>
          <a:lstStyle/>
          <a:p>
            <a:r>
              <a:rPr lang="en-US" dirty="0" smtClean="0"/>
              <a:t>τ</a:t>
            </a:r>
            <a:r>
              <a:rPr lang="en-US" baseline="-25000" dirty="0"/>
              <a:t>2</a:t>
            </a:r>
            <a:r>
              <a:rPr lang="en-US" dirty="0" smtClean="0"/>
              <a:t>, ϖ</a:t>
            </a:r>
            <a:r>
              <a:rPr lang="en-US" baseline="-25000" dirty="0"/>
              <a:t>2</a:t>
            </a:r>
            <a:r>
              <a:rPr lang="en-US" dirty="0" smtClean="0"/>
              <a:t>, PF</a:t>
            </a:r>
            <a:r>
              <a:rPr lang="en-US" baseline="-25000" dirty="0"/>
              <a:t>2</a:t>
            </a:r>
            <a:r>
              <a:rPr lang="en-US" dirty="0" smtClean="0"/>
              <a:t>(</a:t>
            </a:r>
            <a:r>
              <a:rPr lang="en-US" dirty="0" err="1" smtClean="0"/>
              <a:t>Θ</a:t>
            </a:r>
            <a:r>
              <a:rPr lang="en-US" dirty="0" smtClean="0"/>
              <a:t>)</a:t>
            </a:r>
            <a:endParaRPr lang="en-US" dirty="0"/>
          </a:p>
        </p:txBody>
      </p:sp>
      <p:sp>
        <p:nvSpPr>
          <p:cNvPr id="32" name="TextBox 31"/>
          <p:cNvSpPr txBox="1"/>
          <p:nvPr/>
        </p:nvSpPr>
        <p:spPr>
          <a:xfrm>
            <a:off x="5286535" y="5385446"/>
            <a:ext cx="1745217" cy="369332"/>
          </a:xfrm>
          <a:prstGeom prst="rect">
            <a:avLst/>
          </a:prstGeom>
          <a:noFill/>
        </p:spPr>
        <p:txBody>
          <a:bodyPr wrap="square" rtlCol="0">
            <a:spAutoFit/>
          </a:bodyPr>
          <a:lstStyle/>
          <a:p>
            <a:r>
              <a:rPr lang="en-US" dirty="0" err="1" smtClean="0"/>
              <a:t>τ</a:t>
            </a:r>
            <a:r>
              <a:rPr lang="en-US" baseline="-25000" dirty="0" err="1" smtClean="0"/>
              <a:t>n</a:t>
            </a:r>
            <a:r>
              <a:rPr lang="en-US" dirty="0" smtClean="0"/>
              <a:t>, </a:t>
            </a:r>
            <a:r>
              <a:rPr lang="en-US" dirty="0" err="1" smtClean="0"/>
              <a:t>ϖ</a:t>
            </a:r>
            <a:r>
              <a:rPr lang="en-US" baseline="-25000" dirty="0" err="1" smtClean="0"/>
              <a:t>n</a:t>
            </a:r>
            <a:r>
              <a:rPr lang="en-US" dirty="0" smtClean="0"/>
              <a:t>, </a:t>
            </a:r>
            <a:r>
              <a:rPr lang="en-US" dirty="0" err="1" smtClean="0"/>
              <a:t>PF</a:t>
            </a:r>
            <a:r>
              <a:rPr lang="en-US" baseline="-25000" dirty="0" err="1"/>
              <a:t>n</a:t>
            </a:r>
            <a:r>
              <a:rPr lang="en-US" dirty="0" smtClean="0"/>
              <a:t>(</a:t>
            </a:r>
            <a:r>
              <a:rPr lang="en-US" dirty="0" err="1" smtClean="0"/>
              <a:t>Θ</a:t>
            </a:r>
            <a:r>
              <a:rPr lang="en-US" dirty="0" smtClean="0"/>
              <a:t>)</a:t>
            </a:r>
            <a:endParaRPr lang="en-US" dirty="0"/>
          </a:p>
        </p:txBody>
      </p:sp>
      <p:pic>
        <p:nvPicPr>
          <p:cNvPr id="39" name="Picture 38"/>
          <p:cNvPicPr>
            <a:picLocks noChangeAspect="1"/>
          </p:cNvPicPr>
          <p:nvPr/>
        </p:nvPicPr>
        <p:blipFill>
          <a:blip r:embed="rId2"/>
          <a:stretch>
            <a:fillRect/>
          </a:stretch>
        </p:blipFill>
        <p:spPr>
          <a:xfrm>
            <a:off x="7585666" y="1489527"/>
            <a:ext cx="467708" cy="394732"/>
          </a:xfrm>
          <a:prstGeom prst="rect">
            <a:avLst/>
          </a:prstGeom>
        </p:spPr>
      </p:pic>
      <p:cxnSp>
        <p:nvCxnSpPr>
          <p:cNvPr id="44" name="Straight Arrow Connector 43"/>
          <p:cNvCxnSpPr/>
          <p:nvPr/>
        </p:nvCxnSpPr>
        <p:spPr>
          <a:xfrm flipH="1">
            <a:off x="6892545" y="1884259"/>
            <a:ext cx="834015" cy="1906691"/>
          </a:xfrm>
          <a:prstGeom prst="straightConnector1">
            <a:avLst/>
          </a:prstGeom>
          <a:ln>
            <a:solidFill>
              <a:srgbClr val="E5CC0E"/>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H="1">
            <a:off x="7031752" y="1884259"/>
            <a:ext cx="1021623" cy="2681391"/>
          </a:xfrm>
          <a:prstGeom prst="straightConnector1">
            <a:avLst/>
          </a:prstGeom>
          <a:ln>
            <a:solidFill>
              <a:srgbClr val="E5CC0E"/>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a:off x="6892545" y="1884259"/>
            <a:ext cx="1514856" cy="4066554"/>
          </a:xfrm>
          <a:prstGeom prst="straightConnector1">
            <a:avLst/>
          </a:prstGeom>
          <a:ln>
            <a:solidFill>
              <a:srgbClr val="E5CC0E"/>
            </a:solidFill>
            <a:tailEnd type="arrow"/>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5382101" y="4679558"/>
            <a:ext cx="485300" cy="369332"/>
          </a:xfrm>
          <a:prstGeom prst="rect">
            <a:avLst/>
          </a:prstGeom>
          <a:noFill/>
        </p:spPr>
        <p:txBody>
          <a:bodyPr wrap="square" rtlCol="0">
            <a:spAutoFit/>
          </a:bodyPr>
          <a:lstStyle/>
          <a:p>
            <a:r>
              <a:rPr lang="en-US" dirty="0" smtClean="0"/>
              <a:t>…</a:t>
            </a:r>
            <a:endParaRPr lang="en-US" dirty="0"/>
          </a:p>
        </p:txBody>
      </p:sp>
      <p:sp>
        <p:nvSpPr>
          <p:cNvPr id="56" name="TextBox 55"/>
          <p:cNvSpPr txBox="1"/>
          <p:nvPr/>
        </p:nvSpPr>
        <p:spPr>
          <a:xfrm>
            <a:off x="5369402" y="4864224"/>
            <a:ext cx="485300" cy="369332"/>
          </a:xfrm>
          <a:prstGeom prst="rect">
            <a:avLst/>
          </a:prstGeom>
          <a:noFill/>
        </p:spPr>
        <p:txBody>
          <a:bodyPr wrap="square" rtlCol="0">
            <a:spAutoFit/>
          </a:bodyPr>
          <a:lstStyle/>
          <a:p>
            <a:r>
              <a:rPr lang="en-US" dirty="0" smtClean="0"/>
              <a:t>…</a:t>
            </a:r>
            <a:endParaRPr lang="en-US" dirty="0"/>
          </a:p>
        </p:txBody>
      </p:sp>
      <p:cxnSp>
        <p:nvCxnSpPr>
          <p:cNvPr id="58" name="Straight Arrow Connector 57"/>
          <p:cNvCxnSpPr/>
          <p:nvPr/>
        </p:nvCxnSpPr>
        <p:spPr>
          <a:xfrm flipH="1" flipV="1">
            <a:off x="6746536" y="3429845"/>
            <a:ext cx="152400" cy="3368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H="1" flipV="1">
            <a:off x="6626112" y="3594945"/>
            <a:ext cx="266433" cy="1557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H="1">
            <a:off x="6559508" y="3779777"/>
            <a:ext cx="333037" cy="1266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V="1">
            <a:off x="6910702" y="3429845"/>
            <a:ext cx="314879" cy="3208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a:off x="6876157" y="3748366"/>
            <a:ext cx="311190" cy="1435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flipH="1" flipV="1">
            <a:off x="6891992" y="4233443"/>
            <a:ext cx="152400" cy="3368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flipV="1">
            <a:off x="6771568" y="4398543"/>
            <a:ext cx="266433" cy="1557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flipH="1">
            <a:off x="6704964" y="4583375"/>
            <a:ext cx="333037" cy="1266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flipV="1">
            <a:off x="7056158" y="4233443"/>
            <a:ext cx="314879" cy="3208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7021613" y="4551964"/>
            <a:ext cx="311190" cy="1435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H="1" flipV="1">
            <a:off x="6727826" y="5594355"/>
            <a:ext cx="152400" cy="3368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flipH="1" flipV="1">
            <a:off x="6607402" y="5759455"/>
            <a:ext cx="266433" cy="1557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flipV="1">
            <a:off x="6891992" y="5594355"/>
            <a:ext cx="314879" cy="3208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flipV="1">
            <a:off x="6435345" y="2197100"/>
            <a:ext cx="444882" cy="15512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6587745" y="4710034"/>
            <a:ext cx="117219" cy="4207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flipV="1">
            <a:off x="5759450" y="2260600"/>
            <a:ext cx="828295" cy="2870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flipV="1">
            <a:off x="5867401" y="2228850"/>
            <a:ext cx="1008756" cy="36863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flipV="1">
            <a:off x="6314921" y="3495659"/>
            <a:ext cx="311191" cy="99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flipV="1">
            <a:off x="5981885" y="2228850"/>
            <a:ext cx="333036" cy="12009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5067300" y="1784350"/>
            <a:ext cx="1704821" cy="369332"/>
          </a:xfrm>
          <a:prstGeom prst="rect">
            <a:avLst/>
          </a:prstGeom>
          <a:noFill/>
        </p:spPr>
        <p:txBody>
          <a:bodyPr wrap="square" rtlCol="0">
            <a:spAutoFit/>
          </a:bodyPr>
          <a:lstStyle/>
          <a:p>
            <a:r>
              <a:rPr lang="en-US" dirty="0" smtClean="0"/>
              <a:t>I</a:t>
            </a:r>
            <a:r>
              <a:rPr lang="en-US" baseline="30000" dirty="0" smtClean="0"/>
              <a:t>+</a:t>
            </a:r>
            <a:r>
              <a:rPr lang="en-US" baseline="-25000" dirty="0" smtClean="0"/>
              <a:t>TOA</a:t>
            </a:r>
            <a:r>
              <a:rPr lang="en-US" dirty="0" smtClean="0"/>
              <a:t>(</a:t>
            </a:r>
            <a:r>
              <a:rPr lang="en-US" dirty="0" err="1" smtClean="0"/>
              <a:t>θ,ϕ</a:t>
            </a:r>
            <a:r>
              <a:rPr lang="en-US" dirty="0" smtClean="0"/>
              <a:t>)</a:t>
            </a:r>
            <a:endParaRPr lang="en-US" dirty="0"/>
          </a:p>
        </p:txBody>
      </p:sp>
    </p:spTree>
    <p:extLst>
      <p:ext uri="{BB962C8B-B14F-4D97-AF65-F5344CB8AC3E}">
        <p14:creationId xmlns:p14="http://schemas.microsoft.com/office/powerpoint/2010/main" val="19697503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337228"/>
          </a:xfrm>
        </p:spPr>
        <p:txBody>
          <a:bodyPr/>
          <a:lstStyle/>
          <a:p>
            <a:r>
              <a:rPr lang="en-US" dirty="0" smtClean="0"/>
              <a:t>Rayleigh scattering</a:t>
            </a:r>
            <a:endParaRPr lang="en-US" dirty="0"/>
          </a:p>
        </p:txBody>
      </p:sp>
      <p:sp>
        <p:nvSpPr>
          <p:cNvPr id="3" name="Content Placeholder 2"/>
          <p:cNvSpPr>
            <a:spLocks noGrp="1"/>
          </p:cNvSpPr>
          <p:nvPr>
            <p:ph idx="1"/>
          </p:nvPr>
        </p:nvSpPr>
        <p:spPr>
          <a:xfrm>
            <a:off x="457200" y="1227556"/>
            <a:ext cx="7620000" cy="745287"/>
          </a:xfrm>
        </p:spPr>
        <p:txBody>
          <a:bodyPr>
            <a:normAutofit lnSpcReduction="10000"/>
          </a:bodyPr>
          <a:lstStyle/>
          <a:p>
            <a:r>
              <a:rPr lang="en-US" dirty="0" smtClean="0"/>
              <a:t>How many times is light scattered in a clear sky that reaches our eye?</a:t>
            </a:r>
            <a:endParaRPr lang="en-US" dirty="0"/>
          </a:p>
        </p:txBody>
      </p:sp>
      <p:pic>
        <p:nvPicPr>
          <p:cNvPr id="4" name="Picture 3" descr="Screen Shot 2014-03-05 at 10.32.3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038" y="2060344"/>
            <a:ext cx="7238554" cy="4463911"/>
          </a:xfrm>
          <a:prstGeom prst="rect">
            <a:avLst/>
          </a:prstGeom>
        </p:spPr>
      </p:pic>
    </p:spTree>
    <p:extLst>
      <p:ext uri="{BB962C8B-B14F-4D97-AF65-F5344CB8AC3E}">
        <p14:creationId xmlns:p14="http://schemas.microsoft.com/office/powerpoint/2010/main" val="811204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337228"/>
          </a:xfrm>
        </p:spPr>
        <p:txBody>
          <a:bodyPr/>
          <a:lstStyle/>
          <a:p>
            <a:r>
              <a:rPr lang="en-US" dirty="0" smtClean="0"/>
              <a:t>Rayleigh scattering</a:t>
            </a:r>
            <a:endParaRPr lang="en-US" dirty="0"/>
          </a:p>
        </p:txBody>
      </p:sp>
      <p:sp>
        <p:nvSpPr>
          <p:cNvPr id="3" name="Content Placeholder 2"/>
          <p:cNvSpPr>
            <a:spLocks noGrp="1"/>
          </p:cNvSpPr>
          <p:nvPr>
            <p:ph idx="1"/>
          </p:nvPr>
        </p:nvSpPr>
        <p:spPr>
          <a:xfrm>
            <a:off x="457200" y="1227556"/>
            <a:ext cx="7620000" cy="745287"/>
          </a:xfrm>
        </p:spPr>
        <p:txBody>
          <a:bodyPr>
            <a:normAutofit lnSpcReduction="10000"/>
          </a:bodyPr>
          <a:lstStyle/>
          <a:p>
            <a:r>
              <a:rPr lang="en-US" dirty="0" smtClean="0"/>
              <a:t>How many times is light scattered in a clear sky that reaches our eye?</a:t>
            </a:r>
            <a:endParaRPr lang="en-US" dirty="0"/>
          </a:p>
        </p:txBody>
      </p:sp>
      <p:pic>
        <p:nvPicPr>
          <p:cNvPr id="6" name="Picture 5" descr="Screen Shot 2014-03-05 at 10.32.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038" y="2060344"/>
            <a:ext cx="7238554" cy="4456997"/>
          </a:xfrm>
          <a:prstGeom prst="rect">
            <a:avLst/>
          </a:prstGeom>
        </p:spPr>
      </p:pic>
    </p:spTree>
    <p:extLst>
      <p:ext uri="{BB962C8B-B14F-4D97-AF65-F5344CB8AC3E}">
        <p14:creationId xmlns:p14="http://schemas.microsoft.com/office/powerpoint/2010/main" val="4278795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Scattering</a:t>
            </a:r>
            <a:endParaRPr lang="en-US" dirty="0"/>
          </a:p>
        </p:txBody>
      </p:sp>
      <p:sp>
        <p:nvSpPr>
          <p:cNvPr id="3" name="Content Placeholder 2"/>
          <p:cNvSpPr>
            <a:spLocks noGrp="1"/>
          </p:cNvSpPr>
          <p:nvPr>
            <p:ph idx="1"/>
          </p:nvPr>
        </p:nvSpPr>
        <p:spPr>
          <a:xfrm>
            <a:off x="457200" y="1392238"/>
            <a:ext cx="7620000" cy="4800600"/>
          </a:xfrm>
        </p:spPr>
        <p:txBody>
          <a:bodyPr/>
          <a:lstStyle/>
          <a:p>
            <a:r>
              <a:rPr lang="en-US" dirty="0" smtClean="0"/>
              <a:t>Cloud with Optical Depth = 10, </a:t>
            </a:r>
            <a:r>
              <a:rPr lang="en-US" dirty="0" err="1" smtClean="0"/>
              <a:t>ϖ</a:t>
            </a:r>
            <a:r>
              <a:rPr lang="en-US" dirty="0" smtClean="0"/>
              <a:t>=1, g=0.85.</a:t>
            </a:r>
          </a:p>
          <a:p>
            <a:r>
              <a:rPr lang="en-US" dirty="0" err="1" smtClean="0"/>
              <a:t>Downwelling</a:t>
            </a:r>
            <a:r>
              <a:rPr lang="en-US" dirty="0" smtClean="0"/>
              <a:t> Intensity (</a:t>
            </a:r>
            <a:r>
              <a:rPr lang="en-US" dirty="0" err="1" smtClean="0"/>
              <a:t>aziumthally-aveaged</a:t>
            </a:r>
            <a:r>
              <a:rPr lang="en-US" dirty="0" smtClean="0"/>
              <a:t>)</a:t>
            </a:r>
            <a:endParaRPr lang="en-US" dirty="0"/>
          </a:p>
        </p:txBody>
      </p:sp>
      <p:pic>
        <p:nvPicPr>
          <p:cNvPr id="4" name="Picture 3" descr="Screen Shot 2014-03-10 at 6.03.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198574"/>
            <a:ext cx="7127017" cy="4532426"/>
          </a:xfrm>
          <a:prstGeom prst="rect">
            <a:avLst/>
          </a:prstGeom>
        </p:spPr>
      </p:pic>
    </p:spTree>
    <p:extLst>
      <p:ext uri="{BB962C8B-B14F-4D97-AF65-F5344CB8AC3E}">
        <p14:creationId xmlns:p14="http://schemas.microsoft.com/office/powerpoint/2010/main" val="1260738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19" y="-176226"/>
            <a:ext cx="7975600" cy="1143000"/>
          </a:xfrm>
        </p:spPr>
        <p:txBody>
          <a:bodyPr/>
          <a:lstStyle/>
          <a:p>
            <a:r>
              <a:rPr lang="en-US" sz="3200" dirty="0" smtClean="0"/>
              <a:t>Microwave Rain Cases (Smith </a:t>
            </a:r>
            <a:r>
              <a:rPr lang="en-US" sz="3200" dirty="0"/>
              <a:t>et al 2002, IEEE)</a:t>
            </a:r>
          </a:p>
        </p:txBody>
      </p:sp>
      <p:pic>
        <p:nvPicPr>
          <p:cNvPr id="9" name="Picture 8" descr="Screen Shot 2014-03-05 at 10.59.3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344" y="951603"/>
            <a:ext cx="6338752" cy="4968961"/>
          </a:xfrm>
          <a:prstGeom prst="rect">
            <a:avLst/>
          </a:prstGeom>
        </p:spPr>
      </p:pic>
      <p:sp>
        <p:nvSpPr>
          <p:cNvPr id="10" name="TextBox 9"/>
          <p:cNvSpPr txBox="1"/>
          <p:nvPr/>
        </p:nvSpPr>
        <p:spPr>
          <a:xfrm>
            <a:off x="640867" y="6046808"/>
            <a:ext cx="7282574" cy="646331"/>
          </a:xfrm>
          <a:prstGeom prst="rect">
            <a:avLst/>
          </a:prstGeom>
          <a:noFill/>
        </p:spPr>
        <p:txBody>
          <a:bodyPr wrap="square" rtlCol="0">
            <a:spAutoFit/>
          </a:bodyPr>
          <a:lstStyle/>
          <a:p>
            <a:r>
              <a:rPr lang="en-US" dirty="0" smtClean="0"/>
              <a:t>* Note that surface reflection does NOT change the order of scattering in this case; only atmospheric scattering does.</a:t>
            </a:r>
            <a:endParaRPr lang="en-US" dirty="0"/>
          </a:p>
        </p:txBody>
      </p:sp>
      <p:sp>
        <p:nvSpPr>
          <p:cNvPr id="11" name="Rectangle 10"/>
          <p:cNvSpPr/>
          <p:nvPr/>
        </p:nvSpPr>
        <p:spPr>
          <a:xfrm>
            <a:off x="1656786" y="1784334"/>
            <a:ext cx="2572933" cy="923330"/>
          </a:xfrm>
          <a:prstGeom prst="rect">
            <a:avLst/>
          </a:prstGeom>
        </p:spPr>
        <p:txBody>
          <a:bodyPr wrap="square">
            <a:spAutoFit/>
          </a:bodyPr>
          <a:lstStyle/>
          <a:p>
            <a:pPr algn="ctr"/>
            <a:r>
              <a:rPr lang="en-US" dirty="0"/>
              <a:t>Case 1: </a:t>
            </a:r>
            <a:endParaRPr lang="en-US" dirty="0" smtClean="0"/>
          </a:p>
          <a:p>
            <a:pPr algn="ctr"/>
            <a:r>
              <a:rPr lang="en-US" dirty="0" smtClean="0"/>
              <a:t>Low </a:t>
            </a:r>
            <a:r>
              <a:rPr lang="en-US" dirty="0"/>
              <a:t>water, low </a:t>
            </a:r>
            <a:r>
              <a:rPr lang="en-US" dirty="0" smtClean="0"/>
              <a:t>ice </a:t>
            </a:r>
            <a:endParaRPr lang="en-US" dirty="0"/>
          </a:p>
          <a:p>
            <a:pPr algn="ctr"/>
            <a:r>
              <a:rPr lang="en-US" dirty="0" smtClean="0"/>
              <a:t>~ </a:t>
            </a:r>
            <a:r>
              <a:rPr lang="en-US" dirty="0"/>
              <a:t>1 mm/</a:t>
            </a:r>
            <a:r>
              <a:rPr lang="en-US" dirty="0" err="1"/>
              <a:t>hr</a:t>
            </a:r>
            <a:endParaRPr lang="en-US" dirty="0"/>
          </a:p>
        </p:txBody>
      </p:sp>
      <p:sp>
        <p:nvSpPr>
          <p:cNvPr id="12" name="Rectangle 11"/>
          <p:cNvSpPr/>
          <p:nvPr/>
        </p:nvSpPr>
        <p:spPr>
          <a:xfrm>
            <a:off x="5260931" y="1777634"/>
            <a:ext cx="2062425" cy="923330"/>
          </a:xfrm>
          <a:prstGeom prst="rect">
            <a:avLst/>
          </a:prstGeom>
        </p:spPr>
        <p:txBody>
          <a:bodyPr wrap="square">
            <a:spAutoFit/>
          </a:bodyPr>
          <a:lstStyle/>
          <a:p>
            <a:pPr algn="ctr"/>
            <a:r>
              <a:rPr lang="en-US" dirty="0"/>
              <a:t>Case </a:t>
            </a:r>
            <a:r>
              <a:rPr lang="en-US" dirty="0" smtClean="0"/>
              <a:t>2: </a:t>
            </a:r>
          </a:p>
          <a:p>
            <a:pPr algn="ctr"/>
            <a:r>
              <a:rPr lang="en-US" dirty="0" smtClean="0"/>
              <a:t>Low </a:t>
            </a:r>
            <a:r>
              <a:rPr lang="en-US" dirty="0"/>
              <a:t>water, </a:t>
            </a:r>
            <a:r>
              <a:rPr lang="en-US" dirty="0" smtClean="0"/>
              <a:t>high ice</a:t>
            </a:r>
            <a:endParaRPr lang="en-US" dirty="0"/>
          </a:p>
          <a:p>
            <a:pPr algn="ctr"/>
            <a:r>
              <a:rPr lang="en-US" dirty="0" smtClean="0"/>
              <a:t>~ 0.3 </a:t>
            </a:r>
            <a:r>
              <a:rPr lang="en-US" dirty="0"/>
              <a:t>mm/</a:t>
            </a:r>
            <a:r>
              <a:rPr lang="en-US" dirty="0" err="1"/>
              <a:t>hr</a:t>
            </a:r>
            <a:endParaRPr lang="en-US" dirty="0"/>
          </a:p>
        </p:txBody>
      </p:sp>
      <p:sp>
        <p:nvSpPr>
          <p:cNvPr id="14" name="Rectangle 13"/>
          <p:cNvSpPr/>
          <p:nvPr/>
        </p:nvSpPr>
        <p:spPr>
          <a:xfrm>
            <a:off x="4981280" y="4271861"/>
            <a:ext cx="2342076" cy="923330"/>
          </a:xfrm>
          <a:prstGeom prst="rect">
            <a:avLst/>
          </a:prstGeom>
        </p:spPr>
        <p:txBody>
          <a:bodyPr wrap="square">
            <a:spAutoFit/>
          </a:bodyPr>
          <a:lstStyle/>
          <a:p>
            <a:pPr algn="ctr"/>
            <a:r>
              <a:rPr lang="en-US" dirty="0"/>
              <a:t>Case </a:t>
            </a:r>
            <a:r>
              <a:rPr lang="en-US" dirty="0" smtClean="0"/>
              <a:t>4: </a:t>
            </a:r>
          </a:p>
          <a:p>
            <a:pPr algn="ctr"/>
            <a:r>
              <a:rPr lang="en-US" dirty="0" smtClean="0"/>
              <a:t>High </a:t>
            </a:r>
            <a:r>
              <a:rPr lang="en-US" dirty="0" err="1"/>
              <a:t>water</a:t>
            </a:r>
            <a:r>
              <a:rPr lang="en-US" dirty="0" err="1" smtClean="0"/>
              <a:t>,High</a:t>
            </a:r>
            <a:r>
              <a:rPr lang="en-US" dirty="0" smtClean="0"/>
              <a:t> ice</a:t>
            </a:r>
            <a:endParaRPr lang="en-US" dirty="0"/>
          </a:p>
          <a:p>
            <a:pPr algn="ctr"/>
            <a:r>
              <a:rPr lang="en-US" dirty="0" smtClean="0"/>
              <a:t>~ 90 </a:t>
            </a:r>
            <a:r>
              <a:rPr lang="en-US" dirty="0"/>
              <a:t>mm/</a:t>
            </a:r>
            <a:r>
              <a:rPr lang="en-US" dirty="0" err="1"/>
              <a:t>hr</a:t>
            </a:r>
            <a:endParaRPr lang="en-US" dirty="0"/>
          </a:p>
        </p:txBody>
      </p:sp>
      <p:sp>
        <p:nvSpPr>
          <p:cNvPr id="15" name="Rectangle 14"/>
          <p:cNvSpPr/>
          <p:nvPr/>
        </p:nvSpPr>
        <p:spPr>
          <a:xfrm>
            <a:off x="1824479" y="4271861"/>
            <a:ext cx="2062425" cy="923330"/>
          </a:xfrm>
          <a:prstGeom prst="rect">
            <a:avLst/>
          </a:prstGeom>
        </p:spPr>
        <p:txBody>
          <a:bodyPr wrap="square">
            <a:spAutoFit/>
          </a:bodyPr>
          <a:lstStyle/>
          <a:p>
            <a:pPr algn="ctr"/>
            <a:r>
              <a:rPr lang="en-US" dirty="0"/>
              <a:t>Case </a:t>
            </a:r>
            <a:r>
              <a:rPr lang="en-US" dirty="0" smtClean="0"/>
              <a:t>3: </a:t>
            </a:r>
          </a:p>
          <a:p>
            <a:pPr algn="ctr"/>
            <a:r>
              <a:rPr lang="en-US" dirty="0" smtClean="0"/>
              <a:t>High </a:t>
            </a:r>
            <a:r>
              <a:rPr lang="en-US" dirty="0"/>
              <a:t>water, </a:t>
            </a:r>
            <a:r>
              <a:rPr lang="en-US" dirty="0" smtClean="0"/>
              <a:t>low ice</a:t>
            </a:r>
            <a:endParaRPr lang="en-US" dirty="0"/>
          </a:p>
          <a:p>
            <a:pPr algn="ctr"/>
            <a:r>
              <a:rPr lang="en-US" dirty="0" smtClean="0"/>
              <a:t>~ 10 </a:t>
            </a:r>
            <a:r>
              <a:rPr lang="en-US" dirty="0"/>
              <a:t>mm/</a:t>
            </a:r>
            <a:r>
              <a:rPr lang="en-US" dirty="0" err="1"/>
              <a:t>hr</a:t>
            </a:r>
            <a:endParaRPr lang="en-US" dirty="0"/>
          </a:p>
        </p:txBody>
      </p:sp>
    </p:spTree>
    <p:extLst>
      <p:ext uri="{BB962C8B-B14F-4D97-AF65-F5344CB8AC3E}">
        <p14:creationId xmlns:p14="http://schemas.microsoft.com/office/powerpoint/2010/main" val="150453543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80734"/>
          </a:xfrm>
        </p:spPr>
        <p:txBody>
          <a:bodyPr/>
          <a:lstStyle/>
          <a:p>
            <a:r>
              <a:rPr lang="en-US" dirty="0" smtClean="0"/>
              <a:t>Other Techniques:</a:t>
            </a:r>
            <a:br>
              <a:rPr lang="en-US" dirty="0" smtClean="0"/>
            </a:br>
            <a:r>
              <a:rPr lang="en-US" dirty="0" smtClean="0"/>
              <a:t>What can they do?</a:t>
            </a:r>
            <a:endParaRPr lang="en-US" dirty="0"/>
          </a:p>
        </p:txBody>
      </p:sp>
      <p:sp>
        <p:nvSpPr>
          <p:cNvPr id="3" name="Content Placeholder 2"/>
          <p:cNvSpPr>
            <a:spLocks noGrp="1"/>
          </p:cNvSpPr>
          <p:nvPr>
            <p:ph idx="1"/>
          </p:nvPr>
        </p:nvSpPr>
        <p:spPr>
          <a:xfrm>
            <a:off x="457200" y="1600200"/>
            <a:ext cx="7620000" cy="5257800"/>
          </a:xfrm>
        </p:spPr>
        <p:txBody>
          <a:bodyPr>
            <a:normAutofit fontScale="92500" lnSpcReduction="10000"/>
          </a:bodyPr>
          <a:lstStyle/>
          <a:p>
            <a:r>
              <a:rPr lang="en-US" dirty="0" smtClean="0"/>
              <a:t>Some are 1D plane-parallel, quadrature-type methods simply to speed up the calculations:</a:t>
            </a:r>
          </a:p>
          <a:p>
            <a:pPr lvl="1"/>
            <a:r>
              <a:rPr lang="en-US" dirty="0" smtClean="0"/>
              <a:t>“</a:t>
            </a:r>
            <a:r>
              <a:rPr lang="en-US" dirty="0" err="1" smtClean="0"/>
              <a:t>Eigenmatrix</a:t>
            </a:r>
            <a:r>
              <a:rPr lang="en-US" dirty="0" smtClean="0"/>
              <a:t>” Approach to find R, T of a homogeneous layer with larger optical depth (much faster than doubling)</a:t>
            </a:r>
          </a:p>
          <a:p>
            <a:pPr lvl="1"/>
            <a:r>
              <a:rPr lang="en-US" dirty="0" smtClean="0"/>
              <a:t>Analytic solution available for 4-stream methods (</a:t>
            </a:r>
            <a:r>
              <a:rPr lang="en-US" dirty="0" err="1" smtClean="0"/>
              <a:t>Liou</a:t>
            </a:r>
            <a:r>
              <a:rPr lang="en-US" dirty="0" smtClean="0"/>
              <a:t>, 1980s)</a:t>
            </a:r>
          </a:p>
          <a:p>
            <a:pPr lvl="1"/>
            <a:r>
              <a:rPr lang="en-US" dirty="0" smtClean="0"/>
              <a:t>Work here to speed up the </a:t>
            </a:r>
            <a:r>
              <a:rPr lang="en-US" dirty="0" err="1" smtClean="0"/>
              <a:t>eigenmatrix</a:t>
            </a:r>
            <a:r>
              <a:rPr lang="en-US" dirty="0" smtClean="0"/>
              <a:t> technique with “</a:t>
            </a:r>
            <a:r>
              <a:rPr lang="en-US" dirty="0" err="1" smtClean="0"/>
              <a:t>Pade</a:t>
            </a:r>
            <a:r>
              <a:rPr lang="en-US" dirty="0" smtClean="0"/>
              <a:t> Approximants” (</a:t>
            </a:r>
            <a:r>
              <a:rPr lang="en-US" dirty="0" err="1" smtClean="0"/>
              <a:t>McGarragh</a:t>
            </a:r>
            <a:r>
              <a:rPr lang="en-US" dirty="0" smtClean="0"/>
              <a:t> &amp; Gabriel, 2010, 2013)</a:t>
            </a:r>
          </a:p>
          <a:p>
            <a:pPr lvl="1"/>
            <a:r>
              <a:rPr lang="en-US" dirty="0" smtClean="0"/>
              <a:t>Delta-</a:t>
            </a:r>
            <a:r>
              <a:rPr lang="en-US" dirty="0" err="1" smtClean="0"/>
              <a:t>Eddington</a:t>
            </a:r>
            <a:r>
              <a:rPr lang="en-US" dirty="0" smtClean="0"/>
              <a:t> / Analytic 2-stream : very, very fast!</a:t>
            </a:r>
          </a:p>
          <a:p>
            <a:endParaRPr lang="en-US" dirty="0"/>
          </a:p>
          <a:p>
            <a:r>
              <a:rPr lang="en-US" dirty="0" smtClean="0"/>
              <a:t>Some give you derivatives as well</a:t>
            </a:r>
          </a:p>
          <a:p>
            <a:pPr lvl="1"/>
            <a:r>
              <a:rPr lang="en-US" dirty="0" smtClean="0"/>
              <a:t>“Tangent-Linear”: Change of the output with a given set of small input changes.</a:t>
            </a:r>
          </a:p>
          <a:p>
            <a:pPr lvl="1"/>
            <a:r>
              <a:rPr lang="en-US" dirty="0" smtClean="0"/>
              <a:t>“</a:t>
            </a:r>
            <a:r>
              <a:rPr lang="en-US" dirty="0" err="1" smtClean="0"/>
              <a:t>Adjoint</a:t>
            </a:r>
            <a:r>
              <a:rPr lang="en-US" dirty="0" smtClean="0"/>
              <a:t>” : How much would each input need to change to yield a prescribed change in the output?</a:t>
            </a:r>
          </a:p>
          <a:p>
            <a:pPr lvl="1"/>
            <a:r>
              <a:rPr lang="en-US" dirty="0" smtClean="0"/>
              <a:t>These are needed typically in many retrieval algorithms as well as data assimilation.</a:t>
            </a:r>
            <a:endParaRPr lang="en-US" dirty="0"/>
          </a:p>
        </p:txBody>
      </p:sp>
    </p:spTree>
    <p:extLst>
      <p:ext uri="{BB962C8B-B14F-4D97-AF65-F5344CB8AC3E}">
        <p14:creationId xmlns:p14="http://schemas.microsoft.com/office/powerpoint/2010/main" val="10700869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80734"/>
          </a:xfrm>
        </p:spPr>
        <p:txBody>
          <a:bodyPr/>
          <a:lstStyle/>
          <a:p>
            <a:r>
              <a:rPr lang="en-US" dirty="0" smtClean="0"/>
              <a:t>Other Techniques:</a:t>
            </a:r>
            <a:br>
              <a:rPr lang="en-US" dirty="0" smtClean="0"/>
            </a:br>
            <a:r>
              <a:rPr lang="en-US" dirty="0" smtClean="0"/>
              <a:t>What can they do?</a:t>
            </a:r>
            <a:endParaRPr lang="en-US" dirty="0"/>
          </a:p>
        </p:txBody>
      </p:sp>
      <p:sp>
        <p:nvSpPr>
          <p:cNvPr id="3" name="Content Placeholder 2"/>
          <p:cNvSpPr>
            <a:spLocks noGrp="1"/>
          </p:cNvSpPr>
          <p:nvPr>
            <p:ph idx="1"/>
          </p:nvPr>
        </p:nvSpPr>
        <p:spPr/>
        <p:txBody>
          <a:bodyPr>
            <a:normAutofit/>
          </a:bodyPr>
          <a:lstStyle/>
          <a:p>
            <a:r>
              <a:rPr lang="en-US" dirty="0" smtClean="0"/>
              <a:t>Some provide additional insights:</a:t>
            </a:r>
          </a:p>
          <a:p>
            <a:pPr lvl="1"/>
            <a:r>
              <a:rPr lang="en-US" dirty="0" smtClean="0"/>
              <a:t>Successive order of scattering provides how the radiance is distributed vs. scattering order.</a:t>
            </a:r>
          </a:p>
          <a:p>
            <a:pPr lvl="1"/>
            <a:r>
              <a:rPr lang="en-US" dirty="0" smtClean="0"/>
              <a:t>Some codes give you radiances at intermediate levels- useful for varying aircraft observations.</a:t>
            </a:r>
          </a:p>
          <a:p>
            <a:pPr lvl="1"/>
            <a:r>
              <a:rPr lang="en-US" dirty="0" smtClean="0"/>
              <a:t>Some codes are optimized for (spectral) fluxes rather than radiances.</a:t>
            </a:r>
          </a:p>
          <a:p>
            <a:pPr lvl="1"/>
            <a:r>
              <a:rPr lang="en-US" dirty="0" smtClean="0"/>
              <a:t>1D Monte-Carlo codes calculate the same quantities but are excellent as “truth” or a benchmark.  Can make very pretty pictures of scattering as well!!</a:t>
            </a:r>
          </a:p>
          <a:p>
            <a:pPr marL="411480" lvl="1" indent="0">
              <a:buNone/>
            </a:pPr>
            <a:endParaRPr lang="en-US" dirty="0"/>
          </a:p>
        </p:txBody>
      </p:sp>
    </p:spTree>
    <p:extLst>
      <p:ext uri="{BB962C8B-B14F-4D97-AF65-F5344CB8AC3E}">
        <p14:creationId xmlns:p14="http://schemas.microsoft.com/office/powerpoint/2010/main" val="10323838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03262"/>
          </a:xfrm>
        </p:spPr>
        <p:txBody>
          <a:bodyPr/>
          <a:lstStyle/>
          <a:p>
            <a:r>
              <a:rPr lang="en-US" dirty="0" smtClean="0"/>
              <a:t>Monte-Carlo Techniques</a:t>
            </a:r>
            <a:endParaRPr lang="en-US" dirty="0"/>
          </a:p>
        </p:txBody>
      </p:sp>
      <p:sp>
        <p:nvSpPr>
          <p:cNvPr id="3" name="Content Placeholder 2"/>
          <p:cNvSpPr>
            <a:spLocks noGrp="1"/>
          </p:cNvSpPr>
          <p:nvPr>
            <p:ph idx="1"/>
          </p:nvPr>
        </p:nvSpPr>
        <p:spPr>
          <a:xfrm>
            <a:off x="457200" y="1257300"/>
            <a:ext cx="7620000" cy="5511800"/>
          </a:xfrm>
        </p:spPr>
        <p:txBody>
          <a:bodyPr>
            <a:normAutofit fontScale="92500" lnSpcReduction="10000"/>
          </a:bodyPr>
          <a:lstStyle/>
          <a:p>
            <a:r>
              <a:rPr lang="en-US" dirty="0" smtClean="0"/>
              <a:t>Forward methods (generally solar only) launch photons from the sun and track them wherever they go.</a:t>
            </a:r>
          </a:p>
          <a:p>
            <a:r>
              <a:rPr lang="en-US" dirty="0" smtClean="0"/>
              <a:t>If a photon makes it through a layer.  If so, keep going.</a:t>
            </a:r>
          </a:p>
          <a:p>
            <a:r>
              <a:rPr lang="en-US" dirty="0" smtClean="0"/>
              <a:t>If not, did it get absorbed or scattered?  A new r.</a:t>
            </a:r>
          </a:p>
          <a:p>
            <a:r>
              <a:rPr lang="en-US" dirty="0" smtClean="0"/>
              <a:t>r &lt; </a:t>
            </a:r>
            <a:r>
              <a:rPr lang="en-US" dirty="0" err="1" smtClean="0"/>
              <a:t>ϖ</a:t>
            </a:r>
            <a:r>
              <a:rPr lang="en-US" dirty="0" smtClean="0"/>
              <a:t> : scattered.  r &gt; </a:t>
            </a:r>
            <a:r>
              <a:rPr lang="en-US" dirty="0" err="1"/>
              <a:t>ϖ</a:t>
            </a:r>
            <a:r>
              <a:rPr lang="en-US" dirty="0"/>
              <a:t> : </a:t>
            </a:r>
            <a:r>
              <a:rPr lang="en-US" dirty="0" smtClean="0"/>
              <a:t>absorbed.</a:t>
            </a:r>
          </a:p>
          <a:p>
            <a:r>
              <a:rPr lang="en-US" dirty="0" smtClean="0"/>
              <a:t>If scattered, which direction did it go?  Must know the </a:t>
            </a:r>
            <a:r>
              <a:rPr lang="en-US" i="1" dirty="0" smtClean="0"/>
              <a:t>Cumulative Probability of scattering less than a certain angle</a:t>
            </a:r>
            <a:r>
              <a:rPr lang="en-US" dirty="0" smtClean="0"/>
              <a:t>, based on the layer’s scattering phase function.</a:t>
            </a:r>
          </a:p>
          <a:p>
            <a:r>
              <a:rPr lang="en-US" dirty="0" smtClean="0"/>
              <a:t>Can spin the emergent direction arbitrarily on (0,2π) about the incoming direction.  So select a relative azimuth on (0,</a:t>
            </a:r>
            <a:r>
              <a:rPr lang="en-US" dirty="0"/>
              <a:t> </a:t>
            </a:r>
            <a:r>
              <a:rPr lang="en-US" dirty="0" smtClean="0"/>
              <a:t>2π)</a:t>
            </a:r>
          </a:p>
          <a:p>
            <a:r>
              <a:rPr lang="en-US" dirty="0" smtClean="0"/>
              <a:t>Repeat until photon absorbed, or makes it out.</a:t>
            </a:r>
          </a:p>
          <a:p>
            <a:r>
              <a:rPr lang="en-US" dirty="0" smtClean="0"/>
              <a:t>If made it out, record direction</a:t>
            </a:r>
          </a:p>
          <a:p>
            <a:r>
              <a:rPr lang="en-US" dirty="0" smtClean="0"/>
              <a:t>Number of photons per unit solid angle emerging in a given direction is proportional to intensity.</a:t>
            </a:r>
          </a:p>
          <a:p>
            <a:r>
              <a:rPr lang="en-US" dirty="0" smtClean="0"/>
              <a:t>Can also be used for 3D calculations.</a:t>
            </a:r>
          </a:p>
          <a:p>
            <a:r>
              <a:rPr lang="en-US" dirty="0" smtClean="0"/>
              <a:t>Output error is proportional to 1/</a:t>
            </a:r>
            <a:r>
              <a:rPr lang="en-US" dirty="0" err="1" smtClean="0"/>
              <a:t>sqrt</a:t>
            </a:r>
            <a:r>
              <a:rPr lang="en-US" dirty="0" smtClean="0"/>
              <a:t>(N), where N is the number of photons launched.</a:t>
            </a:r>
          </a:p>
        </p:txBody>
      </p:sp>
    </p:spTree>
    <p:extLst>
      <p:ext uri="{BB962C8B-B14F-4D97-AF65-F5344CB8AC3E}">
        <p14:creationId xmlns:p14="http://schemas.microsoft.com/office/powerpoint/2010/main" val="10058962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Reverse Monte-Carlo</a:t>
            </a:r>
            <a:endParaRPr lang="en-US" dirty="0"/>
          </a:p>
        </p:txBody>
      </p:sp>
      <p:sp>
        <p:nvSpPr>
          <p:cNvPr id="3" name="Content Placeholder 2"/>
          <p:cNvSpPr>
            <a:spLocks noGrp="1"/>
          </p:cNvSpPr>
          <p:nvPr>
            <p:ph idx="1"/>
          </p:nvPr>
        </p:nvSpPr>
        <p:spPr/>
        <p:txBody>
          <a:bodyPr>
            <a:normAutofit lnSpcReduction="10000"/>
          </a:bodyPr>
          <a:lstStyle/>
          <a:p>
            <a:r>
              <a:rPr lang="en-US" dirty="0" smtClean="0"/>
              <a:t>Forward Monte-Carlo: most of the photons we launched are not interesting to us as they would not have made it to our detector.  But if we care about the distribution of all photons – this is the way to go!</a:t>
            </a:r>
          </a:p>
          <a:p>
            <a:pPr marL="114300" indent="0">
              <a:buNone/>
            </a:pPr>
            <a:endParaRPr lang="en-US" dirty="0" smtClean="0"/>
          </a:p>
          <a:p>
            <a:r>
              <a:rPr lang="en-US" dirty="0" smtClean="0"/>
              <a:t>Reverse Monte-Carlo launches photons from the sensor rather than the sun, so needs far fewer photons to calculate the intensity in a given observation direction.</a:t>
            </a:r>
          </a:p>
          <a:p>
            <a:endParaRPr lang="en-US" dirty="0"/>
          </a:p>
          <a:p>
            <a:r>
              <a:rPr lang="en-US" dirty="0" smtClean="0"/>
              <a:t>Works well in the thermal IR / microwave (azimuthal symmetry simplifies some of the calculations).  </a:t>
            </a:r>
          </a:p>
          <a:p>
            <a:endParaRPr lang="en-US" dirty="0"/>
          </a:p>
          <a:p>
            <a:r>
              <a:rPr lang="en-US" dirty="0" smtClean="0"/>
              <a:t>Can also be extended into the solar.</a:t>
            </a:r>
          </a:p>
        </p:txBody>
      </p:sp>
    </p:spTree>
    <p:extLst>
      <p:ext uri="{BB962C8B-B14F-4D97-AF65-F5344CB8AC3E}">
        <p14:creationId xmlns:p14="http://schemas.microsoft.com/office/powerpoint/2010/main" val="5477227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Reverse Monte-Carlo</a:t>
            </a:r>
            <a:endParaRPr lang="en-US" dirty="0"/>
          </a:p>
        </p:txBody>
      </p:sp>
      <p:sp>
        <p:nvSpPr>
          <p:cNvPr id="3" name="Content Placeholder 2"/>
          <p:cNvSpPr>
            <a:spLocks noGrp="1"/>
          </p:cNvSpPr>
          <p:nvPr>
            <p:ph idx="1"/>
          </p:nvPr>
        </p:nvSpPr>
        <p:spPr>
          <a:xfrm>
            <a:off x="457200" y="1468438"/>
            <a:ext cx="7620000" cy="5135562"/>
          </a:xfrm>
        </p:spPr>
        <p:txBody>
          <a:bodyPr>
            <a:normAutofit lnSpcReduction="10000"/>
          </a:bodyPr>
          <a:lstStyle/>
          <a:p>
            <a:r>
              <a:rPr lang="en-US" dirty="0"/>
              <a:t>Uses “time-reversal symmetry” of photons / RT equation: Photons travelling backwards in time act exactly the same as travelling forwards</a:t>
            </a:r>
            <a:r>
              <a:rPr lang="en-US" dirty="0" smtClean="0"/>
              <a:t>!</a:t>
            </a:r>
          </a:p>
          <a:p>
            <a:endParaRPr lang="en-US" dirty="0"/>
          </a:p>
          <a:p>
            <a:r>
              <a:rPr lang="en-US" dirty="0"/>
              <a:t>Launch photons from a </a:t>
            </a:r>
            <a:r>
              <a:rPr lang="en-US" i="1" dirty="0"/>
              <a:t>sensor in the direction of observation</a:t>
            </a:r>
            <a:r>
              <a:rPr lang="en-US" i="1" dirty="0" smtClean="0"/>
              <a:t>.</a:t>
            </a:r>
          </a:p>
          <a:p>
            <a:pPr marL="114300" indent="0">
              <a:buNone/>
            </a:pPr>
            <a:endParaRPr lang="en-US" i="1" dirty="0"/>
          </a:p>
          <a:p>
            <a:r>
              <a:rPr lang="en-US" dirty="0"/>
              <a:t>Do everything pretty much the same, but this way only the photons you care about count</a:t>
            </a:r>
            <a:r>
              <a:rPr lang="en-US" dirty="0" smtClean="0"/>
              <a:t>.</a:t>
            </a:r>
          </a:p>
          <a:p>
            <a:endParaRPr lang="en-US" dirty="0"/>
          </a:p>
          <a:p>
            <a:r>
              <a:rPr lang="en-US" dirty="0"/>
              <a:t>For thermal: when it is absorbed at the atmosphere or surface, we know “where that photon came from” and assign it </a:t>
            </a:r>
            <a:r>
              <a:rPr lang="en-US" dirty="0" err="1"/>
              <a:t>B</a:t>
            </a:r>
            <a:r>
              <a:rPr lang="en-US" baseline="-25000" dirty="0" err="1"/>
              <a:t>λ</a:t>
            </a:r>
            <a:r>
              <a:rPr lang="en-US" dirty="0"/>
              <a:t>(T), for the temperature where it got absorbed</a:t>
            </a:r>
            <a:r>
              <a:rPr lang="en-US" dirty="0" smtClean="0"/>
              <a:t>.</a:t>
            </a:r>
          </a:p>
          <a:p>
            <a:endParaRPr lang="en-US" dirty="0"/>
          </a:p>
          <a:p>
            <a:r>
              <a:rPr lang="en-US" dirty="0"/>
              <a:t>Works well for 3D</a:t>
            </a:r>
            <a:r>
              <a:rPr lang="en-US" dirty="0" smtClean="0"/>
              <a:t>!</a:t>
            </a:r>
            <a:endParaRPr lang="en-US" dirty="0"/>
          </a:p>
        </p:txBody>
      </p:sp>
    </p:spTree>
    <p:extLst>
      <p:ext uri="{BB962C8B-B14F-4D97-AF65-F5344CB8AC3E}">
        <p14:creationId xmlns:p14="http://schemas.microsoft.com/office/powerpoint/2010/main" val="14628199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80734"/>
          </a:xfrm>
        </p:spPr>
        <p:txBody>
          <a:bodyPr/>
          <a:lstStyle/>
          <a:p>
            <a:r>
              <a:rPr lang="en-US" sz="3200" dirty="0" smtClean="0"/>
              <a:t>Monte-Carlo depictions of photons incident on an optical depth cloud layer</a:t>
            </a:r>
            <a:endParaRPr lang="en-US" sz="3200" dirty="0"/>
          </a:p>
        </p:txBody>
      </p:sp>
      <p:pic>
        <p:nvPicPr>
          <p:cNvPr id="6" name="Picture 5" descr="mc2-eps-converted-t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3486" y="1421407"/>
            <a:ext cx="3346359" cy="5031078"/>
          </a:xfrm>
          <a:prstGeom prst="rect">
            <a:avLst/>
          </a:prstGeom>
        </p:spPr>
      </p:pic>
      <p:pic>
        <p:nvPicPr>
          <p:cNvPr id="7" name="Picture 6" descr="mc3-eps-converted-t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21407"/>
            <a:ext cx="3621041" cy="5031078"/>
          </a:xfrm>
          <a:prstGeom prst="rect">
            <a:avLst/>
          </a:prstGeom>
        </p:spPr>
      </p:pic>
    </p:spTree>
    <p:extLst>
      <p:ext uri="{BB962C8B-B14F-4D97-AF65-F5344CB8AC3E}">
        <p14:creationId xmlns:p14="http://schemas.microsoft.com/office/powerpoint/2010/main" val="114555966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766"/>
            <a:ext cx="7620000" cy="1143000"/>
          </a:xfrm>
        </p:spPr>
        <p:txBody>
          <a:bodyPr/>
          <a:lstStyle/>
          <a:p>
            <a:pPr algn="ctr"/>
            <a:r>
              <a:rPr lang="en-US" sz="3600" dirty="0" smtClean="0"/>
              <a:t>Review: </a:t>
            </a:r>
            <a:br>
              <a:rPr lang="en-US" sz="3600" dirty="0" smtClean="0"/>
            </a:br>
            <a:r>
              <a:rPr lang="en-US" sz="3600" dirty="0" smtClean="0"/>
              <a:t>What are we doing again?</a:t>
            </a:r>
            <a:endParaRPr lang="en-US" sz="3600" dirty="0"/>
          </a:p>
        </p:txBody>
      </p:sp>
      <p:cxnSp>
        <p:nvCxnSpPr>
          <p:cNvPr id="4" name="Straight Connector 3"/>
          <p:cNvCxnSpPr/>
          <p:nvPr/>
        </p:nvCxnSpPr>
        <p:spPr>
          <a:xfrm>
            <a:off x="5310287" y="3302339"/>
            <a:ext cx="2275379"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5310287" y="4179575"/>
            <a:ext cx="2275379"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5310287" y="4761196"/>
            <a:ext cx="2275379"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310287" y="5032692"/>
            <a:ext cx="2275379"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310287" y="5207183"/>
            <a:ext cx="2275379"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310287" y="5950813"/>
            <a:ext cx="2275379"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5981885" y="5950813"/>
            <a:ext cx="120424" cy="142829"/>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6134285" y="5960384"/>
            <a:ext cx="120424" cy="142829"/>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6314921" y="5950813"/>
            <a:ext cx="120424" cy="142829"/>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6467321" y="5960384"/>
            <a:ext cx="120424" cy="142829"/>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6619721" y="5960384"/>
            <a:ext cx="120424" cy="142829"/>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6772121" y="5969955"/>
            <a:ext cx="120424" cy="142829"/>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6952757" y="5960384"/>
            <a:ext cx="120424" cy="142829"/>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7105157" y="5969955"/>
            <a:ext cx="120424" cy="142829"/>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7225581" y="5969955"/>
            <a:ext cx="120424" cy="142829"/>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7354180" y="5950813"/>
            <a:ext cx="120424" cy="142829"/>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5310287" y="3495659"/>
            <a:ext cx="1745217" cy="369332"/>
          </a:xfrm>
          <a:prstGeom prst="rect">
            <a:avLst/>
          </a:prstGeom>
          <a:noFill/>
        </p:spPr>
        <p:txBody>
          <a:bodyPr wrap="square" rtlCol="0">
            <a:spAutoFit/>
          </a:bodyPr>
          <a:lstStyle/>
          <a:p>
            <a:r>
              <a:rPr lang="en-US" dirty="0" smtClean="0"/>
              <a:t>τ</a:t>
            </a:r>
            <a:r>
              <a:rPr lang="en-US" baseline="-25000" dirty="0" smtClean="0"/>
              <a:t>1</a:t>
            </a:r>
            <a:r>
              <a:rPr lang="en-US" dirty="0" smtClean="0"/>
              <a:t>, ϖ</a:t>
            </a:r>
            <a:r>
              <a:rPr lang="en-US" baseline="-25000" dirty="0" smtClean="0"/>
              <a:t>1</a:t>
            </a:r>
            <a:r>
              <a:rPr lang="en-US" dirty="0" smtClean="0"/>
              <a:t>, PF</a:t>
            </a:r>
            <a:r>
              <a:rPr lang="en-US" baseline="-25000" dirty="0" smtClean="0"/>
              <a:t>1</a:t>
            </a:r>
            <a:r>
              <a:rPr lang="en-US" dirty="0" smtClean="0"/>
              <a:t>(</a:t>
            </a:r>
            <a:r>
              <a:rPr lang="en-US" dirty="0" err="1" smtClean="0"/>
              <a:t>Θ</a:t>
            </a:r>
            <a:r>
              <a:rPr lang="en-US" dirty="0" smtClean="0"/>
              <a:t>)</a:t>
            </a:r>
            <a:endParaRPr lang="en-US" dirty="0"/>
          </a:p>
        </p:txBody>
      </p:sp>
      <p:sp>
        <p:nvSpPr>
          <p:cNvPr id="31" name="TextBox 30"/>
          <p:cNvSpPr txBox="1"/>
          <p:nvPr/>
        </p:nvSpPr>
        <p:spPr>
          <a:xfrm>
            <a:off x="5310941" y="4264348"/>
            <a:ext cx="1745217" cy="369332"/>
          </a:xfrm>
          <a:prstGeom prst="rect">
            <a:avLst/>
          </a:prstGeom>
          <a:noFill/>
        </p:spPr>
        <p:txBody>
          <a:bodyPr wrap="square" rtlCol="0">
            <a:spAutoFit/>
          </a:bodyPr>
          <a:lstStyle/>
          <a:p>
            <a:r>
              <a:rPr lang="en-US" dirty="0" smtClean="0"/>
              <a:t>τ</a:t>
            </a:r>
            <a:r>
              <a:rPr lang="en-US" baseline="-25000" dirty="0"/>
              <a:t>2</a:t>
            </a:r>
            <a:r>
              <a:rPr lang="en-US" dirty="0" smtClean="0"/>
              <a:t>, ϖ</a:t>
            </a:r>
            <a:r>
              <a:rPr lang="en-US" baseline="-25000" dirty="0"/>
              <a:t>2</a:t>
            </a:r>
            <a:r>
              <a:rPr lang="en-US" dirty="0" smtClean="0"/>
              <a:t>, PF</a:t>
            </a:r>
            <a:r>
              <a:rPr lang="en-US" baseline="-25000" dirty="0"/>
              <a:t>2</a:t>
            </a:r>
            <a:r>
              <a:rPr lang="en-US" dirty="0" smtClean="0"/>
              <a:t>(</a:t>
            </a:r>
            <a:r>
              <a:rPr lang="en-US" dirty="0" err="1" smtClean="0"/>
              <a:t>Θ</a:t>
            </a:r>
            <a:r>
              <a:rPr lang="en-US" dirty="0" smtClean="0"/>
              <a:t>)</a:t>
            </a:r>
            <a:endParaRPr lang="en-US" dirty="0"/>
          </a:p>
        </p:txBody>
      </p:sp>
      <p:sp>
        <p:nvSpPr>
          <p:cNvPr id="32" name="TextBox 31"/>
          <p:cNvSpPr txBox="1"/>
          <p:nvPr/>
        </p:nvSpPr>
        <p:spPr>
          <a:xfrm>
            <a:off x="5286535" y="5385446"/>
            <a:ext cx="1745217" cy="369332"/>
          </a:xfrm>
          <a:prstGeom prst="rect">
            <a:avLst/>
          </a:prstGeom>
          <a:noFill/>
        </p:spPr>
        <p:txBody>
          <a:bodyPr wrap="square" rtlCol="0">
            <a:spAutoFit/>
          </a:bodyPr>
          <a:lstStyle/>
          <a:p>
            <a:r>
              <a:rPr lang="en-US" dirty="0" err="1" smtClean="0"/>
              <a:t>τ</a:t>
            </a:r>
            <a:r>
              <a:rPr lang="en-US" baseline="-25000" dirty="0" err="1" smtClean="0"/>
              <a:t>n</a:t>
            </a:r>
            <a:r>
              <a:rPr lang="en-US" dirty="0" smtClean="0"/>
              <a:t>, </a:t>
            </a:r>
            <a:r>
              <a:rPr lang="en-US" dirty="0" err="1" smtClean="0"/>
              <a:t>ϖ</a:t>
            </a:r>
            <a:r>
              <a:rPr lang="en-US" baseline="-25000" dirty="0" err="1" smtClean="0"/>
              <a:t>n</a:t>
            </a:r>
            <a:r>
              <a:rPr lang="en-US" dirty="0" smtClean="0"/>
              <a:t>, </a:t>
            </a:r>
            <a:r>
              <a:rPr lang="en-US" dirty="0" err="1" smtClean="0"/>
              <a:t>PF</a:t>
            </a:r>
            <a:r>
              <a:rPr lang="en-US" baseline="-25000" dirty="0" err="1"/>
              <a:t>n</a:t>
            </a:r>
            <a:r>
              <a:rPr lang="en-US" dirty="0" smtClean="0"/>
              <a:t>(</a:t>
            </a:r>
            <a:r>
              <a:rPr lang="en-US" dirty="0" err="1" smtClean="0"/>
              <a:t>Θ</a:t>
            </a:r>
            <a:r>
              <a:rPr lang="en-US" dirty="0" smtClean="0"/>
              <a:t>)</a:t>
            </a:r>
            <a:endParaRPr lang="en-US" dirty="0"/>
          </a:p>
        </p:txBody>
      </p:sp>
      <p:sp>
        <p:nvSpPr>
          <p:cNvPr id="55" name="TextBox 54"/>
          <p:cNvSpPr txBox="1"/>
          <p:nvPr/>
        </p:nvSpPr>
        <p:spPr>
          <a:xfrm>
            <a:off x="5382101" y="4679558"/>
            <a:ext cx="485300" cy="369332"/>
          </a:xfrm>
          <a:prstGeom prst="rect">
            <a:avLst/>
          </a:prstGeom>
          <a:noFill/>
        </p:spPr>
        <p:txBody>
          <a:bodyPr wrap="square" rtlCol="0">
            <a:spAutoFit/>
          </a:bodyPr>
          <a:lstStyle/>
          <a:p>
            <a:r>
              <a:rPr lang="en-US" dirty="0" smtClean="0"/>
              <a:t>…</a:t>
            </a:r>
            <a:endParaRPr lang="en-US" dirty="0"/>
          </a:p>
        </p:txBody>
      </p:sp>
      <p:sp>
        <p:nvSpPr>
          <p:cNvPr id="56" name="TextBox 55"/>
          <p:cNvSpPr txBox="1"/>
          <p:nvPr/>
        </p:nvSpPr>
        <p:spPr>
          <a:xfrm>
            <a:off x="5369402" y="4864224"/>
            <a:ext cx="485300" cy="369332"/>
          </a:xfrm>
          <a:prstGeom prst="rect">
            <a:avLst/>
          </a:prstGeom>
          <a:noFill/>
        </p:spPr>
        <p:txBody>
          <a:bodyPr wrap="square" rtlCol="0">
            <a:spAutoFit/>
          </a:bodyPr>
          <a:lstStyle/>
          <a:p>
            <a:r>
              <a:rPr lang="en-US" dirty="0" smtClean="0"/>
              <a:t>…</a:t>
            </a:r>
            <a:endParaRPr lang="en-US" dirty="0"/>
          </a:p>
        </p:txBody>
      </p:sp>
      <p:cxnSp>
        <p:nvCxnSpPr>
          <p:cNvPr id="76" name="Straight Arrow Connector 75"/>
          <p:cNvCxnSpPr/>
          <p:nvPr/>
        </p:nvCxnSpPr>
        <p:spPr>
          <a:xfrm flipH="1" flipV="1">
            <a:off x="7050254" y="5603265"/>
            <a:ext cx="152400" cy="33688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flipH="1" flipV="1">
            <a:off x="6910173" y="5763688"/>
            <a:ext cx="286091" cy="16042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flipV="1">
            <a:off x="7214420" y="5579022"/>
            <a:ext cx="139760" cy="34508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5902756" y="1544801"/>
            <a:ext cx="1704821" cy="369332"/>
          </a:xfrm>
          <a:prstGeom prst="rect">
            <a:avLst/>
          </a:prstGeom>
          <a:noFill/>
        </p:spPr>
        <p:txBody>
          <a:bodyPr wrap="square" rtlCol="0">
            <a:spAutoFit/>
          </a:bodyPr>
          <a:lstStyle/>
          <a:p>
            <a:r>
              <a:rPr lang="en-US" dirty="0" smtClean="0"/>
              <a:t>I</a:t>
            </a:r>
            <a:r>
              <a:rPr lang="en-US" baseline="30000" dirty="0" smtClean="0"/>
              <a:t>+</a:t>
            </a:r>
            <a:r>
              <a:rPr lang="en-US" baseline="-25000" dirty="0" smtClean="0"/>
              <a:t>TOA</a:t>
            </a:r>
            <a:r>
              <a:rPr lang="en-US" dirty="0" smtClean="0"/>
              <a:t>(</a:t>
            </a:r>
            <a:r>
              <a:rPr lang="en-US" dirty="0" err="1" smtClean="0"/>
              <a:t>θ,ϕ</a:t>
            </a:r>
            <a:r>
              <a:rPr lang="en-US" dirty="0" smtClean="0"/>
              <a:t>)</a:t>
            </a:r>
            <a:endParaRPr lang="en-US" dirty="0"/>
          </a:p>
        </p:txBody>
      </p:sp>
      <p:cxnSp>
        <p:nvCxnSpPr>
          <p:cNvPr id="51" name="Straight Arrow Connector 50"/>
          <p:cNvCxnSpPr/>
          <p:nvPr/>
        </p:nvCxnSpPr>
        <p:spPr>
          <a:xfrm flipV="1">
            <a:off x="7214420" y="5763688"/>
            <a:ext cx="301613" cy="18282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6726614" y="2949227"/>
            <a:ext cx="605860" cy="367490"/>
            <a:chOff x="6259056" y="2949227"/>
            <a:chExt cx="605860" cy="367490"/>
          </a:xfrm>
        </p:grpSpPr>
        <p:cxnSp>
          <p:nvCxnSpPr>
            <p:cNvPr id="54" name="Straight Arrow Connector 53"/>
            <p:cNvCxnSpPr/>
            <p:nvPr/>
          </p:nvCxnSpPr>
          <p:spPr>
            <a:xfrm flipH="1" flipV="1">
              <a:off x="6399137" y="2973470"/>
              <a:ext cx="152400" cy="33688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flipH="1" flipV="1">
              <a:off x="6259056" y="3133893"/>
              <a:ext cx="286091" cy="16042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V="1">
              <a:off x="6563303" y="2949227"/>
              <a:ext cx="139760" cy="34508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flipV="1">
              <a:off x="6563303" y="3133893"/>
              <a:ext cx="301613" cy="18282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63" name="Group 62"/>
          <p:cNvGrpSpPr/>
          <p:nvPr/>
        </p:nvGrpSpPr>
        <p:grpSpPr>
          <a:xfrm>
            <a:off x="6743846" y="3824743"/>
            <a:ext cx="605860" cy="367490"/>
            <a:chOff x="6259056" y="2949227"/>
            <a:chExt cx="605860" cy="367490"/>
          </a:xfrm>
        </p:grpSpPr>
        <p:cxnSp>
          <p:nvCxnSpPr>
            <p:cNvPr id="64" name="Straight Arrow Connector 63"/>
            <p:cNvCxnSpPr/>
            <p:nvPr/>
          </p:nvCxnSpPr>
          <p:spPr>
            <a:xfrm flipH="1" flipV="1">
              <a:off x="6399137" y="2973470"/>
              <a:ext cx="152400" cy="33688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flipH="1" flipV="1">
              <a:off x="6259056" y="3133893"/>
              <a:ext cx="286091" cy="16042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V="1">
              <a:off x="6563303" y="2949227"/>
              <a:ext cx="139760" cy="34508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flipV="1">
              <a:off x="6563303" y="3133893"/>
              <a:ext cx="301613" cy="18282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70" name="Group 69"/>
          <p:cNvGrpSpPr/>
          <p:nvPr/>
        </p:nvGrpSpPr>
        <p:grpSpPr>
          <a:xfrm rot="10800000">
            <a:off x="6755168" y="4204891"/>
            <a:ext cx="605860" cy="367490"/>
            <a:chOff x="6259056" y="2949227"/>
            <a:chExt cx="605860" cy="367490"/>
          </a:xfrm>
        </p:grpSpPr>
        <p:cxnSp>
          <p:nvCxnSpPr>
            <p:cNvPr id="78" name="Straight Arrow Connector 77"/>
            <p:cNvCxnSpPr/>
            <p:nvPr/>
          </p:nvCxnSpPr>
          <p:spPr>
            <a:xfrm flipH="1" flipV="1">
              <a:off x="6399137" y="2973470"/>
              <a:ext cx="152400" cy="33688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flipH="1" flipV="1">
              <a:off x="6259056" y="3133893"/>
              <a:ext cx="286091" cy="16042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flipV="1">
              <a:off x="6563303" y="2949227"/>
              <a:ext cx="139760" cy="34508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flipV="1">
              <a:off x="6563303" y="3133893"/>
              <a:ext cx="301613" cy="18282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83" name="Group 82"/>
          <p:cNvGrpSpPr/>
          <p:nvPr/>
        </p:nvGrpSpPr>
        <p:grpSpPr>
          <a:xfrm>
            <a:off x="6896246" y="4818198"/>
            <a:ext cx="605860" cy="367490"/>
            <a:chOff x="6259056" y="2949227"/>
            <a:chExt cx="605860" cy="367490"/>
          </a:xfrm>
        </p:grpSpPr>
        <p:cxnSp>
          <p:nvCxnSpPr>
            <p:cNvPr id="84" name="Straight Arrow Connector 83"/>
            <p:cNvCxnSpPr/>
            <p:nvPr/>
          </p:nvCxnSpPr>
          <p:spPr>
            <a:xfrm flipH="1" flipV="1">
              <a:off x="6399137" y="2973470"/>
              <a:ext cx="152400" cy="33688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flipH="1" flipV="1">
              <a:off x="6259056" y="3133893"/>
              <a:ext cx="286091" cy="16042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flipV="1">
              <a:off x="6563303" y="2949227"/>
              <a:ext cx="139760" cy="34508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flipV="1">
              <a:off x="6563303" y="3133893"/>
              <a:ext cx="301613" cy="18282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88" name="Group 87"/>
          <p:cNvGrpSpPr/>
          <p:nvPr/>
        </p:nvGrpSpPr>
        <p:grpSpPr>
          <a:xfrm rot="10800000">
            <a:off x="6907568" y="5198346"/>
            <a:ext cx="605860" cy="367490"/>
            <a:chOff x="6259056" y="2949227"/>
            <a:chExt cx="605860" cy="367490"/>
          </a:xfrm>
        </p:grpSpPr>
        <p:cxnSp>
          <p:nvCxnSpPr>
            <p:cNvPr id="89" name="Straight Arrow Connector 88"/>
            <p:cNvCxnSpPr/>
            <p:nvPr/>
          </p:nvCxnSpPr>
          <p:spPr>
            <a:xfrm flipH="1" flipV="1">
              <a:off x="6399137" y="2973470"/>
              <a:ext cx="152400" cy="33688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flipH="1" flipV="1">
              <a:off x="6259056" y="3133893"/>
              <a:ext cx="286091" cy="16042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flipV="1">
              <a:off x="6563303" y="2949227"/>
              <a:ext cx="139760" cy="34508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flipV="1">
              <a:off x="6563303" y="3133893"/>
              <a:ext cx="301613" cy="18282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cxnSp>
        <p:nvCxnSpPr>
          <p:cNvPr id="33" name="Straight Arrow Connector 32"/>
          <p:cNvCxnSpPr/>
          <p:nvPr/>
        </p:nvCxnSpPr>
        <p:spPr>
          <a:xfrm flipH="1" flipV="1">
            <a:off x="6587745" y="1964267"/>
            <a:ext cx="424960" cy="133004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a:off x="6866695" y="3316717"/>
            <a:ext cx="152400" cy="41708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H="1" flipV="1">
            <a:off x="6314921" y="1964267"/>
            <a:ext cx="551774" cy="176953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6917020" y="4548139"/>
            <a:ext cx="270833" cy="21305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V="1">
            <a:off x="7196264" y="4572382"/>
            <a:ext cx="278340" cy="18881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V="1">
            <a:off x="7474604" y="3733800"/>
            <a:ext cx="41429" cy="81433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flipH="1">
            <a:off x="7349706" y="3733800"/>
            <a:ext cx="166327" cy="13119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flipH="1" flipV="1">
            <a:off x="6726614" y="1964267"/>
            <a:ext cx="613639" cy="190072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flipH="1" flipV="1">
            <a:off x="6134285" y="1964267"/>
            <a:ext cx="1068369" cy="395984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0" name="Content Placeholder 2"/>
          <p:cNvSpPr>
            <a:spLocks noGrp="1"/>
          </p:cNvSpPr>
          <p:nvPr>
            <p:ph idx="1"/>
          </p:nvPr>
        </p:nvSpPr>
        <p:spPr>
          <a:xfrm>
            <a:off x="106877" y="1609000"/>
            <a:ext cx="4515924" cy="4800600"/>
          </a:xfrm>
        </p:spPr>
        <p:txBody>
          <a:bodyPr>
            <a:normAutofit/>
          </a:bodyPr>
          <a:lstStyle/>
          <a:p>
            <a:r>
              <a:rPr lang="en-US" sz="1800" dirty="0" smtClean="0"/>
              <a:t>Divide vertical, </a:t>
            </a:r>
            <a:r>
              <a:rPr lang="en-US" sz="1800" i="1" dirty="0" smtClean="0"/>
              <a:t>plane-parallel</a:t>
            </a:r>
            <a:r>
              <a:rPr lang="en-US" sz="1800" dirty="0" smtClean="0"/>
              <a:t> atmosphere up into approximately homogeneous sections.</a:t>
            </a:r>
          </a:p>
          <a:p>
            <a:endParaRPr lang="en-US" sz="1800" dirty="0" smtClean="0"/>
          </a:p>
          <a:p>
            <a:r>
              <a:rPr lang="en-US" sz="1800" dirty="0" smtClean="0"/>
              <a:t>Calculate (composite) optical properties of each layer: </a:t>
            </a:r>
            <a:r>
              <a:rPr lang="en-US" sz="1800" dirty="0" err="1"/>
              <a:t>τ</a:t>
            </a:r>
            <a:r>
              <a:rPr lang="en-US" sz="1800" dirty="0"/>
              <a:t>, </a:t>
            </a:r>
            <a:r>
              <a:rPr lang="en-US" sz="1800" dirty="0" err="1"/>
              <a:t>ϖ</a:t>
            </a:r>
            <a:r>
              <a:rPr lang="en-US" sz="1800" dirty="0"/>
              <a:t>, PF(</a:t>
            </a:r>
            <a:r>
              <a:rPr lang="en-US" sz="1800" dirty="0" err="1"/>
              <a:t>Θ</a:t>
            </a:r>
            <a:r>
              <a:rPr lang="en-US" sz="1800" dirty="0" smtClean="0"/>
              <a:t>)  </a:t>
            </a:r>
            <a:r>
              <a:rPr lang="en-US" sz="1800" i="1" dirty="0" smtClean="0"/>
              <a:t>at some wavelength </a:t>
            </a:r>
            <a:r>
              <a:rPr lang="en-US" sz="1800" i="1" dirty="0" err="1" smtClean="0"/>
              <a:t>λ</a:t>
            </a:r>
            <a:r>
              <a:rPr lang="en-US" sz="1800" i="1" dirty="0" smtClean="0"/>
              <a:t>. </a:t>
            </a:r>
            <a:r>
              <a:rPr lang="en-US" sz="1800" dirty="0" err="1" smtClean="0"/>
              <a:t>Monochhromatic</a:t>
            </a:r>
            <a:r>
              <a:rPr lang="en-US" sz="1800" dirty="0" smtClean="0"/>
              <a:t>!!</a:t>
            </a:r>
          </a:p>
          <a:p>
            <a:endParaRPr lang="en-US" sz="1800" dirty="0"/>
          </a:p>
          <a:p>
            <a:r>
              <a:rPr lang="en-US" sz="1800" dirty="0" smtClean="0"/>
              <a:t>Goal: Calculate </a:t>
            </a:r>
            <a:r>
              <a:rPr lang="en-US" sz="1800" i="1" dirty="0" smtClean="0"/>
              <a:t>Total Intensities </a:t>
            </a:r>
            <a:r>
              <a:rPr lang="en-US" sz="1800" dirty="0" smtClean="0"/>
              <a:t>in any direction (</a:t>
            </a:r>
            <a:r>
              <a:rPr lang="en-US" sz="1800" dirty="0" err="1"/>
              <a:t>θ,ϕ</a:t>
            </a:r>
            <a:r>
              <a:rPr lang="en-US" sz="1800" dirty="0"/>
              <a:t>) </a:t>
            </a:r>
            <a:r>
              <a:rPr lang="en-US" sz="1800" dirty="0" smtClean="0"/>
              <a:t>at any </a:t>
            </a:r>
            <a:r>
              <a:rPr lang="en-US" sz="1800" dirty="0" err="1" smtClean="0"/>
              <a:t>τ</a:t>
            </a:r>
            <a:r>
              <a:rPr lang="en-US" sz="1800" dirty="0" smtClean="0"/>
              <a:t>(z).  Typically </a:t>
            </a:r>
            <a:r>
              <a:rPr lang="en-US" sz="1800" dirty="0" err="1"/>
              <a:t>τ</a:t>
            </a:r>
            <a:r>
              <a:rPr lang="en-US" sz="1800" dirty="0"/>
              <a:t>=</a:t>
            </a:r>
            <a:r>
              <a:rPr lang="en-US" sz="1800" dirty="0" smtClean="0"/>
              <a:t>0, and </a:t>
            </a:r>
            <a:r>
              <a:rPr lang="en-US" sz="1800" dirty="0" err="1"/>
              <a:t>τ</a:t>
            </a:r>
            <a:r>
              <a:rPr lang="en-US" sz="1800" dirty="0" smtClean="0"/>
              <a:t>=</a:t>
            </a:r>
            <a:r>
              <a:rPr lang="en-US" sz="1800" dirty="0" err="1" smtClean="0"/>
              <a:t>τ</a:t>
            </a:r>
            <a:r>
              <a:rPr lang="en-US" sz="1800" dirty="0" smtClean="0"/>
              <a:t>* (surface &amp; TOA).</a:t>
            </a:r>
          </a:p>
          <a:p>
            <a:endParaRPr lang="en-US" sz="1800" dirty="0" smtClean="0"/>
          </a:p>
          <a:p>
            <a:r>
              <a:rPr lang="en-US" sz="1800" dirty="0" smtClean="0"/>
              <a:t>Sum over mu-weighted intensities to calculate (monochromatic) fluxes</a:t>
            </a:r>
            <a:r>
              <a:rPr lang="en-US" sz="1800" dirty="0"/>
              <a:t> </a:t>
            </a:r>
            <a:r>
              <a:rPr lang="en-US" sz="1800" dirty="0" smtClean="0"/>
              <a:t>if desired.</a:t>
            </a:r>
          </a:p>
          <a:p>
            <a:endParaRPr lang="en-US" dirty="0" smtClean="0"/>
          </a:p>
        </p:txBody>
      </p:sp>
    </p:spTree>
    <p:extLst>
      <p:ext uri="{BB962C8B-B14F-4D97-AF65-F5344CB8AC3E}">
        <p14:creationId xmlns:p14="http://schemas.microsoft.com/office/powerpoint/2010/main" val="3028045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80734"/>
          </a:xfrm>
        </p:spPr>
        <p:txBody>
          <a:bodyPr/>
          <a:lstStyle/>
          <a:p>
            <a:r>
              <a:rPr lang="en-US" dirty="0" smtClean="0"/>
              <a:t>Other Techniques:</a:t>
            </a:r>
            <a:br>
              <a:rPr lang="en-US" dirty="0" smtClean="0"/>
            </a:br>
            <a:r>
              <a:rPr lang="en-US" dirty="0" smtClean="0"/>
              <a:t>What can they do?</a:t>
            </a:r>
            <a:endParaRPr lang="en-US" dirty="0"/>
          </a:p>
        </p:txBody>
      </p:sp>
      <p:sp>
        <p:nvSpPr>
          <p:cNvPr id="3" name="Content Placeholder 2"/>
          <p:cNvSpPr>
            <a:spLocks noGrp="1"/>
          </p:cNvSpPr>
          <p:nvPr>
            <p:ph idx="1"/>
          </p:nvPr>
        </p:nvSpPr>
        <p:spPr/>
        <p:txBody>
          <a:bodyPr>
            <a:normAutofit/>
          </a:bodyPr>
          <a:lstStyle/>
          <a:p>
            <a:r>
              <a:rPr lang="en-US" dirty="0" smtClean="0"/>
              <a:t>Some solve much harder problems:</a:t>
            </a:r>
          </a:p>
          <a:p>
            <a:pPr lvl="1"/>
            <a:r>
              <a:rPr lang="en-US" dirty="0" smtClean="0"/>
              <a:t>3D methods – Can deal with horizontal inhomogeneity.</a:t>
            </a:r>
          </a:p>
          <a:p>
            <a:pPr lvl="2"/>
            <a:r>
              <a:rPr lang="en-US" dirty="0" smtClean="0"/>
              <a:t>Independent Pixel Approximation</a:t>
            </a:r>
          </a:p>
          <a:p>
            <a:pPr lvl="2"/>
            <a:r>
              <a:rPr lang="en-US" dirty="0" smtClean="0"/>
              <a:t>Slant Methods</a:t>
            </a:r>
          </a:p>
          <a:p>
            <a:pPr lvl="2"/>
            <a:r>
              <a:rPr lang="en-US" dirty="0" smtClean="0"/>
              <a:t>Full 3D with horizontal photon transport.</a:t>
            </a:r>
          </a:p>
          <a:p>
            <a:pPr lvl="1"/>
            <a:r>
              <a:rPr lang="en-US" dirty="0" smtClean="0"/>
              <a:t>Vector calculations: Include effects of polarization, calculate Stokes vectors.</a:t>
            </a:r>
          </a:p>
          <a:p>
            <a:pPr lvl="2"/>
            <a:r>
              <a:rPr lang="en-US" dirty="0" smtClean="0"/>
              <a:t>Matrices generally becomes (4n, 4n) instead of (</a:t>
            </a:r>
            <a:r>
              <a:rPr lang="en-US" dirty="0" err="1" smtClean="0"/>
              <a:t>n,n</a:t>
            </a:r>
            <a:r>
              <a:rPr lang="en-US" dirty="0" smtClean="0"/>
              <a:t>)</a:t>
            </a:r>
          </a:p>
          <a:p>
            <a:pPr lvl="2"/>
            <a:r>
              <a:rPr lang="en-US" dirty="0" smtClean="0"/>
              <a:t>Calculations become ~ 100x slower typically!</a:t>
            </a:r>
          </a:p>
          <a:p>
            <a:pPr lvl="1"/>
            <a:r>
              <a:rPr lang="en-US" dirty="0" smtClean="0"/>
              <a:t>Curvature of Atmosphere</a:t>
            </a:r>
          </a:p>
          <a:p>
            <a:pPr lvl="2"/>
            <a:r>
              <a:rPr lang="en-US" dirty="0" smtClean="0"/>
              <a:t>Important for very oblique or limb observations. (&gt;80 </a:t>
            </a:r>
            <a:r>
              <a:rPr lang="en-US" dirty="0" err="1" smtClean="0"/>
              <a:t>deg</a:t>
            </a:r>
            <a:r>
              <a:rPr lang="en-US" dirty="0" smtClean="0"/>
              <a:t>)</a:t>
            </a:r>
          </a:p>
          <a:p>
            <a:pPr lvl="2"/>
            <a:r>
              <a:rPr lang="en-US" dirty="0" smtClean="0"/>
              <a:t>“Pseudo-spherical” approximation is typical.</a:t>
            </a:r>
          </a:p>
          <a:p>
            <a:pPr marL="777240" lvl="2" indent="0">
              <a:buNone/>
            </a:pPr>
            <a:endParaRPr lang="en-US" dirty="0" smtClean="0"/>
          </a:p>
          <a:p>
            <a:pPr lvl="2"/>
            <a:endParaRPr lang="en-US" dirty="0" smtClean="0"/>
          </a:p>
          <a:p>
            <a:pPr marL="777240" lvl="2" indent="0">
              <a:buNone/>
            </a:pPr>
            <a:endParaRPr lang="en-US" dirty="0"/>
          </a:p>
        </p:txBody>
      </p:sp>
    </p:spTree>
    <p:extLst>
      <p:ext uri="{BB962C8B-B14F-4D97-AF65-F5344CB8AC3E}">
        <p14:creationId xmlns:p14="http://schemas.microsoft.com/office/powerpoint/2010/main" val="186520028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0147"/>
            <a:ext cx="7620000" cy="704036"/>
          </a:xfrm>
        </p:spPr>
        <p:txBody>
          <a:bodyPr/>
          <a:lstStyle/>
          <a:p>
            <a:r>
              <a:rPr lang="en-US" dirty="0" smtClean="0"/>
              <a:t>3D effects example:</a:t>
            </a:r>
            <a:br>
              <a:rPr lang="en-US" dirty="0" smtClean="0"/>
            </a:br>
            <a:r>
              <a:rPr lang="en-US" dirty="0" smtClean="0"/>
              <a:t>Hurricane Bonnie (1998)</a:t>
            </a:r>
            <a:endParaRPr lang="en-US" dirty="0"/>
          </a:p>
        </p:txBody>
      </p:sp>
      <p:pic>
        <p:nvPicPr>
          <p:cNvPr id="5" name="Picture 4"/>
          <p:cNvPicPr>
            <a:picLocks noChangeAspect="1"/>
          </p:cNvPicPr>
          <p:nvPr/>
        </p:nvPicPr>
        <p:blipFill>
          <a:blip r:embed="rId2"/>
          <a:stretch>
            <a:fillRect/>
          </a:stretch>
        </p:blipFill>
        <p:spPr>
          <a:xfrm>
            <a:off x="282020" y="2292083"/>
            <a:ext cx="3360215" cy="2817656"/>
          </a:xfrm>
          <a:prstGeom prst="rect">
            <a:avLst/>
          </a:prstGeom>
        </p:spPr>
      </p:pic>
      <p:pic>
        <p:nvPicPr>
          <p:cNvPr id="6" name="Picture 5" descr="Bonnielandfall.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8513" y="2292083"/>
            <a:ext cx="4786919" cy="2817656"/>
          </a:xfrm>
          <a:prstGeom prst="rect">
            <a:avLst/>
          </a:prstGeom>
        </p:spPr>
      </p:pic>
    </p:spTree>
    <p:extLst>
      <p:ext uri="{BB962C8B-B14F-4D97-AF65-F5344CB8AC3E}">
        <p14:creationId xmlns:p14="http://schemas.microsoft.com/office/powerpoint/2010/main" val="325060644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129"/>
            <a:ext cx="7620000" cy="704036"/>
          </a:xfrm>
        </p:spPr>
        <p:txBody>
          <a:bodyPr/>
          <a:lstStyle/>
          <a:p>
            <a:r>
              <a:rPr lang="en-US" dirty="0" smtClean="0"/>
              <a:t>3D effects in the microwave</a:t>
            </a:r>
            <a:endParaRPr lang="en-US" dirty="0"/>
          </a:p>
        </p:txBody>
      </p:sp>
      <p:pic>
        <p:nvPicPr>
          <p:cNvPr id="4" name="Picture 3" descr="Screen Shot 2014-03-05 at 11.50.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96562"/>
            <a:ext cx="8280400" cy="4127500"/>
          </a:xfrm>
          <a:prstGeom prst="rect">
            <a:avLst/>
          </a:prstGeom>
        </p:spPr>
      </p:pic>
    </p:spTree>
    <p:extLst>
      <p:ext uri="{BB962C8B-B14F-4D97-AF65-F5344CB8AC3E}">
        <p14:creationId xmlns:p14="http://schemas.microsoft.com/office/powerpoint/2010/main" val="425566169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129"/>
            <a:ext cx="7620000" cy="704036"/>
          </a:xfrm>
        </p:spPr>
        <p:txBody>
          <a:bodyPr/>
          <a:lstStyle/>
          <a:p>
            <a:r>
              <a:rPr lang="en-US" dirty="0" smtClean="0"/>
              <a:t>3D effects Example:</a:t>
            </a:r>
            <a:br>
              <a:rPr lang="en-US" dirty="0" smtClean="0"/>
            </a:br>
            <a:r>
              <a:rPr lang="en-US" dirty="0" smtClean="0"/>
              <a:t>Hurricane Bonnie</a:t>
            </a:r>
            <a:endParaRPr lang="en-US" dirty="0"/>
          </a:p>
        </p:txBody>
      </p:sp>
      <p:pic>
        <p:nvPicPr>
          <p:cNvPr id="3" name="Picture 2" descr="Screen Shot 2014-03-05 at 11.52.3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44" y="1223341"/>
            <a:ext cx="6327808" cy="5263841"/>
          </a:xfrm>
          <a:prstGeom prst="rect">
            <a:avLst/>
          </a:prstGeom>
        </p:spPr>
      </p:pic>
    </p:spTree>
    <p:extLst>
      <p:ext uri="{BB962C8B-B14F-4D97-AF65-F5344CB8AC3E}">
        <p14:creationId xmlns:p14="http://schemas.microsoft.com/office/powerpoint/2010/main" val="245431624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42"/>
            <a:ext cx="7620000" cy="1143000"/>
          </a:xfrm>
        </p:spPr>
        <p:txBody>
          <a:bodyPr/>
          <a:lstStyle/>
          <a:p>
            <a:r>
              <a:rPr lang="en-US" dirty="0" smtClean="0"/>
              <a:t>3D Effects in the Vis/NIR</a:t>
            </a:r>
            <a:endParaRPr lang="en-US" dirty="0"/>
          </a:p>
        </p:txBody>
      </p:sp>
      <p:pic>
        <p:nvPicPr>
          <p:cNvPr id="4" name="Picture 3" descr="Screen Shot 2014-03-05 at 12.01.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83" y="1289954"/>
            <a:ext cx="7281944" cy="4857035"/>
          </a:xfrm>
          <a:prstGeom prst="rect">
            <a:avLst/>
          </a:prstGeom>
        </p:spPr>
      </p:pic>
      <p:sp>
        <p:nvSpPr>
          <p:cNvPr id="5" name="TextBox 4"/>
          <p:cNvSpPr txBox="1"/>
          <p:nvPr/>
        </p:nvSpPr>
        <p:spPr>
          <a:xfrm>
            <a:off x="457200" y="1032864"/>
            <a:ext cx="1163345" cy="369332"/>
          </a:xfrm>
          <a:prstGeom prst="rect">
            <a:avLst/>
          </a:prstGeom>
          <a:noFill/>
        </p:spPr>
        <p:txBody>
          <a:bodyPr wrap="square" rtlCol="0">
            <a:spAutoFit/>
          </a:bodyPr>
          <a:lstStyle/>
          <a:p>
            <a:r>
              <a:rPr lang="en-US" dirty="0" smtClean="0"/>
              <a:t>06 UTC</a:t>
            </a:r>
            <a:endParaRPr lang="en-US" dirty="0"/>
          </a:p>
        </p:txBody>
      </p:sp>
      <p:sp>
        <p:nvSpPr>
          <p:cNvPr id="6" name="TextBox 5"/>
          <p:cNvSpPr txBox="1"/>
          <p:nvPr/>
        </p:nvSpPr>
        <p:spPr>
          <a:xfrm>
            <a:off x="1721315" y="1057202"/>
            <a:ext cx="1163345" cy="369332"/>
          </a:xfrm>
          <a:prstGeom prst="rect">
            <a:avLst/>
          </a:prstGeom>
          <a:noFill/>
        </p:spPr>
        <p:txBody>
          <a:bodyPr wrap="square" rtlCol="0">
            <a:spAutoFit/>
          </a:bodyPr>
          <a:lstStyle/>
          <a:p>
            <a:r>
              <a:rPr lang="en-US" dirty="0" smtClean="0"/>
              <a:t>09 UTC</a:t>
            </a:r>
            <a:endParaRPr lang="en-US" dirty="0"/>
          </a:p>
        </p:txBody>
      </p:sp>
      <p:sp>
        <p:nvSpPr>
          <p:cNvPr id="7" name="TextBox 6"/>
          <p:cNvSpPr txBox="1"/>
          <p:nvPr/>
        </p:nvSpPr>
        <p:spPr>
          <a:xfrm>
            <a:off x="3122444" y="1105288"/>
            <a:ext cx="1163345" cy="369332"/>
          </a:xfrm>
          <a:prstGeom prst="rect">
            <a:avLst/>
          </a:prstGeom>
          <a:noFill/>
        </p:spPr>
        <p:txBody>
          <a:bodyPr wrap="square" rtlCol="0">
            <a:spAutoFit/>
          </a:bodyPr>
          <a:lstStyle/>
          <a:p>
            <a:r>
              <a:rPr lang="en-US" dirty="0" smtClean="0"/>
              <a:t>12 UTC</a:t>
            </a:r>
            <a:endParaRPr lang="en-US" dirty="0"/>
          </a:p>
        </p:txBody>
      </p:sp>
      <p:sp>
        <p:nvSpPr>
          <p:cNvPr id="8" name="TextBox 7"/>
          <p:cNvSpPr txBox="1"/>
          <p:nvPr/>
        </p:nvSpPr>
        <p:spPr>
          <a:xfrm>
            <a:off x="4499246" y="1105288"/>
            <a:ext cx="1163345" cy="369332"/>
          </a:xfrm>
          <a:prstGeom prst="rect">
            <a:avLst/>
          </a:prstGeom>
          <a:noFill/>
        </p:spPr>
        <p:txBody>
          <a:bodyPr wrap="square" rtlCol="0">
            <a:spAutoFit/>
          </a:bodyPr>
          <a:lstStyle/>
          <a:p>
            <a:r>
              <a:rPr lang="en-US" dirty="0" smtClean="0"/>
              <a:t>15 UTC</a:t>
            </a:r>
            <a:endParaRPr lang="en-US" dirty="0"/>
          </a:p>
        </p:txBody>
      </p:sp>
      <p:sp>
        <p:nvSpPr>
          <p:cNvPr id="9" name="TextBox 8"/>
          <p:cNvSpPr txBox="1"/>
          <p:nvPr/>
        </p:nvSpPr>
        <p:spPr>
          <a:xfrm>
            <a:off x="5897395" y="1105288"/>
            <a:ext cx="1163345" cy="369332"/>
          </a:xfrm>
          <a:prstGeom prst="rect">
            <a:avLst/>
          </a:prstGeom>
          <a:noFill/>
        </p:spPr>
        <p:txBody>
          <a:bodyPr wrap="square" rtlCol="0">
            <a:spAutoFit/>
          </a:bodyPr>
          <a:lstStyle/>
          <a:p>
            <a:r>
              <a:rPr lang="en-US" dirty="0" smtClean="0"/>
              <a:t>18 UTC</a:t>
            </a:r>
            <a:endParaRPr lang="en-US" dirty="0"/>
          </a:p>
        </p:txBody>
      </p:sp>
      <p:sp>
        <p:nvSpPr>
          <p:cNvPr id="10" name="TextBox 9"/>
          <p:cNvSpPr txBox="1"/>
          <p:nvPr/>
        </p:nvSpPr>
        <p:spPr>
          <a:xfrm>
            <a:off x="5128947" y="6331655"/>
            <a:ext cx="3334656" cy="369332"/>
          </a:xfrm>
          <a:prstGeom prst="rect">
            <a:avLst/>
          </a:prstGeom>
          <a:noFill/>
        </p:spPr>
        <p:txBody>
          <a:bodyPr wrap="square" rtlCol="0">
            <a:spAutoFit/>
          </a:bodyPr>
          <a:lstStyle/>
          <a:p>
            <a:r>
              <a:rPr lang="en-US" dirty="0" smtClean="0"/>
              <a:t>Courtesy P.M. </a:t>
            </a:r>
            <a:r>
              <a:rPr lang="en-US" dirty="0" err="1" smtClean="0"/>
              <a:t>Kostka</a:t>
            </a:r>
            <a:endParaRPr lang="en-US" dirty="0"/>
          </a:p>
        </p:txBody>
      </p:sp>
    </p:spTree>
    <p:extLst>
      <p:ext uri="{BB962C8B-B14F-4D97-AF65-F5344CB8AC3E}">
        <p14:creationId xmlns:p14="http://schemas.microsoft.com/office/powerpoint/2010/main" val="1297293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766"/>
            <a:ext cx="7620000" cy="1143000"/>
          </a:xfrm>
        </p:spPr>
        <p:txBody>
          <a:bodyPr/>
          <a:lstStyle/>
          <a:p>
            <a:pPr algn="ctr"/>
            <a:r>
              <a:rPr lang="en-US" sz="3600" dirty="0" smtClean="0"/>
              <a:t>How do we do it? “Adding-Doubling”</a:t>
            </a:r>
            <a:endParaRPr lang="en-US" sz="3600" dirty="0"/>
          </a:p>
        </p:txBody>
      </p:sp>
      <p:sp>
        <p:nvSpPr>
          <p:cNvPr id="3" name="Content Placeholder 2"/>
          <p:cNvSpPr>
            <a:spLocks noGrp="1"/>
          </p:cNvSpPr>
          <p:nvPr>
            <p:ph idx="1"/>
          </p:nvPr>
        </p:nvSpPr>
        <p:spPr>
          <a:xfrm>
            <a:off x="106876" y="1257148"/>
            <a:ext cx="7868724" cy="4800600"/>
          </a:xfrm>
        </p:spPr>
        <p:txBody>
          <a:bodyPr>
            <a:normAutofit fontScale="92500" lnSpcReduction="20000"/>
          </a:bodyPr>
          <a:lstStyle/>
          <a:p>
            <a:pPr marL="114300" indent="0" algn="ctr">
              <a:buNone/>
            </a:pPr>
            <a:r>
              <a:rPr lang="en-US" dirty="0" smtClean="0"/>
              <a:t>STEPS </a:t>
            </a:r>
          </a:p>
          <a:p>
            <a:pPr marL="114300" indent="0" algn="ctr">
              <a:buNone/>
            </a:pPr>
            <a:r>
              <a:rPr lang="en-US" dirty="0" smtClean="0"/>
              <a:t>(for a given azimuthal moment </a:t>
            </a:r>
            <a:r>
              <a:rPr lang="en-US" i="1" dirty="0" smtClean="0"/>
              <a:t>m)</a:t>
            </a:r>
            <a:endParaRPr lang="en-US" dirty="0" smtClean="0"/>
          </a:p>
          <a:p>
            <a:r>
              <a:rPr lang="en-US" dirty="0" smtClean="0"/>
              <a:t>Use </a:t>
            </a:r>
            <a:r>
              <a:rPr lang="en-US" i="1" dirty="0" smtClean="0"/>
              <a:t>Doubling</a:t>
            </a:r>
            <a:r>
              <a:rPr lang="en-US" dirty="0" smtClean="0"/>
              <a:t> to calculate the properties </a:t>
            </a:r>
            <a:r>
              <a:rPr lang="en-US" b="1" dirty="0" err="1" smtClean="0"/>
              <a:t>R</a:t>
            </a:r>
            <a:r>
              <a:rPr lang="en-US" dirty="0" err="1" smtClean="0"/>
              <a:t>,</a:t>
            </a:r>
            <a:r>
              <a:rPr lang="en-US" b="1" dirty="0" err="1" smtClean="0"/>
              <a:t>T</a:t>
            </a:r>
            <a:r>
              <a:rPr lang="en-US" dirty="0" err="1" smtClean="0"/>
              <a:t>,</a:t>
            </a:r>
            <a:r>
              <a:rPr lang="en-US" b="1" dirty="0" err="1" smtClean="0"/>
              <a:t>s</a:t>
            </a:r>
            <a:r>
              <a:rPr lang="en-US" b="1" baseline="30000" dirty="0" err="1" smtClean="0"/>
              <a:t>+</a:t>
            </a:r>
            <a:r>
              <a:rPr lang="en-US" dirty="0" err="1" smtClean="0"/>
              <a:t>,</a:t>
            </a:r>
            <a:r>
              <a:rPr lang="en-US" b="1" dirty="0" err="1" smtClean="0"/>
              <a:t>s</a:t>
            </a:r>
            <a:r>
              <a:rPr lang="en-US" b="1" baseline="30000" dirty="0" smtClean="0"/>
              <a:t>-</a:t>
            </a:r>
            <a:r>
              <a:rPr lang="en-US" dirty="0" smtClean="0"/>
              <a:t> from the optical properties </a:t>
            </a:r>
            <a:r>
              <a:rPr lang="en-US" dirty="0"/>
              <a:t>τ</a:t>
            </a:r>
            <a:r>
              <a:rPr lang="en-US" baseline="-25000" dirty="0"/>
              <a:t>1</a:t>
            </a:r>
            <a:r>
              <a:rPr lang="en-US" dirty="0"/>
              <a:t>, ϖ</a:t>
            </a:r>
            <a:r>
              <a:rPr lang="en-US" baseline="-25000" dirty="0"/>
              <a:t>1</a:t>
            </a:r>
            <a:r>
              <a:rPr lang="en-US" dirty="0"/>
              <a:t>, PF</a:t>
            </a:r>
            <a:r>
              <a:rPr lang="en-US" baseline="-25000" dirty="0"/>
              <a:t>1</a:t>
            </a:r>
            <a:r>
              <a:rPr lang="en-US" dirty="0"/>
              <a:t>(</a:t>
            </a:r>
            <a:r>
              <a:rPr lang="en-US" dirty="0" err="1"/>
              <a:t>Θ</a:t>
            </a:r>
            <a:r>
              <a:rPr lang="en-US" dirty="0" smtClean="0"/>
              <a:t>) of each homogeneous layer.</a:t>
            </a:r>
          </a:p>
          <a:p>
            <a:pPr lvl="1"/>
            <a:r>
              <a:rPr lang="en-US" dirty="0" smtClean="0"/>
              <a:t>Note: The source terms </a:t>
            </a:r>
            <a:r>
              <a:rPr lang="en-US" b="1" dirty="0" smtClean="0"/>
              <a:t>s</a:t>
            </a:r>
            <a:r>
              <a:rPr lang="en-US" b="1" baseline="30000" dirty="0" smtClean="0"/>
              <a:t>+</a:t>
            </a:r>
            <a:r>
              <a:rPr lang="en-US" dirty="0" smtClean="0"/>
              <a:t>, </a:t>
            </a:r>
            <a:r>
              <a:rPr lang="en-US" b="1" dirty="0" smtClean="0"/>
              <a:t>s</a:t>
            </a:r>
            <a:r>
              <a:rPr lang="en-US" b="1" baseline="30000" dirty="0" smtClean="0"/>
              <a:t>-</a:t>
            </a:r>
            <a:r>
              <a:rPr lang="en-US" dirty="0" smtClean="0"/>
              <a:t> can include both thermal and solar contributions.</a:t>
            </a:r>
          </a:p>
          <a:p>
            <a:pPr lvl="1"/>
            <a:endParaRPr lang="en-US" dirty="0" smtClean="0"/>
          </a:p>
          <a:p>
            <a:r>
              <a:rPr lang="en-US" dirty="0" smtClean="0"/>
              <a:t>Use </a:t>
            </a:r>
            <a:r>
              <a:rPr lang="en-US" i="1" dirty="0" smtClean="0"/>
              <a:t>Adding</a:t>
            </a:r>
            <a:r>
              <a:rPr lang="en-US" i="1" baseline="30000" dirty="0" smtClean="0"/>
              <a:t> </a:t>
            </a:r>
            <a:r>
              <a:rPr lang="en-US" dirty="0" smtClean="0"/>
              <a:t>to calculate </a:t>
            </a:r>
            <a:r>
              <a:rPr lang="en-US" b="1" dirty="0" err="1" smtClean="0"/>
              <a:t>R</a:t>
            </a:r>
            <a:r>
              <a:rPr lang="en-US" b="1" baseline="-25000" dirty="0" err="1" smtClean="0"/>
              <a:t>ab</a:t>
            </a:r>
            <a:r>
              <a:rPr lang="en-US" dirty="0" smtClean="0"/>
              <a:t>, </a:t>
            </a:r>
            <a:r>
              <a:rPr lang="en-US" b="1" dirty="0" err="1" smtClean="0"/>
              <a:t>R</a:t>
            </a:r>
            <a:r>
              <a:rPr lang="en-US" b="1" baseline="-25000" dirty="0" err="1" smtClean="0"/>
              <a:t>ba</a:t>
            </a:r>
            <a:r>
              <a:rPr lang="en-US" dirty="0" smtClean="0"/>
              <a:t>, </a:t>
            </a:r>
            <a:r>
              <a:rPr lang="en-US" b="1" dirty="0" smtClean="0"/>
              <a:t>T</a:t>
            </a:r>
            <a:r>
              <a:rPr lang="en-US" b="1" baseline="-25000" dirty="0" smtClean="0"/>
              <a:t>ab</a:t>
            </a:r>
            <a:r>
              <a:rPr lang="en-US" dirty="0" smtClean="0"/>
              <a:t>, </a:t>
            </a:r>
            <a:r>
              <a:rPr lang="en-US" b="1" dirty="0" err="1" smtClean="0"/>
              <a:t>T</a:t>
            </a:r>
            <a:r>
              <a:rPr lang="en-US" b="1" baseline="-25000" dirty="0" err="1" smtClean="0"/>
              <a:t>ba</a:t>
            </a:r>
            <a:r>
              <a:rPr lang="en-US" dirty="0" smtClean="0"/>
              <a:t>, </a:t>
            </a:r>
            <a:r>
              <a:rPr lang="en-US" b="1" dirty="0" err="1"/>
              <a:t>s</a:t>
            </a:r>
            <a:r>
              <a:rPr lang="en-US" b="1" baseline="30000" dirty="0" err="1"/>
              <a:t>+</a:t>
            </a:r>
            <a:r>
              <a:rPr lang="en-US" dirty="0" err="1"/>
              <a:t>,</a:t>
            </a:r>
            <a:r>
              <a:rPr lang="en-US" b="1" dirty="0" err="1"/>
              <a:t>s</a:t>
            </a:r>
            <a:r>
              <a:rPr lang="en-US" b="1" baseline="30000" dirty="0" smtClean="0"/>
              <a:t>-</a:t>
            </a:r>
            <a:r>
              <a:rPr lang="en-US" b="1" dirty="0" smtClean="0"/>
              <a:t> </a:t>
            </a:r>
            <a:r>
              <a:rPr lang="en-US" dirty="0" smtClean="0"/>
              <a:t>of the full atmosphere.</a:t>
            </a:r>
          </a:p>
          <a:p>
            <a:endParaRPr lang="en-US" dirty="0" smtClean="0"/>
          </a:p>
          <a:p>
            <a:r>
              <a:rPr lang="en-US" dirty="0" smtClean="0"/>
              <a:t>Calculate the surface reflectance matrix </a:t>
            </a:r>
            <a:r>
              <a:rPr lang="en-US" b="1" dirty="0" err="1" smtClean="0"/>
              <a:t>R</a:t>
            </a:r>
            <a:r>
              <a:rPr lang="en-US" b="1" baseline="-25000" dirty="0" err="1" smtClean="0"/>
              <a:t>g</a:t>
            </a:r>
            <a:r>
              <a:rPr lang="en-US" dirty="0" smtClean="0"/>
              <a:t> and source </a:t>
            </a:r>
            <a:r>
              <a:rPr lang="en-US" b="1" dirty="0" err="1" smtClean="0"/>
              <a:t>s</a:t>
            </a:r>
            <a:r>
              <a:rPr lang="en-US" b="1" baseline="30000" dirty="0" err="1" smtClean="0"/>
              <a:t>+</a:t>
            </a:r>
            <a:r>
              <a:rPr lang="en-US" b="1" baseline="-25000" dirty="0" err="1" smtClean="0"/>
              <a:t>g</a:t>
            </a:r>
            <a:r>
              <a:rPr lang="en-US" dirty="0" smtClean="0"/>
              <a:t> (</a:t>
            </a:r>
            <a:r>
              <a:rPr lang="en-US" dirty="0" err="1" smtClean="0"/>
              <a:t>thermal+solar</a:t>
            </a:r>
            <a:r>
              <a:rPr lang="en-US" dirty="0" smtClean="0"/>
              <a:t>).</a:t>
            </a:r>
          </a:p>
          <a:p>
            <a:endParaRPr lang="en-US" dirty="0" smtClean="0"/>
          </a:p>
          <a:p>
            <a:r>
              <a:rPr lang="en-US" dirty="0" smtClean="0"/>
              <a:t>Combine the atmosphere &amp; surface to calculate </a:t>
            </a:r>
            <a:r>
              <a:rPr lang="en-US" dirty="0" err="1" smtClean="0"/>
              <a:t>I</a:t>
            </a:r>
            <a:r>
              <a:rPr lang="en-US" baseline="-25000" dirty="0" err="1" smtClean="0"/>
              <a:t>m</a:t>
            </a:r>
            <a:r>
              <a:rPr lang="en-US" dirty="0" smtClean="0"/>
              <a:t>(</a:t>
            </a:r>
            <a:r>
              <a:rPr lang="en-US" b="1" dirty="0" smtClean="0"/>
              <a:t>μ</a:t>
            </a:r>
            <a:r>
              <a:rPr lang="en-US" dirty="0" smtClean="0"/>
              <a:t>) upwelling at TOA and </a:t>
            </a:r>
            <a:r>
              <a:rPr lang="en-US" dirty="0" err="1" smtClean="0"/>
              <a:t>downwelling</a:t>
            </a:r>
            <a:r>
              <a:rPr lang="en-US" dirty="0" smtClean="0"/>
              <a:t> at surface</a:t>
            </a:r>
            <a:r>
              <a:rPr lang="en-US" dirty="0" smtClean="0">
                <a:latin typeface="ＭＳ ゴシック"/>
                <a:ea typeface="ＭＳ ゴシック"/>
                <a:cs typeface="ＭＳ ゴシック"/>
              </a:rPr>
              <a:t>.</a:t>
            </a:r>
          </a:p>
          <a:p>
            <a:endParaRPr lang="en-US" dirty="0" smtClean="0">
              <a:latin typeface="ＭＳ ゴシック"/>
              <a:ea typeface="ＭＳ ゴシック"/>
              <a:cs typeface="ＭＳ ゴシック"/>
            </a:endParaRPr>
          </a:p>
          <a:p>
            <a:r>
              <a:rPr lang="en-US" dirty="0" smtClean="0"/>
              <a:t>Calculate I in any direction </a:t>
            </a:r>
            <a:r>
              <a:rPr lang="en-US" dirty="0" err="1" smtClean="0"/>
              <a:t>upwelling@TOA</a:t>
            </a:r>
            <a:r>
              <a:rPr lang="en-US" dirty="0" smtClean="0"/>
              <a:t>, </a:t>
            </a:r>
            <a:r>
              <a:rPr lang="en-US" dirty="0" err="1" smtClean="0"/>
              <a:t>downwelling@surf</a:t>
            </a:r>
            <a:r>
              <a:rPr lang="en-US" dirty="0"/>
              <a:t>:</a:t>
            </a:r>
            <a:endParaRPr lang="en-US" dirty="0">
              <a:latin typeface="ＭＳ ゴシック"/>
              <a:ea typeface="ＭＳ ゴシック"/>
              <a:cs typeface="ＭＳ ゴシック"/>
            </a:endParaRPr>
          </a:p>
          <a:p>
            <a:endParaRPr lang="en-US" dirty="0" smtClean="0">
              <a:latin typeface="ＭＳ ゴシック"/>
              <a:ea typeface="ＭＳ ゴシック"/>
              <a:cs typeface="ＭＳ ゴシック"/>
            </a:endParaRPr>
          </a:p>
          <a:p>
            <a:endParaRPr lang="en-US" b="1" dirty="0" smtClean="0"/>
          </a:p>
          <a:p>
            <a:endParaRPr lang="en-US"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1614846640"/>
              </p:ext>
            </p:extLst>
          </p:nvPr>
        </p:nvGraphicFramePr>
        <p:xfrm>
          <a:off x="4354496" y="6032194"/>
          <a:ext cx="3722704" cy="658283"/>
        </p:xfrm>
        <a:graphic>
          <a:graphicData uri="http://schemas.openxmlformats.org/presentationml/2006/ole">
            <mc:AlternateContent xmlns:mc="http://schemas.openxmlformats.org/markup-compatibility/2006">
              <mc:Choice xmlns:v="urn:schemas-microsoft-com:vml" Requires="v">
                <p:oleObj spid="_x0000_s1047" name="Equation" r:id="rId3" imgW="2082800" imgH="368300" progId="Equation.3">
                  <p:embed/>
                </p:oleObj>
              </mc:Choice>
              <mc:Fallback>
                <p:oleObj name="Equation" r:id="rId3" imgW="2082800" imgH="368300" progId="Equation.3">
                  <p:embed/>
                  <p:pic>
                    <p:nvPicPr>
                      <p:cNvPr id="0" name=""/>
                      <p:cNvPicPr/>
                      <p:nvPr/>
                    </p:nvPicPr>
                    <p:blipFill>
                      <a:blip r:embed="rId4"/>
                      <a:stretch>
                        <a:fillRect/>
                      </a:stretch>
                    </p:blipFill>
                    <p:spPr>
                      <a:xfrm>
                        <a:off x="4354496" y="6032194"/>
                        <a:ext cx="3722704" cy="658283"/>
                      </a:xfrm>
                      <a:prstGeom prst="rect">
                        <a:avLst/>
                      </a:prstGeom>
                    </p:spPr>
                  </p:pic>
                </p:oleObj>
              </mc:Fallback>
            </mc:AlternateContent>
          </a:graphicData>
        </a:graphic>
      </p:graphicFrame>
    </p:spTree>
    <p:extLst>
      <p:ext uri="{BB962C8B-B14F-4D97-AF65-F5344CB8AC3E}">
        <p14:creationId xmlns:p14="http://schemas.microsoft.com/office/powerpoint/2010/main" val="19324357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did we calculate?</a:t>
            </a:r>
            <a:endParaRPr lang="en-US" dirty="0"/>
          </a:p>
        </p:txBody>
      </p:sp>
      <p:sp>
        <p:nvSpPr>
          <p:cNvPr id="3" name="Content Placeholder 2"/>
          <p:cNvSpPr>
            <a:spLocks noGrp="1"/>
          </p:cNvSpPr>
          <p:nvPr>
            <p:ph idx="1"/>
          </p:nvPr>
        </p:nvSpPr>
        <p:spPr/>
        <p:txBody>
          <a:bodyPr/>
          <a:lstStyle/>
          <a:p>
            <a:r>
              <a:rPr lang="en-US" dirty="0" smtClean="0"/>
              <a:t>Monochromatic Intensity </a:t>
            </a:r>
            <a:r>
              <a:rPr lang="en-US" i="1" dirty="0" err="1" smtClean="0"/>
              <a:t>I</a:t>
            </a:r>
            <a:r>
              <a:rPr lang="en-US" i="1" baseline="-25000" dirty="0" err="1" smtClean="0"/>
              <a:t>λ</a:t>
            </a:r>
            <a:r>
              <a:rPr lang="en-US" baseline="-25000" dirty="0" smtClean="0"/>
              <a:t> </a:t>
            </a:r>
            <a:r>
              <a:rPr lang="en-US" dirty="0" smtClean="0"/>
              <a:t>at chosen observation angles (</a:t>
            </a:r>
            <a:r>
              <a:rPr lang="en-US" dirty="0" err="1" smtClean="0"/>
              <a:t>θ,ϕ</a:t>
            </a:r>
            <a:r>
              <a:rPr lang="en-US" dirty="0" smtClean="0"/>
              <a:t>) at surface (upwelling) or TOA (</a:t>
            </a:r>
            <a:r>
              <a:rPr lang="en-US" dirty="0" err="1" smtClean="0"/>
              <a:t>downwelling</a:t>
            </a:r>
            <a:r>
              <a:rPr lang="en-US" dirty="0" smtClean="0"/>
              <a:t>)</a:t>
            </a:r>
          </a:p>
          <a:p>
            <a:endParaRPr lang="en-US" dirty="0" smtClean="0"/>
          </a:p>
          <a:p>
            <a:r>
              <a:rPr lang="en-US" dirty="0" smtClean="0"/>
              <a:t>Easily extended to calculate at any level in atmosphere.</a:t>
            </a:r>
          </a:p>
          <a:p>
            <a:endParaRPr lang="en-US" dirty="0" smtClean="0"/>
          </a:p>
          <a:p>
            <a:r>
              <a:rPr lang="en-US" dirty="0" smtClean="0"/>
              <a:t>Can easily calculate fluxes from </a:t>
            </a:r>
            <a:r>
              <a:rPr lang="en-US" i="1" dirty="0" err="1" smtClean="0"/>
              <a:t>I</a:t>
            </a:r>
            <a:r>
              <a:rPr lang="en-US" i="1" baseline="-25000" dirty="0" err="1" smtClean="0"/>
              <a:t>m</a:t>
            </a:r>
            <a:r>
              <a:rPr lang="en-US" i="1" baseline="-25000" dirty="0" smtClean="0"/>
              <a:t>=0</a:t>
            </a:r>
            <a:r>
              <a:rPr lang="en-US" i="1" dirty="0" smtClean="0"/>
              <a:t> </a:t>
            </a:r>
            <a:r>
              <a:rPr lang="en-US" dirty="0" smtClean="0"/>
              <a:t>quantities.</a:t>
            </a:r>
          </a:p>
          <a:p>
            <a:endParaRPr lang="en-US" dirty="0"/>
          </a:p>
          <a:p>
            <a:r>
              <a:rPr lang="en-US" dirty="0" smtClean="0"/>
              <a:t>Would need to repeat this for multiple wavelengths.</a:t>
            </a:r>
          </a:p>
          <a:p>
            <a:endParaRPr lang="en-US" dirty="0"/>
          </a:p>
          <a:p>
            <a:r>
              <a:rPr lang="en-US" dirty="0" smtClean="0"/>
              <a:t>We assumed </a:t>
            </a:r>
            <a:r>
              <a:rPr lang="en-US" i="1" dirty="0" smtClean="0"/>
              <a:t>Plane-Parallel</a:t>
            </a:r>
            <a:r>
              <a:rPr lang="en-US" dirty="0" smtClean="0"/>
              <a:t>!</a:t>
            </a:r>
          </a:p>
          <a:p>
            <a:endParaRPr lang="en-US" dirty="0"/>
          </a:p>
          <a:p>
            <a:r>
              <a:rPr lang="en-US" dirty="0" smtClean="0"/>
              <a:t>We only calculated </a:t>
            </a:r>
            <a:r>
              <a:rPr lang="en-US" i="1" dirty="0" smtClean="0"/>
              <a:t>Total Intensity I</a:t>
            </a:r>
            <a:r>
              <a:rPr lang="en-US" dirty="0" smtClean="0"/>
              <a:t>, not polarization!!</a:t>
            </a:r>
            <a:endParaRPr lang="en-US" dirty="0"/>
          </a:p>
        </p:txBody>
      </p:sp>
    </p:spTree>
    <p:extLst>
      <p:ext uri="{BB962C8B-B14F-4D97-AF65-F5344CB8AC3E}">
        <p14:creationId xmlns:p14="http://schemas.microsoft.com/office/powerpoint/2010/main" val="14347157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64485"/>
          </a:xfrm>
        </p:spPr>
        <p:txBody>
          <a:bodyPr/>
          <a:lstStyle/>
          <a:p>
            <a:r>
              <a:rPr lang="en-US" dirty="0" smtClean="0"/>
              <a:t>DISORT : 1988</a:t>
            </a:r>
            <a:endParaRPr lang="en-US" dirty="0"/>
          </a:p>
        </p:txBody>
      </p:sp>
      <p:pic>
        <p:nvPicPr>
          <p:cNvPr id="4" name="Picture 3" descr="Screen Shot 2014-03-05 at 12.37.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186" y="1014839"/>
            <a:ext cx="8077200" cy="2545822"/>
          </a:xfrm>
          <a:prstGeom prst="rect">
            <a:avLst/>
          </a:prstGeom>
        </p:spPr>
      </p:pic>
      <p:sp>
        <p:nvSpPr>
          <p:cNvPr id="5" name="TextBox 4"/>
          <p:cNvSpPr txBox="1"/>
          <p:nvPr/>
        </p:nvSpPr>
        <p:spPr>
          <a:xfrm>
            <a:off x="457199" y="3980601"/>
            <a:ext cx="7334011" cy="1477328"/>
          </a:xfrm>
          <a:prstGeom prst="rect">
            <a:avLst/>
          </a:prstGeom>
          <a:noFill/>
        </p:spPr>
        <p:txBody>
          <a:bodyPr wrap="square" rtlCol="0">
            <a:spAutoFit/>
          </a:bodyPr>
          <a:lstStyle/>
          <a:p>
            <a:pPr marL="285750" indent="-285750">
              <a:buFont typeface="Arial"/>
              <a:buChar char="•"/>
            </a:pPr>
            <a:r>
              <a:rPr lang="en-US" dirty="0" smtClean="0"/>
              <a:t>First really stable, easily available full scattering code (in Fortran 77)</a:t>
            </a:r>
          </a:p>
          <a:p>
            <a:pPr marL="285750" indent="-285750">
              <a:buFont typeface="Arial"/>
              <a:buChar char="•"/>
            </a:pPr>
            <a:endParaRPr lang="en-US" dirty="0" smtClean="0"/>
          </a:p>
          <a:p>
            <a:pPr marL="285750" indent="-285750">
              <a:buFont typeface="Arial"/>
              <a:buChar char="•"/>
            </a:pPr>
            <a:r>
              <a:rPr lang="en-US" dirty="0" smtClean="0"/>
              <a:t>Many codes are derivatives of this in one way or another since then.</a:t>
            </a:r>
          </a:p>
          <a:p>
            <a:pPr marL="285750" indent="-285750">
              <a:buFont typeface="Arial"/>
              <a:buChar char="•"/>
            </a:pPr>
            <a:endParaRPr lang="en-US" dirty="0"/>
          </a:p>
          <a:p>
            <a:pPr marL="285750" indent="-285750">
              <a:buFont typeface="Arial"/>
              <a:buChar char="•"/>
            </a:pPr>
            <a:r>
              <a:rPr lang="en-US" dirty="0" smtClean="0"/>
              <a:t>And some people still use it!</a:t>
            </a:r>
            <a:endParaRPr lang="en-US" dirty="0"/>
          </a:p>
        </p:txBody>
      </p:sp>
      <p:sp>
        <p:nvSpPr>
          <p:cNvPr id="3" name="Oval 2"/>
          <p:cNvSpPr/>
          <p:nvPr/>
        </p:nvSpPr>
        <p:spPr>
          <a:xfrm>
            <a:off x="2705100" y="2946400"/>
            <a:ext cx="1549400" cy="576161"/>
          </a:xfrm>
          <a:prstGeom prst="ellipse">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4594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Wiscombe</a:t>
            </a:r>
            <a:r>
              <a:rPr lang="en-US" dirty="0" smtClean="0"/>
              <a:t> RT contributions</a:t>
            </a:r>
            <a:endParaRPr lang="en-US" dirty="0"/>
          </a:p>
        </p:txBody>
      </p:sp>
      <p:sp>
        <p:nvSpPr>
          <p:cNvPr id="3" name="Content Placeholder 2"/>
          <p:cNvSpPr>
            <a:spLocks noGrp="1"/>
          </p:cNvSpPr>
          <p:nvPr>
            <p:ph idx="1"/>
          </p:nvPr>
        </p:nvSpPr>
        <p:spPr/>
        <p:txBody>
          <a:bodyPr/>
          <a:lstStyle/>
          <a:p>
            <a:r>
              <a:rPr lang="en-US" dirty="0"/>
              <a:t>DISORT  - first publicly available N-stream multiple-scattering </a:t>
            </a:r>
            <a:r>
              <a:rPr lang="en-US" dirty="0" err="1"/>
              <a:t>solar+thermal</a:t>
            </a:r>
            <a:r>
              <a:rPr lang="en-US" dirty="0"/>
              <a:t> code</a:t>
            </a:r>
            <a:r>
              <a:rPr lang="en-US" dirty="0" smtClean="0"/>
              <a:t>.</a:t>
            </a:r>
          </a:p>
          <a:p>
            <a:r>
              <a:rPr lang="en-US" dirty="0" smtClean="0"/>
              <a:t>Delta-</a:t>
            </a:r>
            <a:r>
              <a:rPr lang="en-US" dirty="0" err="1" smtClean="0"/>
              <a:t>Eddington</a:t>
            </a:r>
            <a:r>
              <a:rPr lang="en-US" dirty="0" smtClean="0"/>
              <a:t> for climate calculations</a:t>
            </a:r>
          </a:p>
          <a:p>
            <a:r>
              <a:rPr lang="en-US" dirty="0" smtClean="0"/>
              <a:t>Fast, Stable Mie calculations, especially for large size parameter x (100-1000).</a:t>
            </a:r>
          </a:p>
          <a:p>
            <a:r>
              <a:rPr lang="en-US" dirty="0" smtClean="0"/>
              <a:t>Delta-M phase function similarity transformation for large particle scattering (large forward scattering peak)</a:t>
            </a:r>
          </a:p>
          <a:p>
            <a:r>
              <a:rPr lang="en-US" dirty="0" smtClean="0"/>
              <a:t>Adding-doubling and doubling initialization </a:t>
            </a:r>
          </a:p>
          <a:p>
            <a:endParaRPr lang="en-US" dirty="0"/>
          </a:p>
          <a:p>
            <a:r>
              <a:rPr lang="en-US" dirty="0" smtClean="0"/>
              <a:t>Now he studies climate and </a:t>
            </a:r>
            <a:r>
              <a:rPr lang="en-US" dirty="0" err="1" smtClean="0"/>
              <a:t>exoplanets</a:t>
            </a:r>
            <a:r>
              <a:rPr lang="en-US" dirty="0" smtClean="0"/>
              <a:t> at NASA-Goddard.</a:t>
            </a:r>
          </a:p>
          <a:p>
            <a:pPr marL="114300" indent="0">
              <a:buNone/>
            </a:pPr>
            <a:endParaRPr lang="en-US" dirty="0" smtClean="0"/>
          </a:p>
          <a:p>
            <a:pPr marL="114300" indent="0">
              <a:buNone/>
            </a:pPr>
            <a:endParaRPr lang="en-US" dirty="0"/>
          </a:p>
          <a:p>
            <a:pPr marL="114300" indent="0">
              <a:buNone/>
            </a:pPr>
            <a:endParaRPr lang="en-US" dirty="0" smtClean="0"/>
          </a:p>
          <a:p>
            <a:endParaRPr lang="en-US" dirty="0"/>
          </a:p>
        </p:txBody>
      </p:sp>
    </p:spTree>
    <p:extLst>
      <p:ext uri="{BB962C8B-B14F-4D97-AF65-F5344CB8AC3E}">
        <p14:creationId xmlns:p14="http://schemas.microsoft.com/office/powerpoint/2010/main" val="26132729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Wiscombe</a:t>
            </a:r>
            <a:r>
              <a:rPr lang="en-US" dirty="0"/>
              <a:t> RT contributions</a:t>
            </a:r>
          </a:p>
        </p:txBody>
      </p:sp>
      <p:sp>
        <p:nvSpPr>
          <p:cNvPr id="3" name="Content Placeholder 2"/>
          <p:cNvSpPr>
            <a:spLocks noGrp="1"/>
          </p:cNvSpPr>
          <p:nvPr>
            <p:ph idx="1"/>
          </p:nvPr>
        </p:nvSpPr>
        <p:spPr/>
        <p:txBody>
          <a:bodyPr/>
          <a:lstStyle/>
          <a:p>
            <a:r>
              <a:rPr lang="en-US" dirty="0"/>
              <a:t>DISORT  - first publicly available N-stream multiple-scattering </a:t>
            </a:r>
            <a:r>
              <a:rPr lang="en-US" dirty="0" err="1"/>
              <a:t>solar+thermal</a:t>
            </a:r>
            <a:r>
              <a:rPr lang="en-US" dirty="0"/>
              <a:t> code.</a:t>
            </a:r>
          </a:p>
          <a:p>
            <a:r>
              <a:rPr lang="en-US" dirty="0"/>
              <a:t>Delta-</a:t>
            </a:r>
            <a:r>
              <a:rPr lang="en-US" dirty="0" err="1"/>
              <a:t>Eddington</a:t>
            </a:r>
            <a:r>
              <a:rPr lang="en-US" dirty="0"/>
              <a:t> for climate calculations</a:t>
            </a:r>
          </a:p>
          <a:p>
            <a:r>
              <a:rPr lang="en-US" dirty="0"/>
              <a:t>Fast, Stable Mie calculations, especially for large size parameter x (100-1000).</a:t>
            </a:r>
          </a:p>
          <a:p>
            <a:r>
              <a:rPr lang="en-US" dirty="0"/>
              <a:t>Delta-M phase function similarity transformation for large particle scattering (large forward scattering peak)</a:t>
            </a:r>
          </a:p>
          <a:p>
            <a:r>
              <a:rPr lang="en-US" dirty="0" smtClean="0"/>
              <a:t>General doubling rules for variable temperature and solar sources.</a:t>
            </a:r>
          </a:p>
          <a:p>
            <a:r>
              <a:rPr lang="en-US" dirty="0" smtClean="0"/>
              <a:t>Thin-layer initialization for doubling</a:t>
            </a:r>
            <a:endParaRPr lang="en-US" dirty="0"/>
          </a:p>
          <a:p>
            <a:endParaRPr lang="en-US" dirty="0"/>
          </a:p>
          <a:p>
            <a:r>
              <a:rPr lang="en-US" dirty="0"/>
              <a:t>Now he studies climate and </a:t>
            </a:r>
            <a:r>
              <a:rPr lang="en-US" dirty="0" err="1"/>
              <a:t>exoplanets</a:t>
            </a:r>
            <a:r>
              <a:rPr lang="en-US" dirty="0"/>
              <a:t> at NASA-Goddard.</a:t>
            </a:r>
          </a:p>
          <a:p>
            <a:pPr marL="114300" indent="0">
              <a:buNone/>
            </a:pPr>
            <a:endParaRPr lang="en-US" dirty="0"/>
          </a:p>
        </p:txBody>
      </p:sp>
    </p:spTree>
    <p:extLst>
      <p:ext uri="{BB962C8B-B14F-4D97-AF65-F5344CB8AC3E}">
        <p14:creationId xmlns:p14="http://schemas.microsoft.com/office/powerpoint/2010/main" val="21805342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3-03 at 12.39.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895" y="766456"/>
            <a:ext cx="6885120" cy="4341699"/>
          </a:xfrm>
          <a:prstGeom prst="rect">
            <a:avLst/>
          </a:prstGeom>
        </p:spPr>
      </p:pic>
    </p:spTree>
    <p:extLst>
      <p:ext uri="{BB962C8B-B14F-4D97-AF65-F5344CB8AC3E}">
        <p14:creationId xmlns:p14="http://schemas.microsoft.com/office/powerpoint/2010/main" val="345151927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2170</TotalTime>
  <Words>2007</Words>
  <Application>Microsoft Macintosh PowerPoint</Application>
  <PresentationFormat>On-screen Show (4:3)</PresentationFormat>
  <Paragraphs>203</Paragraphs>
  <Slides>34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Adjacency</vt:lpstr>
      <vt:lpstr>Equation</vt:lpstr>
      <vt:lpstr>RT solution methods</vt:lpstr>
      <vt:lpstr>Review:  What are we doing again?</vt:lpstr>
      <vt:lpstr>Review:  What are we doing again?</vt:lpstr>
      <vt:lpstr>How do we do it? “Adding-Doubling”</vt:lpstr>
      <vt:lpstr>So what did we calculate?</vt:lpstr>
      <vt:lpstr>DISORT : 1988</vt:lpstr>
      <vt:lpstr>Wiscombe RT contributions</vt:lpstr>
      <vt:lpstr>Wiscombe RT contributions</vt:lpstr>
      <vt:lpstr>PowerPoint Presentation</vt:lpstr>
      <vt:lpstr>Similarity Transformations: “Delta scaling”</vt:lpstr>
      <vt:lpstr>Similarity Transformations: “Delta scaling”</vt:lpstr>
      <vt:lpstr>Similarity Transformations: “Delta scaling”</vt:lpstr>
      <vt:lpstr>Similarity Transformations: “Delta scaling”</vt:lpstr>
      <vt:lpstr>Similarity Transformations: “Delta scaling”</vt:lpstr>
      <vt:lpstr>The Eddington Approximation</vt:lpstr>
      <vt:lpstr>PowerPoint Presentation</vt:lpstr>
      <vt:lpstr>PowerPoint Presentation</vt:lpstr>
      <vt:lpstr>PowerPoint Presentation</vt:lpstr>
      <vt:lpstr>PowerPoint Presentation</vt:lpstr>
      <vt:lpstr>Rayleigh scattering</vt:lpstr>
      <vt:lpstr>Rayleigh scattering</vt:lpstr>
      <vt:lpstr>Cloud Scattering</vt:lpstr>
      <vt:lpstr>Microwave Rain Cases (Smith et al 2002, IEEE)</vt:lpstr>
      <vt:lpstr>Other Techniques: What can they do?</vt:lpstr>
      <vt:lpstr>Other Techniques: What can they do?</vt:lpstr>
      <vt:lpstr>Monte-Carlo Techniques</vt:lpstr>
      <vt:lpstr>Reverse Monte-Carlo</vt:lpstr>
      <vt:lpstr>Reverse Monte-Carlo</vt:lpstr>
      <vt:lpstr>Monte-Carlo depictions of photons incident on an optical depth cloud layer</vt:lpstr>
      <vt:lpstr>Other Techniques: What can they do?</vt:lpstr>
      <vt:lpstr>3D effects example: Hurricane Bonnie (1998)</vt:lpstr>
      <vt:lpstr>3D effects in the microwave</vt:lpstr>
      <vt:lpstr>3D effects Example: Hurricane Bonnie</vt:lpstr>
      <vt:lpstr>3D Effects in the Vis/NIR</vt:lpstr>
    </vt:vector>
  </TitlesOfParts>
  <Company>Colorado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RT solution methods</dc:title>
  <dc:creator>Chris O'Dell</dc:creator>
  <cp:lastModifiedBy>Chris O'Dell</cp:lastModifiedBy>
  <cp:revision>40</cp:revision>
  <dcterms:created xsi:type="dcterms:W3CDTF">2014-03-03T18:36:03Z</dcterms:created>
  <dcterms:modified xsi:type="dcterms:W3CDTF">2014-03-12T19:52:02Z</dcterms:modified>
</cp:coreProperties>
</file>